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4"/>
    <p:sldMasterId id="2147483860" r:id="rId5"/>
    <p:sldMasterId id="2147483938" r:id="rId6"/>
  </p:sldMasterIdLst>
  <p:notesMasterIdLst>
    <p:notesMasterId r:id="rId198"/>
  </p:notesMasterIdLst>
  <p:handoutMasterIdLst>
    <p:handoutMasterId r:id="rId199"/>
  </p:handoutMasterIdLst>
  <p:sldIdLst>
    <p:sldId id="1239" r:id="rId7"/>
    <p:sldId id="1014" r:id="rId8"/>
    <p:sldId id="1092" r:id="rId9"/>
    <p:sldId id="1004" r:id="rId10"/>
    <p:sldId id="1279" r:id="rId11"/>
    <p:sldId id="1280" r:id="rId12"/>
    <p:sldId id="1281" r:id="rId13"/>
    <p:sldId id="1282" r:id="rId14"/>
    <p:sldId id="1283" r:id="rId15"/>
    <p:sldId id="1284" r:id="rId16"/>
    <p:sldId id="1285" r:id="rId17"/>
    <p:sldId id="1265" r:id="rId18"/>
    <p:sldId id="1286" r:id="rId19"/>
    <p:sldId id="1287" r:id="rId20"/>
    <p:sldId id="1288" r:id="rId21"/>
    <p:sldId id="1289" r:id="rId22"/>
    <p:sldId id="1013" r:id="rId23"/>
    <p:sldId id="1012" r:id="rId24"/>
    <p:sldId id="1291" r:id="rId25"/>
    <p:sldId id="1002" r:id="rId26"/>
    <p:sldId id="1292" r:id="rId27"/>
    <p:sldId id="1016" r:id="rId28"/>
    <p:sldId id="1061" r:id="rId29"/>
    <p:sldId id="1293" r:id="rId30"/>
    <p:sldId id="1018" r:id="rId31"/>
    <p:sldId id="1071" r:id="rId32"/>
    <p:sldId id="1294" r:id="rId33"/>
    <p:sldId id="1295" r:id="rId34"/>
    <p:sldId id="1296" r:id="rId35"/>
    <p:sldId id="1297" r:id="rId36"/>
    <p:sldId id="1298" r:id="rId37"/>
    <p:sldId id="1204" r:id="rId38"/>
    <p:sldId id="1203" r:id="rId39"/>
    <p:sldId id="1019" r:id="rId40"/>
    <p:sldId id="1063" r:id="rId41"/>
    <p:sldId id="1299" r:id="rId42"/>
    <p:sldId id="1021" r:id="rId43"/>
    <p:sldId id="1020" r:id="rId44"/>
    <p:sldId id="1300" r:id="rId45"/>
    <p:sldId id="1301" r:id="rId46"/>
    <p:sldId id="1302" r:id="rId47"/>
    <p:sldId id="1442" r:id="rId48"/>
    <p:sldId id="1303" r:id="rId49"/>
    <p:sldId id="1304" r:id="rId50"/>
    <p:sldId id="878" r:id="rId51"/>
    <p:sldId id="1426" r:id="rId52"/>
    <p:sldId id="1427" r:id="rId53"/>
    <p:sldId id="1428" r:id="rId54"/>
    <p:sldId id="879" r:id="rId55"/>
    <p:sldId id="880" r:id="rId56"/>
    <p:sldId id="1306" r:id="rId57"/>
    <p:sldId id="1307" r:id="rId58"/>
    <p:sldId id="1308" r:id="rId59"/>
    <p:sldId id="1309" r:id="rId60"/>
    <p:sldId id="1311" r:id="rId61"/>
    <p:sldId id="1312" r:id="rId62"/>
    <p:sldId id="1313" r:id="rId63"/>
    <p:sldId id="1314" r:id="rId64"/>
    <p:sldId id="1028" r:id="rId65"/>
    <p:sldId id="1257" r:id="rId66"/>
    <p:sldId id="1423" r:id="rId67"/>
    <p:sldId id="1210" r:id="rId68"/>
    <p:sldId id="1275" r:id="rId69"/>
    <p:sldId id="1029" r:id="rId70"/>
    <p:sldId id="1030" r:id="rId71"/>
    <p:sldId id="1032" r:id="rId72"/>
    <p:sldId id="1212" r:id="rId73"/>
    <p:sldId id="1211" r:id="rId74"/>
    <p:sldId id="1033" r:id="rId75"/>
    <p:sldId id="1207" r:id="rId76"/>
    <p:sldId id="1424" r:id="rId77"/>
    <p:sldId id="1222" r:id="rId78"/>
    <p:sldId id="1421" r:id="rId79"/>
    <p:sldId id="1317" r:id="rId80"/>
    <p:sldId id="1318" r:id="rId81"/>
    <p:sldId id="1319" r:id="rId82"/>
    <p:sldId id="1166" r:id="rId83"/>
    <p:sldId id="1106" r:id="rId84"/>
    <p:sldId id="1117" r:id="rId85"/>
    <p:sldId id="967" r:id="rId86"/>
    <p:sldId id="691" r:id="rId87"/>
    <p:sldId id="1107" r:id="rId88"/>
    <p:sldId id="1108" r:id="rId89"/>
    <p:sldId id="968" r:id="rId90"/>
    <p:sldId id="1109" r:id="rId91"/>
    <p:sldId id="1110" r:id="rId92"/>
    <p:sldId id="1111" r:id="rId93"/>
    <p:sldId id="740" r:id="rId94"/>
    <p:sldId id="1320" r:id="rId95"/>
    <p:sldId id="1422" r:id="rId96"/>
    <p:sldId id="1112" r:id="rId97"/>
    <p:sldId id="1113" r:id="rId98"/>
    <p:sldId id="1321" r:id="rId99"/>
    <p:sldId id="1322" r:id="rId100"/>
    <p:sldId id="1114" r:id="rId101"/>
    <p:sldId id="1169" r:id="rId102"/>
    <p:sldId id="1115" r:id="rId103"/>
    <p:sldId id="1323" r:id="rId104"/>
    <p:sldId id="1438" r:id="rId105"/>
    <p:sldId id="1324" r:id="rId106"/>
    <p:sldId id="1022" r:id="rId107"/>
    <p:sldId id="1072" r:id="rId108"/>
    <p:sldId id="1065" r:id="rId109"/>
    <p:sldId id="1026" r:id="rId110"/>
    <p:sldId id="1074" r:id="rId111"/>
    <p:sldId id="1027" r:id="rId112"/>
    <p:sldId id="1023" r:id="rId113"/>
    <p:sldId id="1077" r:id="rId114"/>
    <p:sldId id="1085" r:id="rId115"/>
    <p:sldId id="1089" r:id="rId116"/>
    <p:sldId id="1443" r:id="rId117"/>
    <p:sldId id="1274" r:id="rId118"/>
    <p:sldId id="1086" r:id="rId119"/>
    <p:sldId id="1325" r:id="rId120"/>
    <p:sldId id="1329" r:id="rId121"/>
    <p:sldId id="1328" r:id="rId122"/>
    <p:sldId id="1327" r:id="rId123"/>
    <p:sldId id="1326" r:id="rId124"/>
    <p:sldId id="1138" r:id="rId125"/>
    <p:sldId id="1167" r:id="rId126"/>
    <p:sldId id="1116" r:id="rId127"/>
    <p:sldId id="1144" r:id="rId128"/>
    <p:sldId id="1140" r:id="rId129"/>
    <p:sldId id="1141" r:id="rId130"/>
    <p:sldId id="1143" r:id="rId131"/>
    <p:sldId id="1123" r:id="rId132"/>
    <p:sldId id="1171" r:id="rId133"/>
    <p:sldId id="1124" r:id="rId134"/>
    <p:sldId id="1125" r:id="rId135"/>
    <p:sldId id="1148" r:id="rId136"/>
    <p:sldId id="1444" r:id="rId137"/>
    <p:sldId id="1126" r:id="rId138"/>
    <p:sldId id="1129" r:id="rId139"/>
    <p:sldId id="1130" r:id="rId140"/>
    <p:sldId id="1131" r:id="rId141"/>
    <p:sldId id="1132" r:id="rId142"/>
    <p:sldId id="1127" r:id="rId143"/>
    <p:sldId id="1128" r:id="rId144"/>
    <p:sldId id="1150" r:id="rId145"/>
    <p:sldId id="1133" r:id="rId146"/>
    <p:sldId id="1151" r:id="rId147"/>
    <p:sldId id="1159" r:id="rId148"/>
    <p:sldId id="1135" r:id="rId149"/>
    <p:sldId id="1333" r:id="rId150"/>
    <p:sldId id="1243" r:id="rId151"/>
    <p:sldId id="1244" r:id="rId152"/>
    <p:sldId id="1334" r:id="rId153"/>
    <p:sldId id="1347" r:id="rId154"/>
    <p:sldId id="1445" r:id="rId155"/>
    <p:sldId id="1348" r:id="rId156"/>
    <p:sldId id="1349" r:id="rId157"/>
    <p:sldId id="1350" r:id="rId158"/>
    <p:sldId id="1351" r:id="rId159"/>
    <p:sldId id="1338" r:id="rId160"/>
    <p:sldId id="1353" r:id="rId161"/>
    <p:sldId id="1354" r:id="rId162"/>
    <p:sldId id="1439" r:id="rId163"/>
    <p:sldId id="1440" r:id="rId164"/>
    <p:sldId id="1432" r:id="rId165"/>
    <p:sldId id="1359" r:id="rId166"/>
    <p:sldId id="1429" r:id="rId167"/>
    <p:sldId id="1361" r:id="rId168"/>
    <p:sldId id="1365" r:id="rId169"/>
    <p:sldId id="1366" r:id="rId170"/>
    <p:sldId id="1367" r:id="rId171"/>
    <p:sldId id="1368" r:id="rId172"/>
    <p:sldId id="1369" r:id="rId173"/>
    <p:sldId id="1370" r:id="rId174"/>
    <p:sldId id="1371" r:id="rId175"/>
    <p:sldId id="1372" r:id="rId176"/>
    <p:sldId id="1373" r:id="rId177"/>
    <p:sldId id="1374" r:id="rId178"/>
    <p:sldId id="1375" r:id="rId179"/>
    <p:sldId id="1385" r:id="rId180"/>
    <p:sldId id="844" r:id="rId181"/>
    <p:sldId id="858" r:id="rId182"/>
    <p:sldId id="1389" r:id="rId183"/>
    <p:sldId id="1180" r:id="rId184"/>
    <p:sldId id="1392" r:id="rId185"/>
    <p:sldId id="1393" r:id="rId186"/>
    <p:sldId id="1395" r:id="rId187"/>
    <p:sldId id="1396" r:id="rId188"/>
    <p:sldId id="1397" r:id="rId189"/>
    <p:sldId id="1398" r:id="rId190"/>
    <p:sldId id="1399" r:id="rId191"/>
    <p:sldId id="1400" r:id="rId192"/>
    <p:sldId id="1401" r:id="rId193"/>
    <p:sldId id="1402" r:id="rId194"/>
    <p:sldId id="1410" r:id="rId195"/>
    <p:sldId id="1411" r:id="rId196"/>
    <p:sldId id="1220" r:id="rId197"/>
  </p:sldIdLst>
  <p:sldSz cx="9144000" cy="5143500" type="screen16x9"/>
  <p:notesSz cx="6805613" cy="9944100"/>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emette CAPDET" initials="GC" lastIdx="1" clrIdx="0"/>
  <p:cmAuthor id="2" name="Emmanuelle CLAUDEL" initials="EC" lastIdx="5" clrIdx="1"/>
  <p:cmAuthor id="3" name="Suzane Darkazanli" initials="SD" lastIdx="1" clrIdx="2">
    <p:extLst>
      <p:ext uri="{19B8F6BF-5375-455C-9EA6-DF929625EA0E}">
        <p15:presenceInfo xmlns:p15="http://schemas.microsoft.com/office/powerpoint/2012/main" userId="S::suzane.darkazanli@vogel-vogel.com::8a6a6dd8-e1b2-48bb-a9f3-3382667a9bdc" providerId="AD"/>
      </p:ext>
    </p:extLst>
  </p:cmAuthor>
  <p:cmAuthor id="4" name="Chloé LEMENNE" initials="CL" lastIdx="1" clrIdx="3">
    <p:extLst>
      <p:ext uri="{19B8F6BF-5375-455C-9EA6-DF929625EA0E}">
        <p15:presenceInfo xmlns:p15="http://schemas.microsoft.com/office/powerpoint/2012/main" userId="S::chloe.Lemenne@vogel-vogel.com::8cd45608-1ec0-4eb8-92a0-a3dc6033a5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00"/>
    <a:srgbClr val="FFFFFF"/>
    <a:srgbClr val="0000FF"/>
    <a:srgbClr val="00863D"/>
    <a:srgbClr val="3366FF"/>
    <a:srgbClr val="5757FF"/>
    <a:srgbClr val="3333FF"/>
    <a:srgbClr val="0066FF"/>
    <a:srgbClr val="CD1719"/>
    <a:srgbClr val="B2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276"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196" Type="http://schemas.openxmlformats.org/officeDocument/2006/relationships/slide" Target="slides/slide190.xml"/><Relationship Id="rId200" Type="http://schemas.openxmlformats.org/officeDocument/2006/relationships/commentAuthors" Target="commentAuthor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181" Type="http://schemas.openxmlformats.org/officeDocument/2006/relationships/slide" Target="slides/slide175.xml"/><Relationship Id="rId186" Type="http://schemas.openxmlformats.org/officeDocument/2006/relationships/slide" Target="slides/slide180.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slide" Target="slides/slide186.xml"/><Relationship Id="rId197" Type="http://schemas.openxmlformats.org/officeDocument/2006/relationships/slide" Target="slides/slide191.xml"/><Relationship Id="rId201"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notesMaster" Target="notesMasters/notesMaster1.xml"/><Relationship Id="rId172" Type="http://schemas.openxmlformats.org/officeDocument/2006/relationships/slide" Target="slides/slide166.xml"/><Relationship Id="rId193" Type="http://schemas.openxmlformats.org/officeDocument/2006/relationships/slide" Target="slides/slide187.xml"/><Relationship Id="rId202"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handoutMaster" Target="handoutMasters/handoutMaster1.xml"/><Relationship Id="rId203"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190" Type="http://schemas.openxmlformats.org/officeDocument/2006/relationships/slide" Target="slides/slide184.xml"/><Relationship Id="rId204"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1.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73815-3299-4F61-A71F-D5F5FD2D5C5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B3AF8FD6-E23D-46B2-BCA6-5065946726FC}">
      <dgm:prSet>
        <dgm:style>
          <a:lnRef idx="2">
            <a:schemeClr val="accent2"/>
          </a:lnRef>
          <a:fillRef idx="1">
            <a:schemeClr val="lt1"/>
          </a:fillRef>
          <a:effectRef idx="0">
            <a:schemeClr val="accent2"/>
          </a:effectRef>
          <a:fontRef idx="minor">
            <a:schemeClr val="dk1"/>
          </a:fontRef>
        </dgm:style>
      </dgm:prSet>
      <dgm:spPr/>
      <dgm:t>
        <a:bodyPr/>
        <a:lstStyle/>
        <a:p>
          <a:r>
            <a:rPr lang="fr-FR" b="0" cap="none" spc="0">
              <a:ln w="0"/>
              <a:solidFill>
                <a:schemeClr val="tx1"/>
              </a:solidFill>
              <a:effectLst>
                <a:outerShdw blurRad="38100" dist="19050" dir="2700000" algn="tl" rotWithShape="0">
                  <a:schemeClr val="dk1">
                    <a:alpha val="40000"/>
                  </a:schemeClr>
                </a:outerShdw>
              </a:effectLst>
            </a:rPr>
            <a:t>Le refus constitue-t-il un accord ?</a:t>
          </a:r>
        </a:p>
      </dgm:t>
    </dgm:pt>
    <dgm:pt modelId="{B9E00C0C-D5FF-4F1D-8A6D-43B56BEF3E20}" type="parTrans" cxnId="{A78A7110-6499-40E9-8F69-767F3469EA3B}">
      <dgm:prSet/>
      <dgm:spPr/>
      <dgm:t>
        <a:bodyPr/>
        <a:lstStyle/>
        <a:p>
          <a:endParaRPr lang="fr-FR"/>
        </a:p>
      </dgm:t>
    </dgm:pt>
    <dgm:pt modelId="{9C5E7B2C-0627-4F0B-B157-98A33BC2DCE4}" type="sibTrans" cxnId="{A78A7110-6499-40E9-8F69-767F3469EA3B}">
      <dgm:prSet/>
      <dgm:spPr>
        <a:solidFill>
          <a:srgbClr val="A50000">
            <a:alpha val="90000"/>
          </a:srgbClr>
        </a:solidFill>
      </dgm:spPr>
      <dgm:t>
        <a:bodyPr/>
        <a:lstStyle/>
        <a:p>
          <a:endParaRPr lang="fr-FR"/>
        </a:p>
      </dgm:t>
    </dgm:pt>
    <dgm:pt modelId="{80AC08BA-CF49-4C62-BFE5-836CCC3BE12D}">
      <dgm:prSet>
        <dgm:style>
          <a:lnRef idx="2">
            <a:schemeClr val="accent2"/>
          </a:lnRef>
          <a:fillRef idx="1">
            <a:schemeClr val="lt1"/>
          </a:fillRef>
          <a:effectRef idx="0">
            <a:schemeClr val="accent2"/>
          </a:effectRef>
          <a:fontRef idx="minor">
            <a:schemeClr val="dk1"/>
          </a:fontRef>
        </dgm:style>
      </dgm:prSet>
      <dgm:spPr/>
      <dgm:t>
        <a:bodyPr/>
        <a:lstStyle/>
        <a:p>
          <a:r>
            <a:rPr lang="fr-FR" b="0" cap="none" spc="0">
              <a:ln w="0"/>
              <a:solidFill>
                <a:schemeClr val="tx1"/>
              </a:solidFill>
              <a:effectLst>
                <a:outerShdw blurRad="38100" dist="19050" dir="2700000" algn="tl" rotWithShape="0">
                  <a:schemeClr val="dk1">
                    <a:alpha val="40000"/>
                  </a:schemeClr>
                </a:outerShdw>
              </a:effectLst>
            </a:rPr>
            <a:t>Si OUI, est-il anticoncurrentiel, par objet ou par effet ? </a:t>
          </a:r>
        </a:p>
      </dgm:t>
    </dgm:pt>
    <dgm:pt modelId="{FD3390FC-6E41-4CB0-B4F2-4F822AC60488}" type="parTrans" cxnId="{47AF5FC9-2005-44F2-9494-F28A7BC7C367}">
      <dgm:prSet/>
      <dgm:spPr/>
      <dgm:t>
        <a:bodyPr/>
        <a:lstStyle/>
        <a:p>
          <a:endParaRPr lang="fr-FR"/>
        </a:p>
      </dgm:t>
    </dgm:pt>
    <dgm:pt modelId="{C455DC60-09E9-4CF6-ABB2-7D1E4B012FD8}" type="sibTrans" cxnId="{47AF5FC9-2005-44F2-9494-F28A7BC7C367}">
      <dgm:prSet/>
      <dgm:spPr>
        <a:solidFill>
          <a:srgbClr val="A50000">
            <a:alpha val="90000"/>
          </a:srgbClr>
        </a:solidFill>
      </dgm:spPr>
      <dgm:t>
        <a:bodyPr/>
        <a:lstStyle/>
        <a:p>
          <a:endParaRPr lang="fr-FR"/>
        </a:p>
      </dgm:t>
    </dgm:pt>
    <dgm:pt modelId="{ADC54865-CF9A-44CD-B2CA-85AA2EAA7F58}">
      <dgm:prSet>
        <dgm:style>
          <a:lnRef idx="2">
            <a:schemeClr val="accent2"/>
          </a:lnRef>
          <a:fillRef idx="1">
            <a:schemeClr val="lt1"/>
          </a:fillRef>
          <a:effectRef idx="0">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0" cap="none" spc="0">
              <a:ln w="0"/>
              <a:solidFill>
                <a:schemeClr val="tx1"/>
              </a:solidFill>
              <a:effectLst>
                <a:outerShdw blurRad="38100" dist="19050" dir="2700000" algn="tl" rotWithShape="0">
                  <a:schemeClr val="dk1">
                    <a:alpha val="40000"/>
                  </a:schemeClr>
                </a:outerShdw>
              </a:effectLst>
            </a:rPr>
            <a:t>Cet accord peut-il être exempté?</a:t>
          </a:r>
        </a:p>
        <a:p>
          <a:pPr marL="0" lvl="0" defTabSz="1022350">
            <a:lnSpc>
              <a:spcPct val="90000"/>
            </a:lnSpc>
            <a:spcBef>
              <a:spcPct val="0"/>
            </a:spcBef>
            <a:spcAft>
              <a:spcPct val="35000"/>
            </a:spcAft>
            <a:buNone/>
          </a:pPr>
          <a:endParaRPr lang="fr-FR" b="0" cap="none" spc="0">
            <a:ln w="0"/>
            <a:solidFill>
              <a:schemeClr val="tx1"/>
            </a:solidFill>
            <a:effectLst>
              <a:outerShdw blurRad="38100" dist="19050" dir="2700000" algn="tl" rotWithShape="0">
                <a:schemeClr val="dk1">
                  <a:alpha val="40000"/>
                </a:schemeClr>
              </a:outerShdw>
            </a:effectLst>
          </a:endParaRPr>
        </a:p>
      </dgm:t>
    </dgm:pt>
    <dgm:pt modelId="{4BAF370B-E8F9-46BD-9B9B-6FCFB7FBECF5}" type="parTrans" cxnId="{4DD49CBE-0CDA-412E-B280-1F16712C285D}">
      <dgm:prSet/>
      <dgm:spPr/>
      <dgm:t>
        <a:bodyPr/>
        <a:lstStyle/>
        <a:p>
          <a:endParaRPr lang="fr-FR"/>
        </a:p>
      </dgm:t>
    </dgm:pt>
    <dgm:pt modelId="{ABFD7BE9-DFCF-47A1-BE8B-10C068D604D8}" type="sibTrans" cxnId="{4DD49CBE-0CDA-412E-B280-1F16712C285D}">
      <dgm:prSet/>
      <dgm:spPr/>
      <dgm:t>
        <a:bodyPr/>
        <a:lstStyle/>
        <a:p>
          <a:endParaRPr lang="fr-FR"/>
        </a:p>
      </dgm:t>
    </dgm:pt>
    <dgm:pt modelId="{5952D708-1970-416D-B32D-E70CD00CF65B}" type="pres">
      <dgm:prSet presAssocID="{61D73815-3299-4F61-A71F-D5F5FD2D5C50}" presName="outerComposite" presStyleCnt="0">
        <dgm:presLayoutVars>
          <dgm:chMax val="5"/>
          <dgm:dir/>
          <dgm:resizeHandles val="exact"/>
        </dgm:presLayoutVars>
      </dgm:prSet>
      <dgm:spPr/>
    </dgm:pt>
    <dgm:pt modelId="{65AE801D-9B7C-4B6B-A561-C6ECC2159352}" type="pres">
      <dgm:prSet presAssocID="{61D73815-3299-4F61-A71F-D5F5FD2D5C50}" presName="dummyMaxCanvas" presStyleCnt="0">
        <dgm:presLayoutVars/>
      </dgm:prSet>
      <dgm:spPr/>
    </dgm:pt>
    <dgm:pt modelId="{D807DDBF-4E6B-4B1D-9C30-A57E171B7FF5}" type="pres">
      <dgm:prSet presAssocID="{61D73815-3299-4F61-A71F-D5F5FD2D5C50}" presName="ThreeNodes_1" presStyleLbl="node1" presStyleIdx="0" presStyleCnt="3" custLinFactNeighborX="2314" custLinFactNeighborY="6804">
        <dgm:presLayoutVars>
          <dgm:bulletEnabled val="1"/>
        </dgm:presLayoutVars>
      </dgm:prSet>
      <dgm:spPr/>
    </dgm:pt>
    <dgm:pt modelId="{63248371-787D-4452-A4A9-E7CE7D0B6686}" type="pres">
      <dgm:prSet presAssocID="{61D73815-3299-4F61-A71F-D5F5FD2D5C50}" presName="ThreeNodes_2" presStyleLbl="node1" presStyleIdx="1" presStyleCnt="3">
        <dgm:presLayoutVars>
          <dgm:bulletEnabled val="1"/>
        </dgm:presLayoutVars>
      </dgm:prSet>
      <dgm:spPr/>
    </dgm:pt>
    <dgm:pt modelId="{3ED133C2-134B-4438-8677-3326CCEA0957}" type="pres">
      <dgm:prSet presAssocID="{61D73815-3299-4F61-A71F-D5F5FD2D5C50}" presName="ThreeNodes_3" presStyleLbl="node1" presStyleIdx="2" presStyleCnt="3">
        <dgm:presLayoutVars>
          <dgm:bulletEnabled val="1"/>
        </dgm:presLayoutVars>
      </dgm:prSet>
      <dgm:spPr/>
    </dgm:pt>
    <dgm:pt modelId="{B682EAEA-8A4B-4ADA-99EB-4D0EB21EB229}" type="pres">
      <dgm:prSet presAssocID="{61D73815-3299-4F61-A71F-D5F5FD2D5C50}" presName="ThreeConn_1-2" presStyleLbl="fgAccFollowNode1" presStyleIdx="0" presStyleCnt="2">
        <dgm:presLayoutVars>
          <dgm:bulletEnabled val="1"/>
        </dgm:presLayoutVars>
      </dgm:prSet>
      <dgm:spPr/>
    </dgm:pt>
    <dgm:pt modelId="{E0AFD7E1-DCE2-4F00-933C-41B41C771A55}" type="pres">
      <dgm:prSet presAssocID="{61D73815-3299-4F61-A71F-D5F5FD2D5C50}" presName="ThreeConn_2-3" presStyleLbl="fgAccFollowNode1" presStyleIdx="1" presStyleCnt="2">
        <dgm:presLayoutVars>
          <dgm:bulletEnabled val="1"/>
        </dgm:presLayoutVars>
      </dgm:prSet>
      <dgm:spPr/>
    </dgm:pt>
    <dgm:pt modelId="{9013C074-073B-40D7-BD90-18548EE93BF1}" type="pres">
      <dgm:prSet presAssocID="{61D73815-3299-4F61-A71F-D5F5FD2D5C50}" presName="ThreeNodes_1_text" presStyleLbl="node1" presStyleIdx="2" presStyleCnt="3">
        <dgm:presLayoutVars>
          <dgm:bulletEnabled val="1"/>
        </dgm:presLayoutVars>
      </dgm:prSet>
      <dgm:spPr/>
    </dgm:pt>
    <dgm:pt modelId="{8066EF3B-4C3C-44DE-A964-EE63CB5B868E}" type="pres">
      <dgm:prSet presAssocID="{61D73815-3299-4F61-A71F-D5F5FD2D5C50}" presName="ThreeNodes_2_text" presStyleLbl="node1" presStyleIdx="2" presStyleCnt="3">
        <dgm:presLayoutVars>
          <dgm:bulletEnabled val="1"/>
        </dgm:presLayoutVars>
      </dgm:prSet>
      <dgm:spPr/>
    </dgm:pt>
    <dgm:pt modelId="{09AE9AC2-51D5-44DA-928D-7829738E806C}" type="pres">
      <dgm:prSet presAssocID="{61D73815-3299-4F61-A71F-D5F5FD2D5C50}" presName="ThreeNodes_3_text" presStyleLbl="node1" presStyleIdx="2" presStyleCnt="3">
        <dgm:presLayoutVars>
          <dgm:bulletEnabled val="1"/>
        </dgm:presLayoutVars>
      </dgm:prSet>
      <dgm:spPr/>
    </dgm:pt>
  </dgm:ptLst>
  <dgm:cxnLst>
    <dgm:cxn modelId="{2A89810E-9C1A-4938-83FE-93A6AC493BAA}" type="presOf" srcId="{C455DC60-09E9-4CF6-ABB2-7D1E4B012FD8}" destId="{E0AFD7E1-DCE2-4F00-933C-41B41C771A55}" srcOrd="0" destOrd="0" presId="urn:microsoft.com/office/officeart/2005/8/layout/vProcess5"/>
    <dgm:cxn modelId="{A78A7110-6499-40E9-8F69-767F3469EA3B}" srcId="{61D73815-3299-4F61-A71F-D5F5FD2D5C50}" destId="{B3AF8FD6-E23D-46B2-BCA6-5065946726FC}" srcOrd="0" destOrd="0" parTransId="{B9E00C0C-D5FF-4F1D-8A6D-43B56BEF3E20}" sibTransId="{9C5E7B2C-0627-4F0B-B157-98A33BC2DCE4}"/>
    <dgm:cxn modelId="{4D19582C-4A5A-4D75-85C1-B68908981087}" type="presOf" srcId="{ADC54865-CF9A-44CD-B2CA-85AA2EAA7F58}" destId="{3ED133C2-134B-4438-8677-3326CCEA0957}" srcOrd="0" destOrd="0" presId="urn:microsoft.com/office/officeart/2005/8/layout/vProcess5"/>
    <dgm:cxn modelId="{5FDB1B62-3C88-443F-B46C-B783391B2FFD}" type="presOf" srcId="{B3AF8FD6-E23D-46B2-BCA6-5065946726FC}" destId="{9013C074-073B-40D7-BD90-18548EE93BF1}" srcOrd="1" destOrd="0" presId="urn:microsoft.com/office/officeart/2005/8/layout/vProcess5"/>
    <dgm:cxn modelId="{57040C4A-7E4D-473F-9FDC-26B374203173}" type="presOf" srcId="{B3AF8FD6-E23D-46B2-BCA6-5065946726FC}" destId="{D807DDBF-4E6B-4B1D-9C30-A57E171B7FF5}" srcOrd="0" destOrd="0" presId="urn:microsoft.com/office/officeart/2005/8/layout/vProcess5"/>
    <dgm:cxn modelId="{F1A19382-FE66-4090-A5E9-59BA6D52E653}" type="presOf" srcId="{80AC08BA-CF49-4C62-BFE5-836CCC3BE12D}" destId="{63248371-787D-4452-A4A9-E7CE7D0B6686}" srcOrd="0" destOrd="0" presId="urn:microsoft.com/office/officeart/2005/8/layout/vProcess5"/>
    <dgm:cxn modelId="{16019782-158E-42A3-88E8-0BB4CF22EE3E}" type="presOf" srcId="{80AC08BA-CF49-4C62-BFE5-836CCC3BE12D}" destId="{8066EF3B-4C3C-44DE-A964-EE63CB5B868E}" srcOrd="1" destOrd="0" presId="urn:microsoft.com/office/officeart/2005/8/layout/vProcess5"/>
    <dgm:cxn modelId="{51D34B90-3EF5-4FB0-9EAD-2B1CC97C61EA}" type="presOf" srcId="{61D73815-3299-4F61-A71F-D5F5FD2D5C50}" destId="{5952D708-1970-416D-B32D-E70CD00CF65B}" srcOrd="0" destOrd="0" presId="urn:microsoft.com/office/officeart/2005/8/layout/vProcess5"/>
    <dgm:cxn modelId="{48A873AB-1EBE-47BE-B41B-BA584FEEDDA4}" type="presOf" srcId="{ADC54865-CF9A-44CD-B2CA-85AA2EAA7F58}" destId="{09AE9AC2-51D5-44DA-928D-7829738E806C}" srcOrd="1" destOrd="0" presId="urn:microsoft.com/office/officeart/2005/8/layout/vProcess5"/>
    <dgm:cxn modelId="{4DD49CBE-0CDA-412E-B280-1F16712C285D}" srcId="{61D73815-3299-4F61-A71F-D5F5FD2D5C50}" destId="{ADC54865-CF9A-44CD-B2CA-85AA2EAA7F58}" srcOrd="2" destOrd="0" parTransId="{4BAF370B-E8F9-46BD-9B9B-6FCFB7FBECF5}" sibTransId="{ABFD7BE9-DFCF-47A1-BE8B-10C068D604D8}"/>
    <dgm:cxn modelId="{47AF5FC9-2005-44F2-9494-F28A7BC7C367}" srcId="{61D73815-3299-4F61-A71F-D5F5FD2D5C50}" destId="{80AC08BA-CF49-4C62-BFE5-836CCC3BE12D}" srcOrd="1" destOrd="0" parTransId="{FD3390FC-6E41-4CB0-B4F2-4F822AC60488}" sibTransId="{C455DC60-09E9-4CF6-ABB2-7D1E4B012FD8}"/>
    <dgm:cxn modelId="{2A8698F9-48A6-43EE-BBE7-619B9B73C987}" type="presOf" srcId="{9C5E7B2C-0627-4F0B-B157-98A33BC2DCE4}" destId="{B682EAEA-8A4B-4ADA-99EB-4D0EB21EB229}" srcOrd="0" destOrd="0" presId="urn:microsoft.com/office/officeart/2005/8/layout/vProcess5"/>
    <dgm:cxn modelId="{F4F16823-8295-4E90-AA49-84E03288C9B2}" type="presParOf" srcId="{5952D708-1970-416D-B32D-E70CD00CF65B}" destId="{65AE801D-9B7C-4B6B-A561-C6ECC2159352}" srcOrd="0" destOrd="0" presId="urn:microsoft.com/office/officeart/2005/8/layout/vProcess5"/>
    <dgm:cxn modelId="{73E7F387-8938-47B6-9211-96F699BBB82B}" type="presParOf" srcId="{5952D708-1970-416D-B32D-E70CD00CF65B}" destId="{D807DDBF-4E6B-4B1D-9C30-A57E171B7FF5}" srcOrd="1" destOrd="0" presId="urn:microsoft.com/office/officeart/2005/8/layout/vProcess5"/>
    <dgm:cxn modelId="{AA36248C-E11E-4696-B2DC-7713CEBA7008}" type="presParOf" srcId="{5952D708-1970-416D-B32D-E70CD00CF65B}" destId="{63248371-787D-4452-A4A9-E7CE7D0B6686}" srcOrd="2" destOrd="0" presId="urn:microsoft.com/office/officeart/2005/8/layout/vProcess5"/>
    <dgm:cxn modelId="{F90868D9-C9E7-4E55-B2D7-5B623523DEFC}" type="presParOf" srcId="{5952D708-1970-416D-B32D-E70CD00CF65B}" destId="{3ED133C2-134B-4438-8677-3326CCEA0957}" srcOrd="3" destOrd="0" presId="urn:microsoft.com/office/officeart/2005/8/layout/vProcess5"/>
    <dgm:cxn modelId="{3046C789-7689-4B87-A570-106EB69DA5D3}" type="presParOf" srcId="{5952D708-1970-416D-B32D-E70CD00CF65B}" destId="{B682EAEA-8A4B-4ADA-99EB-4D0EB21EB229}" srcOrd="4" destOrd="0" presId="urn:microsoft.com/office/officeart/2005/8/layout/vProcess5"/>
    <dgm:cxn modelId="{8F5797F9-0304-4E1F-8A6F-47B67B4430F9}" type="presParOf" srcId="{5952D708-1970-416D-B32D-E70CD00CF65B}" destId="{E0AFD7E1-DCE2-4F00-933C-41B41C771A55}" srcOrd="5" destOrd="0" presId="urn:microsoft.com/office/officeart/2005/8/layout/vProcess5"/>
    <dgm:cxn modelId="{9A62D21B-C1BB-4FAE-A32A-B28D609AABC6}" type="presParOf" srcId="{5952D708-1970-416D-B32D-E70CD00CF65B}" destId="{9013C074-073B-40D7-BD90-18548EE93BF1}" srcOrd="6" destOrd="0" presId="urn:microsoft.com/office/officeart/2005/8/layout/vProcess5"/>
    <dgm:cxn modelId="{DC5E9AF6-81AF-4998-B6B1-22AC3DDDA61B}" type="presParOf" srcId="{5952D708-1970-416D-B32D-E70CD00CF65B}" destId="{8066EF3B-4C3C-44DE-A964-EE63CB5B868E}" srcOrd="7" destOrd="0" presId="urn:microsoft.com/office/officeart/2005/8/layout/vProcess5"/>
    <dgm:cxn modelId="{F534A870-6C79-4648-939A-07E0BE99079A}" type="presParOf" srcId="{5952D708-1970-416D-B32D-E70CD00CF65B}" destId="{09AE9AC2-51D5-44DA-928D-7829738E806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7DDBF-4E6B-4B1D-9C30-A57E171B7FF5}">
      <dsp:nvSpPr>
        <dsp:cNvPr id="0" name=""/>
        <dsp:cNvSpPr/>
      </dsp:nvSpPr>
      <dsp:spPr>
        <a:xfrm>
          <a:off x="144668" y="53598"/>
          <a:ext cx="6251886" cy="78774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Le refus constitue-t-il un accord ?</a:t>
          </a:r>
        </a:p>
      </dsp:txBody>
      <dsp:txXfrm>
        <a:off x="167740" y="76670"/>
        <a:ext cx="5401846" cy="741602"/>
      </dsp:txXfrm>
    </dsp:sp>
    <dsp:sp modelId="{63248371-787D-4452-A4A9-E7CE7D0B6686}">
      <dsp:nvSpPr>
        <dsp:cNvPr id="0" name=""/>
        <dsp:cNvSpPr/>
      </dsp:nvSpPr>
      <dsp:spPr>
        <a:xfrm>
          <a:off x="551636" y="919037"/>
          <a:ext cx="6251886" cy="78774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kern="1200" cap="none" spc="0">
              <a:ln w="0"/>
              <a:solidFill>
                <a:schemeClr val="tx1"/>
              </a:solidFill>
              <a:effectLst>
                <a:outerShdw blurRad="38100" dist="19050" dir="2700000" algn="tl" rotWithShape="0">
                  <a:schemeClr val="dk1">
                    <a:alpha val="40000"/>
                  </a:schemeClr>
                </a:outerShdw>
              </a:effectLst>
            </a:rPr>
            <a:t>Si OUI, est-il anticoncurrentiel, par objet ou par effet ? </a:t>
          </a:r>
        </a:p>
      </dsp:txBody>
      <dsp:txXfrm>
        <a:off x="574708" y="942109"/>
        <a:ext cx="5142069" cy="741602"/>
      </dsp:txXfrm>
    </dsp:sp>
    <dsp:sp modelId="{3ED133C2-134B-4438-8677-3326CCEA0957}">
      <dsp:nvSpPr>
        <dsp:cNvPr id="0" name=""/>
        <dsp:cNvSpPr/>
      </dsp:nvSpPr>
      <dsp:spPr>
        <a:xfrm>
          <a:off x="1103273" y="1838074"/>
          <a:ext cx="6251886" cy="78774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000" b="0" kern="1200" cap="none" spc="0">
              <a:ln w="0"/>
              <a:solidFill>
                <a:schemeClr val="tx1"/>
              </a:solidFill>
              <a:effectLst>
                <a:outerShdw blurRad="38100" dist="19050" dir="2700000" algn="tl" rotWithShape="0">
                  <a:schemeClr val="dk1">
                    <a:alpha val="40000"/>
                  </a:schemeClr>
                </a:outerShdw>
              </a:effectLst>
            </a:rPr>
            <a:t>Cet accord peut-il être exempté?</a:t>
          </a:r>
        </a:p>
        <a:p>
          <a:pPr marL="0" lvl="0" algn="l" defTabSz="1022350">
            <a:lnSpc>
              <a:spcPct val="90000"/>
            </a:lnSpc>
            <a:spcBef>
              <a:spcPct val="0"/>
            </a:spcBef>
            <a:spcAft>
              <a:spcPct val="35000"/>
            </a:spcAft>
            <a:buNone/>
          </a:pPr>
          <a:endParaRPr lang="fr-FR" sz="2000" b="0" kern="1200" cap="none" spc="0">
            <a:ln w="0"/>
            <a:solidFill>
              <a:schemeClr val="tx1"/>
            </a:solidFill>
            <a:effectLst>
              <a:outerShdw blurRad="38100" dist="19050" dir="2700000" algn="tl" rotWithShape="0">
                <a:schemeClr val="dk1">
                  <a:alpha val="40000"/>
                </a:schemeClr>
              </a:outerShdw>
            </a:effectLst>
          </a:endParaRPr>
        </a:p>
      </dsp:txBody>
      <dsp:txXfrm>
        <a:off x="1126345" y="1861146"/>
        <a:ext cx="5142069" cy="741602"/>
      </dsp:txXfrm>
    </dsp:sp>
    <dsp:sp modelId="{B682EAEA-8A4B-4ADA-99EB-4D0EB21EB229}">
      <dsp:nvSpPr>
        <dsp:cNvPr id="0" name=""/>
        <dsp:cNvSpPr/>
      </dsp:nvSpPr>
      <dsp:spPr>
        <a:xfrm>
          <a:off x="5739850" y="597374"/>
          <a:ext cx="512035" cy="512035"/>
        </a:xfrm>
        <a:prstGeom prst="downArrow">
          <a:avLst>
            <a:gd name="adj1" fmla="val 55000"/>
            <a:gd name="adj2" fmla="val 45000"/>
          </a:avLst>
        </a:prstGeom>
        <a:solidFill>
          <a:srgbClr val="A5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5855058" y="597374"/>
        <a:ext cx="281619" cy="385306"/>
      </dsp:txXfrm>
    </dsp:sp>
    <dsp:sp modelId="{E0AFD7E1-DCE2-4F00-933C-41B41C771A55}">
      <dsp:nvSpPr>
        <dsp:cNvPr id="0" name=""/>
        <dsp:cNvSpPr/>
      </dsp:nvSpPr>
      <dsp:spPr>
        <a:xfrm>
          <a:off x="6291487" y="1511159"/>
          <a:ext cx="512035" cy="512035"/>
        </a:xfrm>
        <a:prstGeom prst="downArrow">
          <a:avLst>
            <a:gd name="adj1" fmla="val 55000"/>
            <a:gd name="adj2" fmla="val 45000"/>
          </a:avLst>
        </a:prstGeom>
        <a:solidFill>
          <a:srgbClr val="A5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6406695" y="1511159"/>
        <a:ext cx="281619" cy="3853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DC28C3-73CF-4766-9A9E-63DABD5788D7}"/>
              </a:ext>
            </a:extLst>
          </p:cNvPr>
          <p:cNvSpPr>
            <a:spLocks noGrp="1"/>
          </p:cNvSpPr>
          <p:nvPr>
            <p:ph type="hdr" sz="quarter"/>
          </p:nvPr>
        </p:nvSpPr>
        <p:spPr>
          <a:xfrm>
            <a:off x="1" y="4"/>
            <a:ext cx="2949135" cy="496045"/>
          </a:xfrm>
          <a:prstGeom prst="rect">
            <a:avLst/>
          </a:prstGeom>
        </p:spPr>
        <p:txBody>
          <a:bodyPr vert="horz" lIns="91431" tIns="45715" rIns="91431" bIns="45715" rtlCol="0"/>
          <a:lstStyle>
            <a:lvl1pPr algn="l" eaLnBrk="1" hangingPunct="1">
              <a:defRPr sz="1200">
                <a:latin typeface="Arial" pitchFamily="34" charset="0"/>
              </a:defRPr>
            </a:lvl1pPr>
          </a:lstStyle>
          <a:p>
            <a:pPr>
              <a:defRPr/>
            </a:pPr>
            <a:endParaRPr lang="fr-FR"/>
          </a:p>
        </p:txBody>
      </p:sp>
      <p:sp>
        <p:nvSpPr>
          <p:cNvPr id="3" name="Espace réservé de la date 2">
            <a:extLst>
              <a:ext uri="{FF2B5EF4-FFF2-40B4-BE49-F238E27FC236}">
                <a16:creationId xmlns:a16="http://schemas.microsoft.com/office/drawing/2014/main" id="{6BAF1178-58B5-44C6-A821-F45D1089C6DB}"/>
              </a:ext>
            </a:extLst>
          </p:cNvPr>
          <p:cNvSpPr>
            <a:spLocks noGrp="1"/>
          </p:cNvSpPr>
          <p:nvPr>
            <p:ph type="dt" sz="quarter" idx="1"/>
          </p:nvPr>
        </p:nvSpPr>
        <p:spPr>
          <a:xfrm>
            <a:off x="3855392" y="4"/>
            <a:ext cx="2949135" cy="496045"/>
          </a:xfrm>
          <a:prstGeom prst="rect">
            <a:avLst/>
          </a:prstGeom>
        </p:spPr>
        <p:txBody>
          <a:bodyPr vert="horz" lIns="91431" tIns="45715" rIns="91431" bIns="45715" rtlCol="0"/>
          <a:lstStyle>
            <a:lvl1pPr algn="r" eaLnBrk="1" hangingPunct="1">
              <a:defRPr sz="1200">
                <a:latin typeface="Arial" pitchFamily="34" charset="0"/>
              </a:defRPr>
            </a:lvl1pPr>
          </a:lstStyle>
          <a:p>
            <a:pPr>
              <a:defRPr/>
            </a:pPr>
            <a:fld id="{B463A6BA-1DA7-4DAB-B103-EEA3D44835EE}" type="datetimeFigureOut">
              <a:rPr lang="fr-FR"/>
              <a:pPr>
                <a:defRPr/>
              </a:pPr>
              <a:t>27/06/2024</a:t>
            </a:fld>
            <a:endParaRPr lang="fr-FR"/>
          </a:p>
        </p:txBody>
      </p:sp>
      <p:sp>
        <p:nvSpPr>
          <p:cNvPr id="4" name="Espace réservé du pied de page 3">
            <a:extLst>
              <a:ext uri="{FF2B5EF4-FFF2-40B4-BE49-F238E27FC236}">
                <a16:creationId xmlns:a16="http://schemas.microsoft.com/office/drawing/2014/main" id="{12C9CDA1-FD8C-4534-A397-572CB93EF72F}"/>
              </a:ext>
            </a:extLst>
          </p:cNvPr>
          <p:cNvSpPr>
            <a:spLocks noGrp="1"/>
          </p:cNvSpPr>
          <p:nvPr>
            <p:ph type="ftr" sz="quarter" idx="2"/>
          </p:nvPr>
        </p:nvSpPr>
        <p:spPr>
          <a:xfrm>
            <a:off x="1" y="9445740"/>
            <a:ext cx="2949135" cy="496045"/>
          </a:xfrm>
          <a:prstGeom prst="rect">
            <a:avLst/>
          </a:prstGeom>
        </p:spPr>
        <p:txBody>
          <a:bodyPr vert="horz" lIns="91431" tIns="45715" rIns="91431" bIns="45715" rtlCol="0" anchor="b"/>
          <a:lstStyle>
            <a:lvl1pPr algn="l" eaLnBrk="1" hangingPunct="1">
              <a:defRPr sz="1200">
                <a:latin typeface="Arial" pitchFamily="34"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C8C5A32E-0949-43AA-9D99-1D95040AEC64}"/>
              </a:ext>
            </a:extLst>
          </p:cNvPr>
          <p:cNvSpPr>
            <a:spLocks noGrp="1"/>
          </p:cNvSpPr>
          <p:nvPr>
            <p:ph type="sldNum" sz="quarter" idx="3"/>
          </p:nvPr>
        </p:nvSpPr>
        <p:spPr>
          <a:xfrm>
            <a:off x="3855392" y="9445740"/>
            <a:ext cx="2949135" cy="496045"/>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vl1pPr>
          </a:lstStyle>
          <a:p>
            <a:pPr>
              <a:defRPr/>
            </a:pPr>
            <a:fld id="{CD2266CA-5936-4B02-82DC-7CADFF97C69D}" type="slidenum">
              <a:rPr lang="fr-FR" altLang="fr-FR"/>
              <a:pPr>
                <a:defRPr/>
              </a:pPr>
              <a:t>‹N°›</a:t>
            </a:fld>
            <a:endParaRPr lang="fr-FR" altLang="fr-FR"/>
          </a:p>
        </p:txBody>
      </p:sp>
    </p:spTree>
    <p:extLst>
      <p:ext uri="{BB962C8B-B14F-4D97-AF65-F5344CB8AC3E}">
        <p14:creationId xmlns:p14="http://schemas.microsoft.com/office/powerpoint/2010/main" val="200033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F3F9B5A-AB13-4FA3-B3D7-DDFF6CE0FDA4}"/>
              </a:ext>
            </a:extLst>
          </p:cNvPr>
          <p:cNvSpPr>
            <a:spLocks noGrp="1"/>
          </p:cNvSpPr>
          <p:nvPr>
            <p:ph type="hdr" sz="quarter"/>
          </p:nvPr>
        </p:nvSpPr>
        <p:spPr>
          <a:xfrm>
            <a:off x="1" y="4"/>
            <a:ext cx="2949135" cy="496045"/>
          </a:xfrm>
          <a:prstGeom prst="rect">
            <a:avLst/>
          </a:prstGeom>
        </p:spPr>
        <p:txBody>
          <a:bodyPr vert="horz" lIns="91431" tIns="45715" rIns="91431" bIns="45715" rtlCol="0"/>
          <a:lstStyle>
            <a:lvl1pPr algn="l" eaLnBrk="1" hangingPunct="1">
              <a:defRPr sz="1200">
                <a:latin typeface="Arial" charset="0"/>
                <a:ea typeface="ＭＳ Ｐゴシック" pitchFamily="-65" charset="-128"/>
              </a:defRPr>
            </a:lvl1pPr>
          </a:lstStyle>
          <a:p>
            <a:pPr>
              <a:defRPr/>
            </a:pPr>
            <a:endParaRPr lang="fr-FR"/>
          </a:p>
        </p:txBody>
      </p:sp>
      <p:sp>
        <p:nvSpPr>
          <p:cNvPr id="3" name="Espace réservé de la date 2">
            <a:extLst>
              <a:ext uri="{FF2B5EF4-FFF2-40B4-BE49-F238E27FC236}">
                <a16:creationId xmlns:a16="http://schemas.microsoft.com/office/drawing/2014/main" id="{D4AE624A-975D-447C-A655-D68059C2CFCC}"/>
              </a:ext>
            </a:extLst>
          </p:cNvPr>
          <p:cNvSpPr>
            <a:spLocks noGrp="1"/>
          </p:cNvSpPr>
          <p:nvPr>
            <p:ph type="dt" idx="1"/>
          </p:nvPr>
        </p:nvSpPr>
        <p:spPr>
          <a:xfrm>
            <a:off x="3855392" y="4"/>
            <a:ext cx="2949135" cy="496045"/>
          </a:xfrm>
          <a:prstGeom prst="rect">
            <a:avLst/>
          </a:prstGeom>
        </p:spPr>
        <p:txBody>
          <a:bodyPr vert="horz" lIns="91431" tIns="45715" rIns="91431" bIns="45715" rtlCol="0"/>
          <a:lstStyle>
            <a:lvl1pPr algn="r" eaLnBrk="1" hangingPunct="1">
              <a:defRPr sz="1200">
                <a:latin typeface="Arial" charset="0"/>
                <a:ea typeface="ＭＳ Ｐゴシック" pitchFamily="-65" charset="-128"/>
              </a:defRPr>
            </a:lvl1pPr>
          </a:lstStyle>
          <a:p>
            <a:pPr>
              <a:defRPr/>
            </a:pPr>
            <a:fld id="{BDFEAE1C-B664-475E-B16F-679C1B5AB0CB}" type="datetimeFigureOut">
              <a:rPr lang="fr-FR"/>
              <a:pPr>
                <a:defRPr/>
              </a:pPr>
              <a:t>27/06/2024</a:t>
            </a:fld>
            <a:endParaRPr lang="fr-FR"/>
          </a:p>
        </p:txBody>
      </p:sp>
      <p:sp>
        <p:nvSpPr>
          <p:cNvPr id="4" name="Espace réservé de l'image des diapositives 3">
            <a:extLst>
              <a:ext uri="{FF2B5EF4-FFF2-40B4-BE49-F238E27FC236}">
                <a16:creationId xmlns:a16="http://schemas.microsoft.com/office/drawing/2014/main" id="{37F78F29-22C9-4234-9F48-9963CEC5EB7C}"/>
              </a:ext>
            </a:extLst>
          </p:cNvPr>
          <p:cNvSpPr>
            <a:spLocks noGrp="1" noRot="1" noChangeAspect="1"/>
          </p:cNvSpPr>
          <p:nvPr>
            <p:ph type="sldImg" idx="2"/>
          </p:nvPr>
        </p:nvSpPr>
        <p:spPr>
          <a:xfrm>
            <a:off x="87313" y="746125"/>
            <a:ext cx="6630987" cy="3730625"/>
          </a:xfrm>
          <a:prstGeom prst="rect">
            <a:avLst/>
          </a:prstGeom>
          <a:noFill/>
          <a:ln w="12700">
            <a:solidFill>
              <a:prstClr val="black"/>
            </a:solidFill>
          </a:ln>
        </p:spPr>
        <p:txBody>
          <a:bodyPr vert="horz" lIns="91431" tIns="45715" rIns="91431" bIns="45715" rtlCol="0" anchor="ctr"/>
          <a:lstStyle/>
          <a:p>
            <a:pPr lvl="0"/>
            <a:endParaRPr lang="fr-FR" noProof="0"/>
          </a:p>
        </p:txBody>
      </p:sp>
      <p:sp>
        <p:nvSpPr>
          <p:cNvPr id="5" name="Espace réservé des commentaires 4">
            <a:extLst>
              <a:ext uri="{FF2B5EF4-FFF2-40B4-BE49-F238E27FC236}">
                <a16:creationId xmlns:a16="http://schemas.microsoft.com/office/drawing/2014/main" id="{F92DA753-83AD-4E46-8846-90D46BD47087}"/>
              </a:ext>
            </a:extLst>
          </p:cNvPr>
          <p:cNvSpPr>
            <a:spLocks noGrp="1"/>
          </p:cNvSpPr>
          <p:nvPr>
            <p:ph type="body" sz="quarter" idx="3"/>
          </p:nvPr>
        </p:nvSpPr>
        <p:spPr>
          <a:xfrm>
            <a:off x="680236" y="4724029"/>
            <a:ext cx="5445143" cy="4473687"/>
          </a:xfrm>
          <a:prstGeom prst="rect">
            <a:avLst/>
          </a:prstGeom>
        </p:spPr>
        <p:txBody>
          <a:bodyPr vert="horz" lIns="91431" tIns="45715" rIns="91431" bIns="45715"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60E6853-A09C-4C89-9B8F-E4ED707D2569}"/>
              </a:ext>
            </a:extLst>
          </p:cNvPr>
          <p:cNvSpPr>
            <a:spLocks noGrp="1"/>
          </p:cNvSpPr>
          <p:nvPr>
            <p:ph type="ftr" sz="quarter" idx="4"/>
          </p:nvPr>
        </p:nvSpPr>
        <p:spPr>
          <a:xfrm>
            <a:off x="1" y="9445740"/>
            <a:ext cx="2949135" cy="496045"/>
          </a:xfrm>
          <a:prstGeom prst="rect">
            <a:avLst/>
          </a:prstGeom>
        </p:spPr>
        <p:txBody>
          <a:bodyPr vert="horz" lIns="91431" tIns="45715" rIns="91431" bIns="45715" rtlCol="0" anchor="b"/>
          <a:lstStyle>
            <a:lvl1pPr algn="l" eaLnBrk="1" hangingPunct="1">
              <a:defRPr sz="1200">
                <a:latin typeface="Arial" charset="0"/>
                <a:ea typeface="ＭＳ Ｐゴシック" pitchFamily="-65" charset="-128"/>
              </a:defRPr>
            </a:lvl1pPr>
          </a:lstStyle>
          <a:p>
            <a:pPr>
              <a:defRPr/>
            </a:pPr>
            <a:endParaRPr lang="fr-FR"/>
          </a:p>
        </p:txBody>
      </p:sp>
      <p:sp>
        <p:nvSpPr>
          <p:cNvPr id="7" name="Espace réservé du numéro de diapositive 6">
            <a:extLst>
              <a:ext uri="{FF2B5EF4-FFF2-40B4-BE49-F238E27FC236}">
                <a16:creationId xmlns:a16="http://schemas.microsoft.com/office/drawing/2014/main" id="{0842B720-C986-4256-B087-BEBB865DDF5B}"/>
              </a:ext>
            </a:extLst>
          </p:cNvPr>
          <p:cNvSpPr>
            <a:spLocks noGrp="1"/>
          </p:cNvSpPr>
          <p:nvPr>
            <p:ph type="sldNum" sz="quarter" idx="5"/>
          </p:nvPr>
        </p:nvSpPr>
        <p:spPr>
          <a:xfrm>
            <a:off x="3855392" y="9445740"/>
            <a:ext cx="2949135" cy="496045"/>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vl1pPr>
          </a:lstStyle>
          <a:p>
            <a:pPr>
              <a:defRPr/>
            </a:pPr>
            <a:fld id="{1148B402-ABF2-45DB-BA2D-C3A31398414B}" type="slidenum">
              <a:rPr lang="fr-FR" altLang="fr-FR"/>
              <a:pPr>
                <a:defRPr/>
              </a:pPr>
              <a:t>‹N°›</a:t>
            </a:fld>
            <a:endParaRPr lang="fr-FR" altLang="fr-FR"/>
          </a:p>
        </p:txBody>
      </p:sp>
    </p:spTree>
    <p:extLst>
      <p:ext uri="{BB962C8B-B14F-4D97-AF65-F5344CB8AC3E}">
        <p14:creationId xmlns:p14="http://schemas.microsoft.com/office/powerpoint/2010/main" val="1290391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1148B402-ABF2-45DB-BA2D-C3A31398414B}" type="slidenum">
              <a:rPr lang="fr-FR" altLang="fr-FR" smtClean="0"/>
              <a:pPr>
                <a:defRPr/>
              </a:pPr>
              <a:t>18</a:t>
            </a:fld>
            <a:endParaRPr lang="fr-FR" altLang="fr-FR"/>
          </a:p>
        </p:txBody>
      </p:sp>
    </p:spTree>
    <p:extLst>
      <p:ext uri="{BB962C8B-B14F-4D97-AF65-F5344CB8AC3E}">
        <p14:creationId xmlns:p14="http://schemas.microsoft.com/office/powerpoint/2010/main" val="24136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148B402-ABF2-45DB-BA2D-C3A31398414B}" type="slidenum">
              <a:rPr lang="fr-FR" altLang="fr-FR" smtClean="0"/>
              <a:pPr>
                <a:defRPr/>
              </a:pPr>
              <a:t>35</a:t>
            </a:fld>
            <a:endParaRPr lang="fr-FR" altLang="fr-FR"/>
          </a:p>
        </p:txBody>
      </p:sp>
    </p:spTree>
    <p:extLst>
      <p:ext uri="{BB962C8B-B14F-4D97-AF65-F5344CB8AC3E}">
        <p14:creationId xmlns:p14="http://schemas.microsoft.com/office/powerpoint/2010/main" val="418640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1148B402-ABF2-45DB-BA2D-C3A31398414B}" type="slidenum">
              <a:rPr lang="fr-FR" altLang="fr-FR" smtClean="0"/>
              <a:pPr>
                <a:defRPr/>
              </a:pPr>
              <a:t>153</a:t>
            </a:fld>
            <a:endParaRPr lang="fr-FR" altLang="fr-FR"/>
          </a:p>
        </p:txBody>
      </p:sp>
    </p:spTree>
    <p:extLst>
      <p:ext uri="{BB962C8B-B14F-4D97-AF65-F5344CB8AC3E}">
        <p14:creationId xmlns:p14="http://schemas.microsoft.com/office/powerpoint/2010/main" val="1496658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6" descr="voguel_ppt_bandeau_rouge_page_gar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07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4" descr="bandeau_rouge-01.jpg">
            <a:extLst>
              <a:ext uri="{FF2B5EF4-FFF2-40B4-BE49-F238E27FC236}">
                <a16:creationId xmlns:a16="http://schemas.microsoft.com/office/drawing/2014/main" id="{E7CC3748-0D36-4A7D-A8C0-A15F2A90E5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8">
            <a:extLst>
              <a:ext uri="{FF2B5EF4-FFF2-40B4-BE49-F238E27FC236}">
                <a16:creationId xmlns:a16="http://schemas.microsoft.com/office/drawing/2014/main" id="{F2D50F32-3229-4A8A-8669-92079E3FDD0B}"/>
              </a:ext>
            </a:extLst>
          </p:cNvPr>
          <p:cNvSpPr>
            <a:spLocks noGrp="1"/>
          </p:cNvSpPr>
          <p:nvPr>
            <p:ph type="sldNum" sz="quarter" idx="10"/>
          </p:nvPr>
        </p:nvSpPr>
        <p:spPr/>
        <p:txBody>
          <a:bodyPr/>
          <a:lstStyle>
            <a:lvl1pPr>
              <a:defRPr/>
            </a:lvl1pPr>
          </a:lstStyle>
          <a:p>
            <a:pPr>
              <a:defRPr/>
            </a:pPr>
            <a:fld id="{864EAC0E-45DE-44AB-9596-2E65699C9FD2}" type="slidenum">
              <a:rPr lang="fr-FR" altLang="fr-FR"/>
              <a:pPr>
                <a:defRPr/>
              </a:pPr>
              <a:t>‹N°›</a:t>
            </a:fld>
            <a:endParaRPr lang="fr-FR" altLang="fr-FR"/>
          </a:p>
        </p:txBody>
      </p:sp>
    </p:spTree>
    <p:extLst>
      <p:ext uri="{BB962C8B-B14F-4D97-AF65-F5344CB8AC3E}">
        <p14:creationId xmlns:p14="http://schemas.microsoft.com/office/powerpoint/2010/main" val="418684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4" descr="bandeau_rouge-01.jpg">
            <a:extLst>
              <a:ext uri="{FF2B5EF4-FFF2-40B4-BE49-F238E27FC236}">
                <a16:creationId xmlns:a16="http://schemas.microsoft.com/office/drawing/2014/main" id="{C6EA2571-A796-4AFF-A7EB-49A9EA28B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4" name="Espace réservé du numéro de diapositive 4">
            <a:extLst>
              <a:ext uri="{FF2B5EF4-FFF2-40B4-BE49-F238E27FC236}">
                <a16:creationId xmlns:a16="http://schemas.microsoft.com/office/drawing/2014/main" id="{6A19C2D1-CC48-4E24-8EEE-94FE44CC6D85}"/>
              </a:ext>
            </a:extLst>
          </p:cNvPr>
          <p:cNvSpPr>
            <a:spLocks noGrp="1"/>
          </p:cNvSpPr>
          <p:nvPr>
            <p:ph type="sldNum" sz="quarter" idx="10"/>
          </p:nvPr>
        </p:nvSpPr>
        <p:spPr/>
        <p:txBody>
          <a:bodyPr/>
          <a:lstStyle>
            <a:lvl1pPr>
              <a:defRPr/>
            </a:lvl1pPr>
          </a:lstStyle>
          <a:p>
            <a:pPr>
              <a:defRPr/>
            </a:pPr>
            <a:fld id="{05B8CFB4-4BD2-4FDD-A3CB-E64CA69F49B4}" type="slidenum">
              <a:rPr lang="fr-FR" altLang="fr-FR"/>
              <a:pPr>
                <a:defRPr/>
              </a:pPr>
              <a:t>‹N°›</a:t>
            </a:fld>
            <a:endParaRPr lang="fr-FR" altLang="fr-FR"/>
          </a:p>
        </p:txBody>
      </p:sp>
    </p:spTree>
    <p:extLst>
      <p:ext uri="{BB962C8B-B14F-4D97-AF65-F5344CB8AC3E}">
        <p14:creationId xmlns:p14="http://schemas.microsoft.com/office/powerpoint/2010/main" val="153104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4" descr="bandeau_rouge-01.jpg">
            <a:extLst>
              <a:ext uri="{FF2B5EF4-FFF2-40B4-BE49-F238E27FC236}">
                <a16:creationId xmlns:a16="http://schemas.microsoft.com/office/drawing/2014/main" id="{A4E4546A-8411-44D2-AE9B-765B8C8AFE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numéro de diapositive 3">
            <a:extLst>
              <a:ext uri="{FF2B5EF4-FFF2-40B4-BE49-F238E27FC236}">
                <a16:creationId xmlns:a16="http://schemas.microsoft.com/office/drawing/2014/main" id="{3D79EB50-39F6-494A-9558-F1A057306C96}"/>
              </a:ext>
            </a:extLst>
          </p:cNvPr>
          <p:cNvSpPr>
            <a:spLocks noGrp="1"/>
          </p:cNvSpPr>
          <p:nvPr>
            <p:ph type="sldNum" sz="quarter" idx="10"/>
          </p:nvPr>
        </p:nvSpPr>
        <p:spPr/>
        <p:txBody>
          <a:bodyPr/>
          <a:lstStyle>
            <a:lvl1pPr>
              <a:defRPr/>
            </a:lvl1pPr>
          </a:lstStyle>
          <a:p>
            <a:pPr>
              <a:defRPr/>
            </a:pPr>
            <a:fld id="{C78D5F04-B359-4D4A-8D50-C79E25A23DA3}" type="slidenum">
              <a:rPr lang="fr-FR" altLang="fr-FR"/>
              <a:pPr>
                <a:defRPr/>
              </a:pPr>
              <a:t>‹N°›</a:t>
            </a:fld>
            <a:endParaRPr lang="fr-FR" altLang="fr-FR"/>
          </a:p>
        </p:txBody>
      </p:sp>
    </p:spTree>
    <p:extLst>
      <p:ext uri="{BB962C8B-B14F-4D97-AF65-F5344CB8AC3E}">
        <p14:creationId xmlns:p14="http://schemas.microsoft.com/office/powerpoint/2010/main" val="349984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7" descr="bandeau_rouge-01.jpg">
            <a:extLst>
              <a:ext uri="{FF2B5EF4-FFF2-40B4-BE49-F238E27FC236}">
                <a16:creationId xmlns:a16="http://schemas.microsoft.com/office/drawing/2014/main" id="{7B830232-D3FA-4D9B-8B58-E4E4409EB7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1" y="1076325"/>
            <a:ext cx="3008313" cy="638175"/>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1076326"/>
            <a:ext cx="5111750" cy="3518297"/>
          </a:xfrm>
        </p:spPr>
        <p:txBody>
          <a:bodyPr/>
          <a:lstStyle>
            <a:lvl1pPr>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714501"/>
            <a:ext cx="3008313" cy="2880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numéro de diapositive 6">
            <a:extLst>
              <a:ext uri="{FF2B5EF4-FFF2-40B4-BE49-F238E27FC236}">
                <a16:creationId xmlns:a16="http://schemas.microsoft.com/office/drawing/2014/main" id="{7B0A595F-F0DC-4169-8360-F3DDE104D671}"/>
              </a:ext>
            </a:extLst>
          </p:cNvPr>
          <p:cNvSpPr>
            <a:spLocks noGrp="1"/>
          </p:cNvSpPr>
          <p:nvPr>
            <p:ph type="sldNum" sz="quarter" idx="10"/>
          </p:nvPr>
        </p:nvSpPr>
        <p:spPr/>
        <p:txBody>
          <a:bodyPr/>
          <a:lstStyle>
            <a:lvl1pPr>
              <a:defRPr/>
            </a:lvl1pPr>
          </a:lstStyle>
          <a:p>
            <a:pPr>
              <a:defRPr/>
            </a:pPr>
            <a:fld id="{6804A7FC-2367-432A-9E4E-5227C3ACE2DE}" type="slidenum">
              <a:rPr lang="fr-FR" altLang="fr-FR"/>
              <a:pPr>
                <a:defRPr/>
              </a:pPr>
              <a:t>‹N°›</a:t>
            </a:fld>
            <a:endParaRPr lang="fr-FR" altLang="fr-FR"/>
          </a:p>
        </p:txBody>
      </p:sp>
    </p:spTree>
    <p:extLst>
      <p:ext uri="{BB962C8B-B14F-4D97-AF65-F5344CB8AC3E}">
        <p14:creationId xmlns:p14="http://schemas.microsoft.com/office/powerpoint/2010/main" val="232629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7" descr="bandeau_rouge-01.jpg">
            <a:extLst>
              <a:ext uri="{FF2B5EF4-FFF2-40B4-BE49-F238E27FC236}">
                <a16:creationId xmlns:a16="http://schemas.microsoft.com/office/drawing/2014/main" id="{E5C9116B-FF14-4C3F-AE8B-65E68B639D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286000" y="1200150"/>
            <a:ext cx="4611688" cy="2345531"/>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numéro de diapositive 6">
            <a:extLst>
              <a:ext uri="{FF2B5EF4-FFF2-40B4-BE49-F238E27FC236}">
                <a16:creationId xmlns:a16="http://schemas.microsoft.com/office/drawing/2014/main" id="{71A6A345-BB7A-454D-A2C8-4C6A68AAC051}"/>
              </a:ext>
            </a:extLst>
          </p:cNvPr>
          <p:cNvSpPr>
            <a:spLocks noGrp="1"/>
          </p:cNvSpPr>
          <p:nvPr>
            <p:ph type="sldNum" sz="quarter" idx="10"/>
          </p:nvPr>
        </p:nvSpPr>
        <p:spPr/>
        <p:txBody>
          <a:bodyPr/>
          <a:lstStyle>
            <a:lvl1pPr>
              <a:defRPr/>
            </a:lvl1pPr>
          </a:lstStyle>
          <a:p>
            <a:pPr>
              <a:defRPr/>
            </a:pPr>
            <a:fld id="{47A21997-53C8-4874-8946-59A68E238D1A}" type="slidenum">
              <a:rPr lang="fr-FR" altLang="fr-FR"/>
              <a:pPr>
                <a:defRPr/>
              </a:pPr>
              <a:t>‹N°›</a:t>
            </a:fld>
            <a:endParaRPr lang="fr-FR" altLang="fr-FR"/>
          </a:p>
        </p:txBody>
      </p:sp>
    </p:spTree>
    <p:extLst>
      <p:ext uri="{BB962C8B-B14F-4D97-AF65-F5344CB8AC3E}">
        <p14:creationId xmlns:p14="http://schemas.microsoft.com/office/powerpoint/2010/main" val="3237760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Image 4" descr="bandeau_rouge-01.jpg">
            <a:extLst>
              <a:ext uri="{FF2B5EF4-FFF2-40B4-BE49-F238E27FC236}">
                <a16:creationId xmlns:a16="http://schemas.microsoft.com/office/drawing/2014/main" id="{F98545A6-73E2-4260-96B1-C71F65E08E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a:extLst>
              <a:ext uri="{FF2B5EF4-FFF2-40B4-BE49-F238E27FC236}">
                <a16:creationId xmlns:a16="http://schemas.microsoft.com/office/drawing/2014/main" id="{FA45B709-2E59-48EE-9DBE-0CFD0FBED48F}"/>
              </a:ext>
            </a:extLst>
          </p:cNvPr>
          <p:cNvSpPr>
            <a:spLocks noGrp="1"/>
          </p:cNvSpPr>
          <p:nvPr>
            <p:ph type="sldNum" sz="quarter" idx="10"/>
          </p:nvPr>
        </p:nvSpPr>
        <p:spPr/>
        <p:txBody>
          <a:bodyPr/>
          <a:lstStyle>
            <a:lvl1pPr>
              <a:defRPr/>
            </a:lvl1pPr>
          </a:lstStyle>
          <a:p>
            <a:pPr>
              <a:defRPr/>
            </a:pPr>
            <a:fld id="{4F7BA0E7-F00B-4F57-9534-A7884A0E9B11}" type="slidenum">
              <a:rPr lang="fr-FR" altLang="fr-FR"/>
              <a:pPr>
                <a:defRPr/>
              </a:pPr>
              <a:t>‹N°›</a:t>
            </a:fld>
            <a:endParaRPr lang="fr-FR" altLang="fr-FR"/>
          </a:p>
        </p:txBody>
      </p:sp>
    </p:spTree>
    <p:extLst>
      <p:ext uri="{BB962C8B-B14F-4D97-AF65-F5344CB8AC3E}">
        <p14:creationId xmlns:p14="http://schemas.microsoft.com/office/powerpoint/2010/main" val="22029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EE736F-9935-411E-A8DF-49A4A983995A}"/>
              </a:ext>
            </a:extLst>
          </p:cNvPr>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latin typeface="Calibri" pitchFamily="-65" charset="0"/>
                <a:ea typeface="ＭＳ Ｐゴシック" pitchFamily="-65" charset="-128"/>
              </a:defRPr>
            </a:lvl1pPr>
          </a:lstStyle>
          <a:p>
            <a:pPr>
              <a:defRPr/>
            </a:pPr>
            <a:endParaRPr lang="fr-FR"/>
          </a:p>
        </p:txBody>
      </p:sp>
      <p:sp>
        <p:nvSpPr>
          <p:cNvPr id="5" name="Espace réservé du pied de page 4">
            <a:extLst>
              <a:ext uri="{FF2B5EF4-FFF2-40B4-BE49-F238E27FC236}">
                <a16:creationId xmlns:a16="http://schemas.microsoft.com/office/drawing/2014/main" id="{6D6D084A-8F36-46F7-B469-445F394B709D}"/>
              </a:ext>
            </a:extLst>
          </p:cNvPr>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latin typeface="Calibri" pitchFamily="-65" charset="0"/>
                <a:ea typeface="ＭＳ Ｐゴシック" pitchFamily="-65" charset="-128"/>
              </a:defRPr>
            </a:lvl1pPr>
          </a:lstStyle>
          <a:p>
            <a:pPr>
              <a:defRPr/>
            </a:pPr>
            <a:endParaRPr lang="fr-FR"/>
          </a:p>
        </p:txBody>
      </p:sp>
      <p:sp>
        <p:nvSpPr>
          <p:cNvPr id="6" name="Espace réservé du numéro de diapositive 5">
            <a:extLst>
              <a:ext uri="{FF2B5EF4-FFF2-40B4-BE49-F238E27FC236}">
                <a16:creationId xmlns:a16="http://schemas.microsoft.com/office/drawing/2014/main" id="{24F47868-2153-444A-9C2C-881939AE8FC5}"/>
              </a:ext>
            </a:extLst>
          </p:cNvPr>
          <p:cNvSpPr>
            <a:spLocks noGrp="1"/>
          </p:cNvSpPr>
          <p:nvPr>
            <p:ph type="sldNum" sz="quarter" idx="12"/>
          </p:nvPr>
        </p:nvSpPr>
        <p:spPr/>
        <p:txBody>
          <a:bodyPr/>
          <a:lstStyle>
            <a:lvl1pPr>
              <a:defRPr/>
            </a:lvl1pPr>
          </a:lstStyle>
          <a:p>
            <a:pPr>
              <a:defRPr/>
            </a:pPr>
            <a:fld id="{B5A8A7FC-F2A0-456F-8007-57886586296D}" type="slidenum">
              <a:rPr lang="fr-FR" altLang="fr-FR"/>
              <a:pPr>
                <a:defRPr/>
              </a:pPr>
              <a:t>‹N°›</a:t>
            </a:fld>
            <a:endParaRPr lang="fr-FR" altLang="fr-FR"/>
          </a:p>
        </p:txBody>
      </p:sp>
    </p:spTree>
    <p:extLst>
      <p:ext uri="{BB962C8B-B14F-4D97-AF65-F5344CB8AC3E}">
        <p14:creationId xmlns:p14="http://schemas.microsoft.com/office/powerpoint/2010/main" val="279180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6" descr="voguel_ppt_bandeau_rouge_page_garde.jpg">
            <a:extLst>
              <a:ext uri="{FF2B5EF4-FFF2-40B4-BE49-F238E27FC236}">
                <a16:creationId xmlns:a16="http://schemas.microsoft.com/office/drawing/2014/main" id="{27D3939E-B27D-4FCE-A997-CCF0801B7F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er 7">
            <a:extLst>
              <a:ext uri="{FF2B5EF4-FFF2-40B4-BE49-F238E27FC236}">
                <a16:creationId xmlns:a16="http://schemas.microsoft.com/office/drawing/2014/main" id="{B74B9644-9D9D-4BA5-B7D0-DE1E850F5030}"/>
              </a:ext>
            </a:extLst>
          </p:cNvPr>
          <p:cNvGrpSpPr>
            <a:grpSpLocks/>
          </p:cNvGrpSpPr>
          <p:nvPr userDrawn="1"/>
        </p:nvGrpSpPr>
        <p:grpSpPr bwMode="auto">
          <a:xfrm>
            <a:off x="4267200" y="3952875"/>
            <a:ext cx="4572000" cy="827088"/>
            <a:chOff x="4267200" y="4953000"/>
            <a:chExt cx="4572000" cy="1102599"/>
          </a:xfrm>
        </p:grpSpPr>
        <p:sp>
          <p:nvSpPr>
            <p:cNvPr id="4" name="Rectangle 3">
              <a:extLst>
                <a:ext uri="{FF2B5EF4-FFF2-40B4-BE49-F238E27FC236}">
                  <a16:creationId xmlns:a16="http://schemas.microsoft.com/office/drawing/2014/main" id="{6E2F2CCE-3F07-4681-9678-4C4104E87D15}"/>
                </a:ext>
              </a:extLst>
            </p:cNvPr>
            <p:cNvSpPr>
              <a:spLocks noChangeArrowheads="1"/>
            </p:cNvSpPr>
            <p:nvPr userDrawn="1"/>
          </p:nvSpPr>
          <p:spPr bwMode="auto">
            <a:xfrm>
              <a:off x="4267200" y="4953000"/>
              <a:ext cx="4572000" cy="990434"/>
            </a:xfrm>
            <a:prstGeom prst="rect">
              <a:avLst/>
            </a:prstGeom>
            <a:solidFill>
              <a:srgbClr val="515151">
                <a:alpha val="72940"/>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fr-FR">
                <a:solidFill>
                  <a:srgbClr val="FFFFFF"/>
                </a:solidFill>
                <a:latin typeface="Calibri" pitchFamily="-65" charset="0"/>
                <a:ea typeface="ＭＳ Ｐゴシック" pitchFamily="-65" charset="-128"/>
              </a:endParaRPr>
            </a:p>
          </p:txBody>
        </p:sp>
        <p:sp>
          <p:nvSpPr>
            <p:cNvPr id="5" name="ZoneTexte 4">
              <a:extLst>
                <a:ext uri="{FF2B5EF4-FFF2-40B4-BE49-F238E27FC236}">
                  <a16:creationId xmlns:a16="http://schemas.microsoft.com/office/drawing/2014/main" id="{E7F160A4-583C-4228-B696-58E79FAA1BAF}"/>
                </a:ext>
              </a:extLst>
            </p:cNvPr>
            <p:cNvSpPr txBox="1"/>
            <p:nvPr userDrawn="1"/>
          </p:nvSpPr>
          <p:spPr>
            <a:xfrm>
              <a:off x="4572000" y="5111724"/>
              <a:ext cx="4114800" cy="943875"/>
            </a:xfrm>
            <a:prstGeom prst="rect">
              <a:avLst/>
            </a:prstGeom>
            <a:noFill/>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eaLnBrk="1" hangingPunct="1">
                <a:defRPr/>
              </a:pPr>
              <a:r>
                <a:rPr lang="fr-FR" sz="2000">
                  <a:solidFill>
                    <a:prstClr val="white"/>
                  </a:solidFill>
                </a:rPr>
                <a:t>VISER L’EXCELLENCE EN DROIT DE LA CONCURRENCE</a:t>
              </a:r>
            </a:p>
          </p:txBody>
        </p:sp>
      </p:grpSp>
    </p:spTree>
    <p:extLst>
      <p:ext uri="{BB962C8B-B14F-4D97-AF65-F5344CB8AC3E}">
        <p14:creationId xmlns:p14="http://schemas.microsoft.com/office/powerpoint/2010/main" val="331925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980817"/>
            <a:ext cx="8229600" cy="3786443"/>
          </a:xfrm>
        </p:spPr>
        <p:txBody>
          <a:bodyPr anchor="ctr" anchorCtr="0">
            <a:normAutofit/>
          </a:bodyPr>
          <a:lstStyle>
            <a:lvl1pPr>
              <a:defRPr sz="2000" cap="none" baseline="0">
                <a:solidFill>
                  <a:schemeClr val="tx1"/>
                </a:solidFill>
              </a:defRPr>
            </a:lvl1pPr>
            <a:lvl2pPr>
              <a:defRPr sz="2000" baseline="0">
                <a:solidFill>
                  <a:schemeClr val="tx1"/>
                </a:solidFill>
              </a:defRPr>
            </a:lvl2pPr>
            <a:lvl3pPr>
              <a:defRPr sz="2000" baseline="0">
                <a:solidFill>
                  <a:schemeClr val="tx1"/>
                </a:solidFill>
              </a:defRPr>
            </a:lvl3pPr>
            <a:lvl4pPr>
              <a:defRPr sz="2000" baseline="0">
                <a:solidFill>
                  <a:schemeClr val="tx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5" name="Espace réservé du numéro de diapositive 5">
            <a:extLst>
              <a:ext uri="{FF2B5EF4-FFF2-40B4-BE49-F238E27FC236}">
                <a16:creationId xmlns:a16="http://schemas.microsoft.com/office/drawing/2014/main" id="{578D00DC-54D6-4462-9CA9-2CD6FADD1C69}"/>
              </a:ext>
            </a:extLst>
          </p:cNvPr>
          <p:cNvSpPr>
            <a:spLocks noGrp="1"/>
          </p:cNvSpPr>
          <p:nvPr>
            <p:ph type="sldNum" sz="quarter" idx="10"/>
          </p:nvPr>
        </p:nvSpPr>
        <p:spPr/>
        <p:txBody>
          <a:bodyPr/>
          <a:lstStyle>
            <a:lvl1pPr>
              <a:defRPr/>
            </a:lvl1pPr>
          </a:lstStyle>
          <a:p>
            <a:pPr>
              <a:defRPr/>
            </a:pPr>
            <a:fld id="{CE6B577E-FA0A-4000-9108-E9EC658625CC}" type="slidenum">
              <a:rPr lang="fr-FR" altLang="fr-FR"/>
              <a:pPr>
                <a:defRPr/>
              </a:pPr>
              <a:t>‹N°›</a:t>
            </a:fld>
            <a:endParaRPr lang="fr-FR" altLang="fr-FR"/>
          </a:p>
        </p:txBody>
      </p:sp>
      <p:cxnSp>
        <p:nvCxnSpPr>
          <p:cNvPr id="10" name="Connecteur droit 9">
            <a:extLst>
              <a:ext uri="{FF2B5EF4-FFF2-40B4-BE49-F238E27FC236}">
                <a16:creationId xmlns:a16="http://schemas.microsoft.com/office/drawing/2014/main" id="{DD28C02A-5FA5-4A8D-98E1-886B046DEF5F}"/>
              </a:ext>
            </a:extLst>
          </p:cNvPr>
          <p:cNvCxnSpPr/>
          <p:nvPr userDrawn="1"/>
        </p:nvCxnSpPr>
        <p:spPr>
          <a:xfrm>
            <a:off x="-10108" y="755650"/>
            <a:ext cx="9154108" cy="0"/>
          </a:xfrm>
          <a:prstGeom prst="line">
            <a:avLst/>
          </a:prstGeom>
          <a:ln/>
        </p:spPr>
        <p:style>
          <a:lnRef idx="1">
            <a:schemeClr val="dk1"/>
          </a:lnRef>
          <a:fillRef idx="0">
            <a:schemeClr val="dk1"/>
          </a:fillRef>
          <a:effectRef idx="0">
            <a:schemeClr val="dk1"/>
          </a:effectRef>
          <a:fontRef idx="minor">
            <a:schemeClr val="tx1"/>
          </a:fontRef>
        </p:style>
      </p:cxnSp>
      <p:pic>
        <p:nvPicPr>
          <p:cNvPr id="11" name="Image 4" descr="bandeau_rouge-01.jpg">
            <a:extLst>
              <a:ext uri="{FF2B5EF4-FFF2-40B4-BE49-F238E27FC236}">
                <a16:creationId xmlns:a16="http://schemas.microsoft.com/office/drawing/2014/main" id="{56ABF9FB-81D7-4C32-A699-F717AD9971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a:extLst>
              <a:ext uri="{FF2B5EF4-FFF2-40B4-BE49-F238E27FC236}">
                <a16:creationId xmlns:a16="http://schemas.microsoft.com/office/drawing/2014/main" id="{AF2767F0-1FB2-4626-A8F9-F453E50327FF}"/>
              </a:ext>
            </a:extLst>
          </p:cNvPr>
          <p:cNvSpPr>
            <a:spLocks noGrp="1"/>
          </p:cNvSpPr>
          <p:nvPr>
            <p:ph type="title" hasCustomPrompt="1"/>
          </p:nvPr>
        </p:nvSpPr>
        <p:spPr>
          <a:xfrm>
            <a:off x="4282376" y="225168"/>
            <a:ext cx="4404424" cy="530481"/>
          </a:xfrm>
        </p:spPr>
        <p:txBody>
          <a:bodyPr>
            <a:normAutofit/>
          </a:bodyPr>
          <a:lstStyle>
            <a:lvl1pPr>
              <a:defRPr>
                <a:solidFill>
                  <a:schemeClr val="bg1"/>
                </a:solidFill>
              </a:defRPr>
            </a:lvl1pPr>
          </a:lstStyle>
          <a:p>
            <a:r>
              <a:rPr lang="fr-FR"/>
              <a:t>Cliquez et modifiez le titre</a:t>
            </a:r>
          </a:p>
        </p:txBody>
      </p:sp>
    </p:spTree>
    <p:extLst>
      <p:ext uri="{BB962C8B-B14F-4D97-AF65-F5344CB8AC3E}">
        <p14:creationId xmlns:p14="http://schemas.microsoft.com/office/powerpoint/2010/main" val="3011430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4" descr="bandeau_rouge-01.jpg">
            <a:extLst>
              <a:ext uri="{FF2B5EF4-FFF2-40B4-BE49-F238E27FC236}">
                <a16:creationId xmlns:a16="http://schemas.microsoft.com/office/drawing/2014/main" id="{56ABF9FB-81D7-4C32-A699-F717AD9971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8BD4CF-6F86-4D51-A0A1-D2CB5CE43D3E}"/>
              </a:ext>
            </a:extLst>
          </p:cNvPr>
          <p:cNvSpPr>
            <a:spLocks noChangeArrowheads="1"/>
          </p:cNvSpPr>
          <p:nvPr userDrawn="1"/>
        </p:nvSpPr>
        <p:spPr bwMode="auto">
          <a:xfrm>
            <a:off x="1752600" y="1657350"/>
            <a:ext cx="5715000" cy="2343150"/>
          </a:xfrm>
          <a:prstGeom prst="rect">
            <a:avLst/>
          </a:prstGeom>
          <a:solidFill>
            <a:srgbClr val="D9D9D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fr-FR">
              <a:solidFill>
                <a:srgbClr val="FFFFFF"/>
              </a:solidFill>
              <a:latin typeface="Calibri" pitchFamily="-65" charset="0"/>
              <a:ea typeface="ＭＳ Ｐゴシック" pitchFamily="-65" charset="-128"/>
            </a:endParaRPr>
          </a:p>
        </p:txBody>
      </p:sp>
      <p:sp>
        <p:nvSpPr>
          <p:cNvPr id="6" name="ZoneTexte 5">
            <a:extLst>
              <a:ext uri="{FF2B5EF4-FFF2-40B4-BE49-F238E27FC236}">
                <a16:creationId xmlns:a16="http://schemas.microsoft.com/office/drawing/2014/main" id="{CBEC8F13-911D-4FF0-8428-3A452581DDD9}"/>
              </a:ext>
            </a:extLst>
          </p:cNvPr>
          <p:cNvSpPr txBox="1"/>
          <p:nvPr userDrawn="1"/>
        </p:nvSpPr>
        <p:spPr>
          <a:xfrm>
            <a:off x="1905000" y="2503488"/>
            <a:ext cx="5410200" cy="277812"/>
          </a:xfrm>
          <a:prstGeom prst="rect">
            <a:avLst/>
          </a:prstGeom>
          <a:noFill/>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buSzPct val="100000"/>
              <a:buFontTx/>
              <a:buBlip>
                <a:blip r:embed="rId3"/>
              </a:buBlip>
              <a:defRPr/>
            </a:pPr>
            <a:r>
              <a:rPr lang="fr-FR" sz="1200">
                <a:solidFill>
                  <a:prstClr val="black"/>
                </a:solidFill>
              </a:rPr>
              <a:t> Liste à puce</a:t>
            </a:r>
          </a:p>
        </p:txBody>
      </p:sp>
      <p:sp>
        <p:nvSpPr>
          <p:cNvPr id="2" name="Titre 1"/>
          <p:cNvSpPr>
            <a:spLocks noGrp="1"/>
          </p:cNvSpPr>
          <p:nvPr>
            <p:ph type="title"/>
          </p:nvPr>
        </p:nvSpPr>
        <p:spPr>
          <a:xfrm>
            <a:off x="1752600" y="2228851"/>
            <a:ext cx="5715000" cy="1771649"/>
          </a:xfrm>
        </p:spPr>
        <p:txBody>
          <a:bodyPr anchor="t"/>
          <a:lstStyle>
            <a:lvl1pPr algn="l">
              <a:defRPr sz="1200" b="1" cap="none">
                <a:solidFill>
                  <a:schemeClr val="tx1">
                    <a:lumMod val="75000"/>
                    <a:lumOff val="25000"/>
                  </a:schemeClr>
                </a:solidFill>
              </a:defRPr>
            </a:lvl1pPr>
          </a:lstStyle>
          <a:p>
            <a:endParaRPr lang="fr-FR"/>
          </a:p>
        </p:txBody>
      </p:sp>
      <p:sp>
        <p:nvSpPr>
          <p:cNvPr id="3" name="Espace réservé du texte 2"/>
          <p:cNvSpPr>
            <a:spLocks noGrp="1"/>
          </p:cNvSpPr>
          <p:nvPr>
            <p:ph type="body" idx="1"/>
          </p:nvPr>
        </p:nvSpPr>
        <p:spPr>
          <a:xfrm>
            <a:off x="1752600" y="1657351"/>
            <a:ext cx="5715001" cy="571500"/>
          </a:xfrm>
        </p:spPr>
        <p:txBody>
          <a:bodyPr anchor="b"/>
          <a:lstStyle>
            <a:lvl1pPr marL="457200" indent="-457200">
              <a:buFont typeface="+mj-lt"/>
              <a:buAutoNum type="arabicPeriod"/>
              <a:defRPr sz="1800" cap="all">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Espace réservé du numéro de diapositive 5">
            <a:extLst>
              <a:ext uri="{FF2B5EF4-FFF2-40B4-BE49-F238E27FC236}">
                <a16:creationId xmlns:a16="http://schemas.microsoft.com/office/drawing/2014/main" id="{A26BC396-6BBB-4FE1-B1E2-E30F986B25C1}"/>
              </a:ext>
            </a:extLst>
          </p:cNvPr>
          <p:cNvSpPr>
            <a:spLocks noGrp="1"/>
          </p:cNvSpPr>
          <p:nvPr>
            <p:ph type="sldNum" sz="quarter" idx="10"/>
          </p:nvPr>
        </p:nvSpPr>
        <p:spPr/>
        <p:txBody>
          <a:bodyPr/>
          <a:lstStyle>
            <a:lvl1pPr>
              <a:defRPr/>
            </a:lvl1pPr>
          </a:lstStyle>
          <a:p>
            <a:pPr>
              <a:defRPr/>
            </a:pPr>
            <a:fld id="{8CD3D2B6-B8A8-4A29-8F0B-BFABCC6DAB3B}" type="slidenum">
              <a:rPr lang="fr-FR" altLang="fr-FR"/>
              <a:pPr>
                <a:defRPr/>
              </a:pPr>
              <a:t>‹N°›</a:t>
            </a:fld>
            <a:endParaRPr lang="fr-FR" altLang="fr-FR"/>
          </a:p>
        </p:txBody>
      </p:sp>
    </p:spTree>
    <p:extLst>
      <p:ext uri="{BB962C8B-B14F-4D97-AF65-F5344CB8AC3E}">
        <p14:creationId xmlns:p14="http://schemas.microsoft.com/office/powerpoint/2010/main" val="8088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9E7F5B5-C49A-449B-BB48-1ED422D5D111}"/>
              </a:ext>
            </a:extLst>
          </p:cNvPr>
          <p:cNvGrpSpPr/>
          <p:nvPr userDrawn="1"/>
        </p:nvGrpSpPr>
        <p:grpSpPr>
          <a:xfrm>
            <a:off x="0" y="0"/>
            <a:ext cx="9154108" cy="1155700"/>
            <a:chOff x="0" y="0"/>
            <a:chExt cx="9154108" cy="1155700"/>
          </a:xfrm>
        </p:grpSpPr>
        <p:sp>
          <p:nvSpPr>
            <p:cNvPr id="5" name="ZoneTexte 4">
              <a:extLst>
                <a:ext uri="{FF2B5EF4-FFF2-40B4-BE49-F238E27FC236}">
                  <a16:creationId xmlns:a16="http://schemas.microsoft.com/office/drawing/2014/main" id="{E4091BA1-3D3C-4704-907D-35C3E292E6F6}"/>
                </a:ext>
              </a:extLst>
            </p:cNvPr>
            <p:cNvSpPr txBox="1"/>
            <p:nvPr userDrawn="1"/>
          </p:nvSpPr>
          <p:spPr>
            <a:xfrm>
              <a:off x="0" y="0"/>
              <a:ext cx="9154108" cy="1155700"/>
            </a:xfrm>
            <a:prstGeom prst="rect">
              <a:avLst/>
            </a:prstGeom>
            <a:solidFill>
              <a:schemeClr val="bg1"/>
            </a:solidFill>
          </p:spPr>
          <p:txBody>
            <a:bodyPr wrap="square" rtlCol="0">
              <a:normAutofit/>
            </a:bodyPr>
            <a:lstStyle/>
            <a:p>
              <a:endParaRPr lang="fr-FR">
                <a:solidFill>
                  <a:schemeClr val="bg1"/>
                </a:solidFill>
              </a:endParaRPr>
            </a:p>
          </p:txBody>
        </p:sp>
        <p:pic>
          <p:nvPicPr>
            <p:cNvPr id="7" name="Image 6">
              <a:extLst>
                <a:ext uri="{FF2B5EF4-FFF2-40B4-BE49-F238E27FC236}">
                  <a16:creationId xmlns:a16="http://schemas.microsoft.com/office/drawing/2014/main" id="{DB76730D-6F82-44E5-BC72-D2DF4273FE10}"/>
                </a:ext>
              </a:extLst>
            </p:cNvPr>
            <p:cNvPicPr>
              <a:picLocks noChangeAspect="1"/>
            </p:cNvPicPr>
            <p:nvPr userDrawn="1"/>
          </p:nvPicPr>
          <p:blipFill>
            <a:blip r:embed="rId3"/>
            <a:stretch>
              <a:fillRect/>
            </a:stretch>
          </p:blipFill>
          <p:spPr>
            <a:xfrm>
              <a:off x="6124344" y="0"/>
              <a:ext cx="1703764" cy="1155700"/>
            </a:xfrm>
            <a:prstGeom prst="rect">
              <a:avLst/>
            </a:prstGeom>
          </p:spPr>
        </p:pic>
        <p:pic>
          <p:nvPicPr>
            <p:cNvPr id="9" name="Image 8">
              <a:extLst>
                <a:ext uri="{FF2B5EF4-FFF2-40B4-BE49-F238E27FC236}">
                  <a16:creationId xmlns:a16="http://schemas.microsoft.com/office/drawing/2014/main" id="{ECF0A5DD-8219-4AF2-92C0-2D6C71ACB6F6}"/>
                </a:ext>
              </a:extLst>
            </p:cNvPr>
            <p:cNvPicPr>
              <a:picLocks noChangeAspect="1"/>
            </p:cNvPicPr>
            <p:nvPr userDrawn="1"/>
          </p:nvPicPr>
          <p:blipFill>
            <a:blip r:embed="rId4"/>
            <a:stretch>
              <a:fillRect/>
            </a:stretch>
          </p:blipFill>
          <p:spPr>
            <a:xfrm>
              <a:off x="827584" y="0"/>
              <a:ext cx="2762629" cy="1155700"/>
            </a:xfrm>
            <a:prstGeom prst="rect">
              <a:avLst/>
            </a:prstGeom>
          </p:spPr>
        </p:pic>
      </p:grpSp>
    </p:spTree>
    <p:extLst>
      <p:ext uri="{BB962C8B-B14F-4D97-AF65-F5344CB8AC3E}">
        <p14:creationId xmlns:p14="http://schemas.microsoft.com/office/powerpoint/2010/main" val="224443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7" descr="bandeau_rouge-01.jpg">
            <a:extLst>
              <a:ext uri="{FF2B5EF4-FFF2-40B4-BE49-F238E27FC236}">
                <a16:creationId xmlns:a16="http://schemas.microsoft.com/office/drawing/2014/main" id="{6B04F0E1-0781-4E18-8D14-9F14411E5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200151"/>
            <a:ext cx="4038600" cy="3394472"/>
          </a:xfrm>
        </p:spPr>
        <p:txBody>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6">
            <a:extLst>
              <a:ext uri="{FF2B5EF4-FFF2-40B4-BE49-F238E27FC236}">
                <a16:creationId xmlns:a16="http://schemas.microsoft.com/office/drawing/2014/main" id="{BA7FAA46-01CB-4904-BE87-377FF68A27BF}"/>
              </a:ext>
            </a:extLst>
          </p:cNvPr>
          <p:cNvSpPr>
            <a:spLocks noGrp="1"/>
          </p:cNvSpPr>
          <p:nvPr>
            <p:ph type="sldNum" sz="quarter" idx="10"/>
          </p:nvPr>
        </p:nvSpPr>
        <p:spPr/>
        <p:txBody>
          <a:bodyPr/>
          <a:lstStyle>
            <a:lvl1pPr>
              <a:defRPr/>
            </a:lvl1pPr>
          </a:lstStyle>
          <a:p>
            <a:pPr>
              <a:defRPr/>
            </a:pPr>
            <a:fld id="{ABF30EA4-CDD2-42B4-8353-8977581A18B3}" type="slidenum">
              <a:rPr lang="fr-FR" altLang="fr-FR"/>
              <a:pPr>
                <a:defRPr/>
              </a:pPr>
              <a:t>‹N°›</a:t>
            </a:fld>
            <a:endParaRPr lang="fr-FR" altLang="fr-FR"/>
          </a:p>
        </p:txBody>
      </p:sp>
    </p:spTree>
    <p:extLst>
      <p:ext uri="{BB962C8B-B14F-4D97-AF65-F5344CB8AC3E}">
        <p14:creationId xmlns:p14="http://schemas.microsoft.com/office/powerpoint/2010/main" val="1099151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4" descr="bandeau_rouge-01.jpg">
            <a:extLst>
              <a:ext uri="{FF2B5EF4-FFF2-40B4-BE49-F238E27FC236}">
                <a16:creationId xmlns:a16="http://schemas.microsoft.com/office/drawing/2014/main" id="{2B7606B6-8F56-45ED-9A2F-5E093B185A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8">
            <a:extLst>
              <a:ext uri="{FF2B5EF4-FFF2-40B4-BE49-F238E27FC236}">
                <a16:creationId xmlns:a16="http://schemas.microsoft.com/office/drawing/2014/main" id="{981A84E7-2869-4E49-833F-17ACBCD2906A}"/>
              </a:ext>
            </a:extLst>
          </p:cNvPr>
          <p:cNvSpPr>
            <a:spLocks noGrp="1"/>
          </p:cNvSpPr>
          <p:nvPr>
            <p:ph type="sldNum" sz="quarter" idx="10"/>
          </p:nvPr>
        </p:nvSpPr>
        <p:spPr/>
        <p:txBody>
          <a:bodyPr/>
          <a:lstStyle>
            <a:lvl1pPr>
              <a:defRPr/>
            </a:lvl1pPr>
          </a:lstStyle>
          <a:p>
            <a:pPr>
              <a:defRPr/>
            </a:pPr>
            <a:fld id="{CD28D5EF-FEC3-416A-BD0B-CDF000DCAFC7}" type="slidenum">
              <a:rPr lang="fr-FR" altLang="fr-FR"/>
              <a:pPr>
                <a:defRPr/>
              </a:pPr>
              <a:t>‹N°›</a:t>
            </a:fld>
            <a:endParaRPr lang="fr-FR" altLang="fr-FR"/>
          </a:p>
        </p:txBody>
      </p:sp>
    </p:spTree>
    <p:extLst>
      <p:ext uri="{BB962C8B-B14F-4D97-AF65-F5344CB8AC3E}">
        <p14:creationId xmlns:p14="http://schemas.microsoft.com/office/powerpoint/2010/main" val="461440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4" descr="bandeau_rouge-01.jpg">
            <a:extLst>
              <a:ext uri="{FF2B5EF4-FFF2-40B4-BE49-F238E27FC236}">
                <a16:creationId xmlns:a16="http://schemas.microsoft.com/office/drawing/2014/main" id="{54B9902E-424E-43DE-B27C-AFAC9AC06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4" name="Espace réservé du numéro de diapositive 4">
            <a:extLst>
              <a:ext uri="{FF2B5EF4-FFF2-40B4-BE49-F238E27FC236}">
                <a16:creationId xmlns:a16="http://schemas.microsoft.com/office/drawing/2014/main" id="{828BBFA6-7BD5-42AB-8946-4F733EBA930E}"/>
              </a:ext>
            </a:extLst>
          </p:cNvPr>
          <p:cNvSpPr>
            <a:spLocks noGrp="1"/>
          </p:cNvSpPr>
          <p:nvPr>
            <p:ph type="sldNum" sz="quarter" idx="10"/>
          </p:nvPr>
        </p:nvSpPr>
        <p:spPr/>
        <p:txBody>
          <a:bodyPr/>
          <a:lstStyle>
            <a:lvl1pPr>
              <a:defRPr/>
            </a:lvl1pPr>
          </a:lstStyle>
          <a:p>
            <a:pPr>
              <a:defRPr/>
            </a:pPr>
            <a:fld id="{C3E8BC50-3F05-408A-9ED0-1F4537C4384E}" type="slidenum">
              <a:rPr lang="fr-FR" altLang="fr-FR"/>
              <a:pPr>
                <a:defRPr/>
              </a:pPr>
              <a:t>‹N°›</a:t>
            </a:fld>
            <a:endParaRPr lang="fr-FR" altLang="fr-FR"/>
          </a:p>
        </p:txBody>
      </p:sp>
    </p:spTree>
    <p:extLst>
      <p:ext uri="{BB962C8B-B14F-4D97-AF65-F5344CB8AC3E}">
        <p14:creationId xmlns:p14="http://schemas.microsoft.com/office/powerpoint/2010/main" val="283632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4" descr="bandeau_rouge-01.jpg">
            <a:extLst>
              <a:ext uri="{FF2B5EF4-FFF2-40B4-BE49-F238E27FC236}">
                <a16:creationId xmlns:a16="http://schemas.microsoft.com/office/drawing/2014/main" id="{778DDCBC-4309-4AE8-A57A-D43B16F059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numéro de diapositive 3">
            <a:extLst>
              <a:ext uri="{FF2B5EF4-FFF2-40B4-BE49-F238E27FC236}">
                <a16:creationId xmlns:a16="http://schemas.microsoft.com/office/drawing/2014/main" id="{1FA2038E-B3BE-423C-9311-65A3315C6929}"/>
              </a:ext>
            </a:extLst>
          </p:cNvPr>
          <p:cNvSpPr>
            <a:spLocks noGrp="1"/>
          </p:cNvSpPr>
          <p:nvPr>
            <p:ph type="sldNum" sz="quarter" idx="10"/>
          </p:nvPr>
        </p:nvSpPr>
        <p:spPr/>
        <p:txBody>
          <a:bodyPr/>
          <a:lstStyle>
            <a:lvl1pPr>
              <a:defRPr/>
            </a:lvl1pPr>
          </a:lstStyle>
          <a:p>
            <a:pPr>
              <a:defRPr/>
            </a:pPr>
            <a:fld id="{8CC1DBEF-4398-4C57-9419-A742A88D17B1}" type="slidenum">
              <a:rPr lang="fr-FR" altLang="fr-FR"/>
              <a:pPr>
                <a:defRPr/>
              </a:pPr>
              <a:t>‹N°›</a:t>
            </a:fld>
            <a:endParaRPr lang="fr-FR" altLang="fr-FR"/>
          </a:p>
        </p:txBody>
      </p:sp>
    </p:spTree>
    <p:extLst>
      <p:ext uri="{BB962C8B-B14F-4D97-AF65-F5344CB8AC3E}">
        <p14:creationId xmlns:p14="http://schemas.microsoft.com/office/powerpoint/2010/main" val="1378484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7" descr="bandeau_rouge-01.jpg">
            <a:extLst>
              <a:ext uri="{FF2B5EF4-FFF2-40B4-BE49-F238E27FC236}">
                <a16:creationId xmlns:a16="http://schemas.microsoft.com/office/drawing/2014/main" id="{75A50CF7-F7FF-44C1-9F5A-EAC38BB9C7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1" y="1076325"/>
            <a:ext cx="3008313" cy="638175"/>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1076326"/>
            <a:ext cx="5111750" cy="3518297"/>
          </a:xfrm>
        </p:spPr>
        <p:txBody>
          <a:bodyPr/>
          <a:lstStyle>
            <a:lvl1pPr>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714501"/>
            <a:ext cx="3008313" cy="2880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numéro de diapositive 6">
            <a:extLst>
              <a:ext uri="{FF2B5EF4-FFF2-40B4-BE49-F238E27FC236}">
                <a16:creationId xmlns:a16="http://schemas.microsoft.com/office/drawing/2014/main" id="{DA1BDBEA-D20E-47FF-B94C-B7F1AB92AD22}"/>
              </a:ext>
            </a:extLst>
          </p:cNvPr>
          <p:cNvSpPr>
            <a:spLocks noGrp="1"/>
          </p:cNvSpPr>
          <p:nvPr>
            <p:ph type="sldNum" sz="quarter" idx="10"/>
          </p:nvPr>
        </p:nvSpPr>
        <p:spPr/>
        <p:txBody>
          <a:bodyPr/>
          <a:lstStyle>
            <a:lvl1pPr>
              <a:defRPr/>
            </a:lvl1pPr>
          </a:lstStyle>
          <a:p>
            <a:pPr>
              <a:defRPr/>
            </a:pPr>
            <a:fld id="{C501D49B-694A-4D49-8A77-CCCACF689FD8}" type="slidenum">
              <a:rPr lang="fr-FR" altLang="fr-FR"/>
              <a:pPr>
                <a:defRPr/>
              </a:pPr>
              <a:t>‹N°›</a:t>
            </a:fld>
            <a:endParaRPr lang="fr-FR" altLang="fr-FR"/>
          </a:p>
        </p:txBody>
      </p:sp>
    </p:spTree>
    <p:extLst>
      <p:ext uri="{BB962C8B-B14F-4D97-AF65-F5344CB8AC3E}">
        <p14:creationId xmlns:p14="http://schemas.microsoft.com/office/powerpoint/2010/main" val="324654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7" descr="bandeau_rouge-01.jpg">
            <a:extLst>
              <a:ext uri="{FF2B5EF4-FFF2-40B4-BE49-F238E27FC236}">
                <a16:creationId xmlns:a16="http://schemas.microsoft.com/office/drawing/2014/main" id="{FF1E3526-3565-4E93-A581-7B4EB1469C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286000" y="1200150"/>
            <a:ext cx="4611688" cy="2345531"/>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numéro de diapositive 6">
            <a:extLst>
              <a:ext uri="{FF2B5EF4-FFF2-40B4-BE49-F238E27FC236}">
                <a16:creationId xmlns:a16="http://schemas.microsoft.com/office/drawing/2014/main" id="{D455DE0A-F82E-4EA3-B2E2-4CEDD1857986}"/>
              </a:ext>
            </a:extLst>
          </p:cNvPr>
          <p:cNvSpPr>
            <a:spLocks noGrp="1"/>
          </p:cNvSpPr>
          <p:nvPr>
            <p:ph type="sldNum" sz="quarter" idx="10"/>
          </p:nvPr>
        </p:nvSpPr>
        <p:spPr/>
        <p:txBody>
          <a:bodyPr/>
          <a:lstStyle>
            <a:lvl1pPr>
              <a:defRPr/>
            </a:lvl1pPr>
          </a:lstStyle>
          <a:p>
            <a:pPr>
              <a:defRPr/>
            </a:pPr>
            <a:fld id="{1866BEC7-0B6D-42BA-998C-17EE8F972244}" type="slidenum">
              <a:rPr lang="fr-FR" altLang="fr-FR"/>
              <a:pPr>
                <a:defRPr/>
              </a:pPr>
              <a:t>‹N°›</a:t>
            </a:fld>
            <a:endParaRPr lang="fr-FR" altLang="fr-FR"/>
          </a:p>
        </p:txBody>
      </p:sp>
    </p:spTree>
    <p:extLst>
      <p:ext uri="{BB962C8B-B14F-4D97-AF65-F5344CB8AC3E}">
        <p14:creationId xmlns:p14="http://schemas.microsoft.com/office/powerpoint/2010/main" val="3078293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Image 4" descr="bandeau_rouge-01.jpg">
            <a:extLst>
              <a:ext uri="{FF2B5EF4-FFF2-40B4-BE49-F238E27FC236}">
                <a16:creationId xmlns:a16="http://schemas.microsoft.com/office/drawing/2014/main" id="{E53668EB-87C5-4FB7-A654-EE11A00356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a:extLst>
              <a:ext uri="{FF2B5EF4-FFF2-40B4-BE49-F238E27FC236}">
                <a16:creationId xmlns:a16="http://schemas.microsoft.com/office/drawing/2014/main" id="{659406EC-62DF-459E-BC1D-D6337CEE298D}"/>
              </a:ext>
            </a:extLst>
          </p:cNvPr>
          <p:cNvSpPr>
            <a:spLocks noGrp="1"/>
          </p:cNvSpPr>
          <p:nvPr>
            <p:ph type="sldNum" sz="quarter" idx="10"/>
          </p:nvPr>
        </p:nvSpPr>
        <p:spPr/>
        <p:txBody>
          <a:bodyPr/>
          <a:lstStyle>
            <a:lvl1pPr>
              <a:defRPr/>
            </a:lvl1pPr>
          </a:lstStyle>
          <a:p>
            <a:pPr>
              <a:defRPr/>
            </a:pPr>
            <a:fld id="{B11FCC85-6481-43E6-A22A-55102E7E423E}" type="slidenum">
              <a:rPr lang="fr-FR" altLang="fr-FR"/>
              <a:pPr>
                <a:defRPr/>
              </a:pPr>
              <a:t>‹N°›</a:t>
            </a:fld>
            <a:endParaRPr lang="fr-FR" altLang="fr-FR"/>
          </a:p>
        </p:txBody>
      </p:sp>
    </p:spTree>
    <p:extLst>
      <p:ext uri="{BB962C8B-B14F-4D97-AF65-F5344CB8AC3E}">
        <p14:creationId xmlns:p14="http://schemas.microsoft.com/office/powerpoint/2010/main" val="1165062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C32787-0CA7-4256-94BF-8AB06DBE581B}"/>
              </a:ext>
            </a:extLst>
          </p:cNvPr>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latin typeface="Calibri" pitchFamily="-65" charset="0"/>
                <a:ea typeface="ＭＳ Ｐゴシック" pitchFamily="-65" charset="-128"/>
              </a:defRPr>
            </a:lvl1pPr>
          </a:lstStyle>
          <a:p>
            <a:pPr>
              <a:defRPr/>
            </a:pPr>
            <a:endParaRPr lang="fr-FR"/>
          </a:p>
        </p:txBody>
      </p:sp>
      <p:sp>
        <p:nvSpPr>
          <p:cNvPr id="5" name="Espace réservé du pied de page 4">
            <a:extLst>
              <a:ext uri="{FF2B5EF4-FFF2-40B4-BE49-F238E27FC236}">
                <a16:creationId xmlns:a16="http://schemas.microsoft.com/office/drawing/2014/main" id="{ED36C7BC-6337-422C-9659-8B5C50FA4687}"/>
              </a:ext>
            </a:extLst>
          </p:cNvPr>
          <p:cNvSpPr>
            <a:spLocks noGrp="1"/>
          </p:cNvSpPr>
          <p:nvPr>
            <p:ph type="ftr" sz="quarter" idx="11"/>
          </p:nvPr>
        </p:nvSpPr>
        <p:spPr>
          <a:xfrm>
            <a:off x="3124200" y="4767263"/>
            <a:ext cx="2895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latin typeface="Calibri" pitchFamily="-65" charset="0"/>
                <a:ea typeface="ＭＳ Ｐゴシック" pitchFamily="-65" charset="-128"/>
              </a:defRPr>
            </a:lvl1pPr>
          </a:lstStyle>
          <a:p>
            <a:pPr>
              <a:defRPr/>
            </a:pPr>
            <a:endParaRPr lang="fr-FR"/>
          </a:p>
        </p:txBody>
      </p:sp>
      <p:sp>
        <p:nvSpPr>
          <p:cNvPr id="6" name="Espace réservé du numéro de diapositive 5">
            <a:extLst>
              <a:ext uri="{FF2B5EF4-FFF2-40B4-BE49-F238E27FC236}">
                <a16:creationId xmlns:a16="http://schemas.microsoft.com/office/drawing/2014/main" id="{1EA37798-FCDF-43D7-8CA1-882146F13943}"/>
              </a:ext>
            </a:extLst>
          </p:cNvPr>
          <p:cNvSpPr>
            <a:spLocks noGrp="1"/>
          </p:cNvSpPr>
          <p:nvPr>
            <p:ph type="sldNum" sz="quarter" idx="12"/>
          </p:nvPr>
        </p:nvSpPr>
        <p:spPr/>
        <p:txBody>
          <a:bodyPr/>
          <a:lstStyle>
            <a:lvl1pPr>
              <a:defRPr/>
            </a:lvl1pPr>
          </a:lstStyle>
          <a:p>
            <a:pPr>
              <a:defRPr/>
            </a:pPr>
            <a:fld id="{5DE8FCD8-71E2-468E-A899-01DECCB270FB}" type="slidenum">
              <a:rPr lang="fr-FR" altLang="fr-FR"/>
              <a:pPr>
                <a:defRPr/>
              </a:pPr>
              <a:t>‹N°›</a:t>
            </a:fld>
            <a:endParaRPr lang="fr-FR" altLang="fr-FR"/>
          </a:p>
        </p:txBody>
      </p:sp>
    </p:spTree>
    <p:extLst>
      <p:ext uri="{BB962C8B-B14F-4D97-AF65-F5344CB8AC3E}">
        <p14:creationId xmlns:p14="http://schemas.microsoft.com/office/powerpoint/2010/main" val="293457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6" descr="voguel_ppt_bandeau_rouge_page_garde.jpg">
            <a:extLst>
              <a:ext uri="{FF2B5EF4-FFF2-40B4-BE49-F238E27FC236}">
                <a16:creationId xmlns:a16="http://schemas.microsoft.com/office/drawing/2014/main" id="{C69E253A-D71F-4832-8A0B-F38B74CE95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18EB8EEC-D84B-41CB-8311-6D8D7312F476}"/>
              </a:ext>
            </a:extLst>
          </p:cNvPr>
          <p:cNvSpPr txBox="1"/>
          <p:nvPr userDrawn="1"/>
        </p:nvSpPr>
        <p:spPr bwMode="auto">
          <a:xfrm>
            <a:off x="5006975" y="2139950"/>
            <a:ext cx="4114800" cy="1200150"/>
          </a:xfrm>
          <a:prstGeom prst="rect">
            <a:avLst/>
          </a:prstGeom>
          <a:noFill/>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eaLnBrk="1" hangingPunct="1">
              <a:defRPr/>
            </a:pPr>
            <a:r>
              <a:rPr lang="fr-FR" b="1">
                <a:effectLst>
                  <a:outerShdw blurRad="38100" dist="38100" dir="2700000" algn="tl">
                    <a:srgbClr val="000000">
                      <a:alpha val="43137"/>
                    </a:srgbClr>
                  </a:outerShdw>
                </a:effectLst>
              </a:rPr>
              <a:t>I. Comment configurer un réseau de distribution aujourd’hui ?</a:t>
            </a:r>
            <a:endParaRPr lang="fr-FR">
              <a:solidFill>
                <a:schemeClr val="bg1"/>
              </a:solidFill>
            </a:endParaRPr>
          </a:p>
        </p:txBody>
      </p:sp>
    </p:spTree>
    <p:extLst>
      <p:ext uri="{BB962C8B-B14F-4D97-AF65-F5344CB8AC3E}">
        <p14:creationId xmlns:p14="http://schemas.microsoft.com/office/powerpoint/2010/main" val="161729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980817"/>
            <a:ext cx="8229600" cy="3786443"/>
          </a:xfrm>
        </p:spPr>
        <p:txBody>
          <a:bodyPr anchor="ctr" anchorCtr="0">
            <a:normAutofit/>
          </a:bodyPr>
          <a:lstStyle>
            <a:lvl1pPr>
              <a:defRPr sz="2000" cap="none" baseline="0">
                <a:solidFill>
                  <a:schemeClr val="tx1"/>
                </a:solidFill>
              </a:defRPr>
            </a:lvl1pPr>
            <a:lvl2pPr>
              <a:defRPr sz="2000" baseline="0">
                <a:solidFill>
                  <a:schemeClr val="tx1"/>
                </a:solidFill>
              </a:defRPr>
            </a:lvl2pPr>
            <a:lvl3pPr>
              <a:defRPr sz="2000" baseline="0">
                <a:solidFill>
                  <a:schemeClr val="tx1"/>
                </a:solidFill>
              </a:defRPr>
            </a:lvl3pPr>
            <a:lvl4pPr>
              <a:defRPr sz="2000" baseline="0">
                <a:solidFill>
                  <a:schemeClr val="tx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5" name="Espace réservé du numéro de diapositive 5">
            <a:extLst>
              <a:ext uri="{FF2B5EF4-FFF2-40B4-BE49-F238E27FC236}">
                <a16:creationId xmlns:a16="http://schemas.microsoft.com/office/drawing/2014/main" id="{578D00DC-54D6-4462-9CA9-2CD6FADD1C69}"/>
              </a:ext>
            </a:extLst>
          </p:cNvPr>
          <p:cNvSpPr>
            <a:spLocks noGrp="1"/>
          </p:cNvSpPr>
          <p:nvPr>
            <p:ph type="sldNum" sz="quarter" idx="10"/>
          </p:nvPr>
        </p:nvSpPr>
        <p:spPr/>
        <p:txBody>
          <a:bodyPr/>
          <a:lstStyle>
            <a:lvl1pPr>
              <a:defRPr/>
            </a:lvl1pPr>
          </a:lstStyle>
          <a:p>
            <a:pPr>
              <a:defRPr/>
            </a:pPr>
            <a:fld id="{CE6B577E-FA0A-4000-9108-E9EC658625CC}" type="slidenum">
              <a:rPr lang="fr-FR" altLang="fr-FR"/>
              <a:pPr>
                <a:defRPr/>
              </a:pPr>
              <a:t>‹N°›</a:t>
            </a:fld>
            <a:endParaRPr lang="fr-FR" altLang="fr-FR"/>
          </a:p>
        </p:txBody>
      </p:sp>
      <p:cxnSp>
        <p:nvCxnSpPr>
          <p:cNvPr id="10" name="Connecteur droit 9">
            <a:extLst>
              <a:ext uri="{FF2B5EF4-FFF2-40B4-BE49-F238E27FC236}">
                <a16:creationId xmlns:a16="http://schemas.microsoft.com/office/drawing/2014/main" id="{DD28C02A-5FA5-4A8D-98E1-886B046DEF5F}"/>
              </a:ext>
            </a:extLst>
          </p:cNvPr>
          <p:cNvCxnSpPr/>
          <p:nvPr userDrawn="1"/>
        </p:nvCxnSpPr>
        <p:spPr>
          <a:xfrm>
            <a:off x="-10108" y="755650"/>
            <a:ext cx="9154108" cy="0"/>
          </a:xfrm>
          <a:prstGeom prst="line">
            <a:avLst/>
          </a:prstGeom>
          <a:ln/>
        </p:spPr>
        <p:style>
          <a:lnRef idx="1">
            <a:schemeClr val="dk1"/>
          </a:lnRef>
          <a:fillRef idx="0">
            <a:schemeClr val="dk1"/>
          </a:fillRef>
          <a:effectRef idx="0">
            <a:schemeClr val="dk1"/>
          </a:effectRef>
          <a:fontRef idx="minor">
            <a:schemeClr val="tx1"/>
          </a:fontRef>
        </p:style>
      </p:cxnSp>
      <p:pic>
        <p:nvPicPr>
          <p:cNvPr id="11" name="Image 4" descr="bandeau_rouge-01.jpg">
            <a:extLst>
              <a:ext uri="{FF2B5EF4-FFF2-40B4-BE49-F238E27FC236}">
                <a16:creationId xmlns:a16="http://schemas.microsoft.com/office/drawing/2014/main" id="{56ABF9FB-81D7-4C32-A699-F717AD9971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a:extLst>
              <a:ext uri="{FF2B5EF4-FFF2-40B4-BE49-F238E27FC236}">
                <a16:creationId xmlns:a16="http://schemas.microsoft.com/office/drawing/2014/main" id="{AF2767F0-1FB2-4626-A8F9-F453E50327FF}"/>
              </a:ext>
            </a:extLst>
          </p:cNvPr>
          <p:cNvSpPr>
            <a:spLocks noGrp="1"/>
          </p:cNvSpPr>
          <p:nvPr>
            <p:ph type="title" hasCustomPrompt="1"/>
          </p:nvPr>
        </p:nvSpPr>
        <p:spPr>
          <a:xfrm>
            <a:off x="4282376" y="225168"/>
            <a:ext cx="4404424" cy="530481"/>
          </a:xfrm>
        </p:spPr>
        <p:txBody>
          <a:bodyPr>
            <a:normAutofit/>
          </a:bodyPr>
          <a:lstStyle>
            <a:lvl1pPr>
              <a:defRPr>
                <a:solidFill>
                  <a:schemeClr val="bg1"/>
                </a:solidFill>
              </a:defRPr>
            </a:lvl1pPr>
          </a:lstStyle>
          <a:p>
            <a:r>
              <a:rPr lang="fr-FR"/>
              <a:t>Cliquez et modifiez le titre</a:t>
            </a:r>
          </a:p>
        </p:txBody>
      </p:sp>
    </p:spTree>
    <p:extLst>
      <p:ext uri="{BB962C8B-B14F-4D97-AF65-F5344CB8AC3E}">
        <p14:creationId xmlns:p14="http://schemas.microsoft.com/office/powerpoint/2010/main" val="16876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9E7F5B5-C49A-449B-BB48-1ED422D5D111}"/>
              </a:ext>
            </a:extLst>
          </p:cNvPr>
          <p:cNvGrpSpPr/>
          <p:nvPr userDrawn="1"/>
        </p:nvGrpSpPr>
        <p:grpSpPr>
          <a:xfrm>
            <a:off x="0" y="0"/>
            <a:ext cx="9154108" cy="1155700"/>
            <a:chOff x="0" y="0"/>
            <a:chExt cx="9154108" cy="1155700"/>
          </a:xfrm>
        </p:grpSpPr>
        <p:sp>
          <p:nvSpPr>
            <p:cNvPr id="5" name="ZoneTexte 4">
              <a:extLst>
                <a:ext uri="{FF2B5EF4-FFF2-40B4-BE49-F238E27FC236}">
                  <a16:creationId xmlns:a16="http://schemas.microsoft.com/office/drawing/2014/main" id="{E4091BA1-3D3C-4704-907D-35C3E292E6F6}"/>
                </a:ext>
              </a:extLst>
            </p:cNvPr>
            <p:cNvSpPr txBox="1"/>
            <p:nvPr userDrawn="1"/>
          </p:nvSpPr>
          <p:spPr>
            <a:xfrm>
              <a:off x="0" y="0"/>
              <a:ext cx="9154108" cy="1155700"/>
            </a:xfrm>
            <a:prstGeom prst="rect">
              <a:avLst/>
            </a:prstGeom>
            <a:solidFill>
              <a:schemeClr val="bg1"/>
            </a:solidFill>
          </p:spPr>
          <p:txBody>
            <a:bodyPr wrap="square" rtlCol="0">
              <a:normAutofit/>
            </a:bodyPr>
            <a:lstStyle/>
            <a:p>
              <a:endParaRPr lang="fr-FR">
                <a:solidFill>
                  <a:schemeClr val="bg1"/>
                </a:solidFill>
              </a:endParaRPr>
            </a:p>
          </p:txBody>
        </p:sp>
        <p:pic>
          <p:nvPicPr>
            <p:cNvPr id="7" name="Image 6">
              <a:extLst>
                <a:ext uri="{FF2B5EF4-FFF2-40B4-BE49-F238E27FC236}">
                  <a16:creationId xmlns:a16="http://schemas.microsoft.com/office/drawing/2014/main" id="{DB76730D-6F82-44E5-BC72-D2DF4273FE10}"/>
                </a:ext>
              </a:extLst>
            </p:cNvPr>
            <p:cNvPicPr>
              <a:picLocks noChangeAspect="1"/>
            </p:cNvPicPr>
            <p:nvPr userDrawn="1"/>
          </p:nvPicPr>
          <p:blipFill>
            <a:blip r:embed="rId3"/>
            <a:stretch>
              <a:fillRect/>
            </a:stretch>
          </p:blipFill>
          <p:spPr>
            <a:xfrm>
              <a:off x="6124344" y="0"/>
              <a:ext cx="1703764" cy="1155700"/>
            </a:xfrm>
            <a:prstGeom prst="rect">
              <a:avLst/>
            </a:prstGeom>
          </p:spPr>
        </p:pic>
        <p:pic>
          <p:nvPicPr>
            <p:cNvPr id="9" name="Image 8">
              <a:extLst>
                <a:ext uri="{FF2B5EF4-FFF2-40B4-BE49-F238E27FC236}">
                  <a16:creationId xmlns:a16="http://schemas.microsoft.com/office/drawing/2014/main" id="{ECF0A5DD-8219-4AF2-92C0-2D6C71ACB6F6}"/>
                </a:ext>
              </a:extLst>
            </p:cNvPr>
            <p:cNvPicPr>
              <a:picLocks noChangeAspect="1"/>
            </p:cNvPicPr>
            <p:nvPr userDrawn="1"/>
          </p:nvPicPr>
          <p:blipFill>
            <a:blip r:embed="rId4"/>
            <a:stretch>
              <a:fillRect/>
            </a:stretch>
          </p:blipFill>
          <p:spPr>
            <a:xfrm>
              <a:off x="827584" y="0"/>
              <a:ext cx="2762629" cy="1155700"/>
            </a:xfrm>
            <a:prstGeom prst="rect">
              <a:avLst/>
            </a:prstGeom>
          </p:spPr>
        </p:pic>
      </p:grpSp>
    </p:spTree>
    <p:extLst>
      <p:ext uri="{BB962C8B-B14F-4D97-AF65-F5344CB8AC3E}">
        <p14:creationId xmlns:p14="http://schemas.microsoft.com/office/powerpoint/2010/main" val="356274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6" descr="voguel_ppt_bandeau_rouge_page_garde.jpg">
            <a:extLst>
              <a:ext uri="{FF2B5EF4-FFF2-40B4-BE49-F238E27FC236}">
                <a16:creationId xmlns:a16="http://schemas.microsoft.com/office/drawing/2014/main" id="{1108E94D-CF4A-4613-BFD1-9EC702F1CD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EE4E16AB-8D50-4B4D-A133-E79EAF7BE43D}"/>
              </a:ext>
            </a:extLst>
          </p:cNvPr>
          <p:cNvSpPr txBox="1"/>
          <p:nvPr userDrawn="1"/>
        </p:nvSpPr>
        <p:spPr bwMode="auto">
          <a:xfrm>
            <a:off x="4140200" y="4246563"/>
            <a:ext cx="4114800" cy="706437"/>
          </a:xfrm>
          <a:prstGeom prst="rect">
            <a:avLst/>
          </a:prstGeom>
          <a:noFill/>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eaLnBrk="1" hangingPunct="1">
              <a:defRPr/>
            </a:pPr>
            <a:r>
              <a:rPr lang="fr-FR" sz="2000" b="1">
                <a:solidFill>
                  <a:prstClr val="black"/>
                </a:solidFill>
                <a:effectLst>
                  <a:outerShdw blurRad="38100" dist="38100" dir="2700000" algn="tl">
                    <a:srgbClr val="000000">
                      <a:alpha val="43137"/>
                    </a:srgbClr>
                  </a:outerShdw>
                </a:effectLst>
              </a:rPr>
              <a:t>Les « 20 ans et le spectacle de Sandrine Sarroche »</a:t>
            </a:r>
          </a:p>
        </p:txBody>
      </p:sp>
    </p:spTree>
    <p:extLst>
      <p:ext uri="{BB962C8B-B14F-4D97-AF65-F5344CB8AC3E}">
        <p14:creationId xmlns:p14="http://schemas.microsoft.com/office/powerpoint/2010/main" val="130693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987574"/>
            <a:ext cx="8229600" cy="3779689"/>
          </a:xfrm>
        </p:spPr>
        <p:txBody>
          <a:bodyPr anchor="ctr" anchorCtr="0"/>
          <a:lstStyle>
            <a:lvl1pPr>
              <a:spcBef>
                <a:spcPts val="0"/>
              </a:spcBef>
              <a:defRPr sz="2800" cap="none">
                <a:solidFill>
                  <a:schemeClr val="tx1"/>
                </a:solidFill>
              </a:defRPr>
            </a:lvl1pPr>
            <a:lvl2pPr marL="742950" indent="-285750">
              <a:spcBef>
                <a:spcPts val="0"/>
              </a:spcBef>
              <a:buFont typeface="Wingdings" panose="05000000000000000000" pitchFamily="2" charset="2"/>
              <a:buChar char="Ø"/>
              <a:defRPr>
                <a:solidFill>
                  <a:schemeClr val="tx1"/>
                </a:solidFill>
              </a:defRPr>
            </a:lvl2pPr>
            <a:lvl3pPr>
              <a:spcBef>
                <a:spcPts val="0"/>
              </a:spcBef>
              <a:defRPr sz="2800">
                <a:solidFill>
                  <a:schemeClr val="tx1"/>
                </a:solidFill>
              </a:defRPr>
            </a:lvl3pPr>
            <a:lvl4pPr marL="1600200" indent="-228600">
              <a:spcBef>
                <a:spcPts val="0"/>
              </a:spcBef>
              <a:buFont typeface="Arial" panose="020B0604020202020204" pitchFamily="34" charset="0"/>
              <a:buChar char="-"/>
              <a:defRPr sz="2800">
                <a:solidFill>
                  <a:schemeClr val="tx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5" name="Espace réservé du numéro de diapositive 5">
            <a:extLst>
              <a:ext uri="{FF2B5EF4-FFF2-40B4-BE49-F238E27FC236}">
                <a16:creationId xmlns:a16="http://schemas.microsoft.com/office/drawing/2014/main" id="{4C426310-4C18-4CB6-B30E-5955089E454D}"/>
              </a:ext>
            </a:extLst>
          </p:cNvPr>
          <p:cNvSpPr>
            <a:spLocks noGrp="1"/>
          </p:cNvSpPr>
          <p:nvPr>
            <p:ph type="sldNum" sz="quarter" idx="10"/>
          </p:nvPr>
        </p:nvSpPr>
        <p:spPr/>
        <p:txBody>
          <a:bodyPr/>
          <a:lstStyle>
            <a:lvl1pPr>
              <a:defRPr/>
            </a:lvl1pPr>
          </a:lstStyle>
          <a:p>
            <a:pPr>
              <a:defRPr/>
            </a:pPr>
            <a:fld id="{C6643BEB-FE4E-4CA8-9C7B-1745727D3AA5}" type="slidenum">
              <a:rPr lang="fr-FR" altLang="fr-FR"/>
              <a:pPr>
                <a:defRPr/>
              </a:pPr>
              <a:t>‹N°›</a:t>
            </a:fld>
            <a:endParaRPr lang="fr-FR" altLang="fr-FR"/>
          </a:p>
        </p:txBody>
      </p:sp>
      <p:sp>
        <p:nvSpPr>
          <p:cNvPr id="8" name="ZoneTexte 7">
            <a:extLst>
              <a:ext uri="{FF2B5EF4-FFF2-40B4-BE49-F238E27FC236}">
                <a16:creationId xmlns:a16="http://schemas.microsoft.com/office/drawing/2014/main" id="{2FA6C0F4-C657-417E-9A7B-E465062CB21B}"/>
              </a:ext>
            </a:extLst>
          </p:cNvPr>
          <p:cNvSpPr txBox="1"/>
          <p:nvPr userDrawn="1"/>
        </p:nvSpPr>
        <p:spPr>
          <a:xfrm>
            <a:off x="-10108" y="0"/>
            <a:ext cx="9154108" cy="797975"/>
          </a:xfrm>
          <a:prstGeom prst="rect">
            <a:avLst/>
          </a:prstGeom>
          <a:solidFill>
            <a:schemeClr val="bg1"/>
          </a:solidFill>
          <a:ln>
            <a:noFill/>
          </a:ln>
        </p:spPr>
        <p:txBody>
          <a:bodyPr wrap="square" rtlCol="0">
            <a:normAutofit/>
          </a:bodyPr>
          <a:lstStyle/>
          <a:p>
            <a:endParaRPr lang="fr-FR">
              <a:solidFill>
                <a:schemeClr val="bg1"/>
              </a:solidFill>
            </a:endParaRPr>
          </a:p>
        </p:txBody>
      </p:sp>
      <p:pic>
        <p:nvPicPr>
          <p:cNvPr id="9" name="Image 8">
            <a:extLst>
              <a:ext uri="{FF2B5EF4-FFF2-40B4-BE49-F238E27FC236}">
                <a16:creationId xmlns:a16="http://schemas.microsoft.com/office/drawing/2014/main" id="{E613414E-9799-425F-B229-429D92CCF963}"/>
              </a:ext>
            </a:extLst>
          </p:cNvPr>
          <p:cNvPicPr>
            <a:picLocks noChangeAspect="1"/>
          </p:cNvPicPr>
          <p:nvPr userDrawn="1"/>
        </p:nvPicPr>
        <p:blipFill>
          <a:blip r:embed="rId2"/>
          <a:stretch>
            <a:fillRect/>
          </a:stretch>
        </p:blipFill>
        <p:spPr>
          <a:xfrm>
            <a:off x="2905708" y="0"/>
            <a:ext cx="1376668" cy="797975"/>
          </a:xfrm>
          <a:prstGeom prst="rect">
            <a:avLst/>
          </a:prstGeom>
        </p:spPr>
      </p:pic>
      <p:pic>
        <p:nvPicPr>
          <p:cNvPr id="10" name="Image 9">
            <a:extLst>
              <a:ext uri="{FF2B5EF4-FFF2-40B4-BE49-F238E27FC236}">
                <a16:creationId xmlns:a16="http://schemas.microsoft.com/office/drawing/2014/main" id="{40C6C32E-C320-4B17-BB30-759B0D2DF96E}"/>
              </a:ext>
            </a:extLst>
          </p:cNvPr>
          <p:cNvPicPr>
            <a:picLocks noChangeAspect="1"/>
          </p:cNvPicPr>
          <p:nvPr userDrawn="1"/>
        </p:nvPicPr>
        <p:blipFill>
          <a:blip r:embed="rId3"/>
          <a:stretch>
            <a:fillRect/>
          </a:stretch>
        </p:blipFill>
        <p:spPr>
          <a:xfrm>
            <a:off x="453988" y="0"/>
            <a:ext cx="2232248" cy="797975"/>
          </a:xfrm>
          <a:prstGeom prst="rect">
            <a:avLst/>
          </a:prstGeom>
        </p:spPr>
      </p:pic>
      <p:sp>
        <p:nvSpPr>
          <p:cNvPr id="2" name="Titre 1"/>
          <p:cNvSpPr>
            <a:spLocks noGrp="1"/>
          </p:cNvSpPr>
          <p:nvPr>
            <p:ph type="title" hasCustomPrompt="1"/>
          </p:nvPr>
        </p:nvSpPr>
        <p:spPr>
          <a:xfrm>
            <a:off x="4282376" y="339502"/>
            <a:ext cx="4404424" cy="458473"/>
          </a:xfrm>
        </p:spPr>
        <p:txBody>
          <a:bodyPr>
            <a:normAutofit/>
          </a:bodyPr>
          <a:lstStyle>
            <a:lvl1pPr>
              <a:defRPr>
                <a:solidFill>
                  <a:schemeClr val="tx1"/>
                </a:solidFill>
              </a:defRPr>
            </a:lvl1pPr>
          </a:lstStyle>
          <a:p>
            <a:r>
              <a:rPr lang="fr-FR"/>
              <a:t>Cliquez et modifiez le titre</a:t>
            </a:r>
          </a:p>
        </p:txBody>
      </p:sp>
      <p:cxnSp>
        <p:nvCxnSpPr>
          <p:cNvPr id="6" name="Connecteur droit 5">
            <a:extLst>
              <a:ext uri="{FF2B5EF4-FFF2-40B4-BE49-F238E27FC236}">
                <a16:creationId xmlns:a16="http://schemas.microsoft.com/office/drawing/2014/main" id="{A4C61382-5383-4084-B232-DA08B78CBA3D}"/>
              </a:ext>
            </a:extLst>
          </p:cNvPr>
          <p:cNvCxnSpPr/>
          <p:nvPr userDrawn="1"/>
        </p:nvCxnSpPr>
        <p:spPr>
          <a:xfrm>
            <a:off x="-10108" y="800820"/>
            <a:ext cx="915410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2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4" descr="bandeau_rouge-01.jpg">
            <a:extLst>
              <a:ext uri="{FF2B5EF4-FFF2-40B4-BE49-F238E27FC236}">
                <a16:creationId xmlns:a16="http://schemas.microsoft.com/office/drawing/2014/main" id="{81C41310-D098-477A-B6B7-4B4B9C57B4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FB2914B-2879-42C7-AF04-E4197C9C9B1B}"/>
              </a:ext>
            </a:extLst>
          </p:cNvPr>
          <p:cNvSpPr>
            <a:spLocks noChangeArrowheads="1"/>
          </p:cNvSpPr>
          <p:nvPr userDrawn="1"/>
        </p:nvSpPr>
        <p:spPr bwMode="auto">
          <a:xfrm>
            <a:off x="1331913" y="1276350"/>
            <a:ext cx="6480175" cy="3240088"/>
          </a:xfrm>
          <a:prstGeom prst="rect">
            <a:avLst/>
          </a:prstGeom>
          <a:solidFill>
            <a:srgbClr val="D9D9D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fr-FR">
              <a:solidFill>
                <a:srgbClr val="FFFFFF"/>
              </a:solidFill>
              <a:latin typeface="Calibri" pitchFamily="-65" charset="0"/>
              <a:ea typeface="ＭＳ Ｐゴシック" pitchFamily="-65" charset="-128"/>
            </a:endParaRPr>
          </a:p>
        </p:txBody>
      </p:sp>
      <p:sp>
        <p:nvSpPr>
          <p:cNvPr id="2" name="Titre 1"/>
          <p:cNvSpPr>
            <a:spLocks noGrp="1"/>
          </p:cNvSpPr>
          <p:nvPr>
            <p:ph type="title"/>
          </p:nvPr>
        </p:nvSpPr>
        <p:spPr>
          <a:xfrm>
            <a:off x="1331640" y="2012827"/>
            <a:ext cx="6480720" cy="2503139"/>
          </a:xfrm>
        </p:spPr>
        <p:txBody>
          <a:bodyPr anchor="t"/>
          <a:lstStyle>
            <a:lvl1pPr algn="l">
              <a:defRPr sz="1200" b="1" cap="none">
                <a:solidFill>
                  <a:schemeClr val="tx1">
                    <a:lumMod val="75000"/>
                    <a:lumOff val="25000"/>
                  </a:schemeClr>
                </a:solidFill>
              </a:defRPr>
            </a:lvl1pPr>
          </a:lstStyle>
          <a:p>
            <a:r>
              <a:rPr lang="fr-FR"/>
              <a:t>Cliquez et modifiez le titre</a:t>
            </a:r>
          </a:p>
        </p:txBody>
      </p:sp>
      <p:sp>
        <p:nvSpPr>
          <p:cNvPr id="3" name="Espace réservé du texte 2"/>
          <p:cNvSpPr>
            <a:spLocks noGrp="1"/>
          </p:cNvSpPr>
          <p:nvPr>
            <p:ph type="body" idx="1"/>
          </p:nvPr>
        </p:nvSpPr>
        <p:spPr>
          <a:xfrm>
            <a:off x="1331640" y="1275606"/>
            <a:ext cx="6480720" cy="737221"/>
          </a:xfrm>
        </p:spPr>
        <p:txBody>
          <a:bodyPr anchor="b"/>
          <a:lstStyle>
            <a:lvl1pPr marL="457200" indent="-457200">
              <a:buFont typeface="+mj-lt"/>
              <a:buAutoNum type="arabicPeriod"/>
              <a:defRPr sz="1800" cap="all">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6" name="Espace réservé du numéro de diapositive 5">
            <a:extLst>
              <a:ext uri="{FF2B5EF4-FFF2-40B4-BE49-F238E27FC236}">
                <a16:creationId xmlns:a16="http://schemas.microsoft.com/office/drawing/2014/main" id="{A8536A5A-BF77-426E-A936-D14D7375DB7A}"/>
              </a:ext>
            </a:extLst>
          </p:cNvPr>
          <p:cNvSpPr>
            <a:spLocks noGrp="1"/>
          </p:cNvSpPr>
          <p:nvPr>
            <p:ph type="sldNum" sz="quarter" idx="10"/>
          </p:nvPr>
        </p:nvSpPr>
        <p:spPr/>
        <p:txBody>
          <a:bodyPr/>
          <a:lstStyle>
            <a:lvl1pPr>
              <a:defRPr/>
            </a:lvl1pPr>
          </a:lstStyle>
          <a:p>
            <a:pPr>
              <a:defRPr/>
            </a:pPr>
            <a:fld id="{3EAE6116-9664-47AB-80F0-289742417D7E}" type="slidenum">
              <a:rPr lang="fr-FR" altLang="fr-FR"/>
              <a:pPr>
                <a:defRPr/>
              </a:pPr>
              <a:t>‹N°›</a:t>
            </a:fld>
            <a:endParaRPr lang="fr-FR" altLang="fr-FR"/>
          </a:p>
        </p:txBody>
      </p:sp>
    </p:spTree>
    <p:extLst>
      <p:ext uri="{BB962C8B-B14F-4D97-AF65-F5344CB8AC3E}">
        <p14:creationId xmlns:p14="http://schemas.microsoft.com/office/powerpoint/2010/main" val="83781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7" descr="bandeau_rouge-01.jpg">
            <a:extLst>
              <a:ext uri="{FF2B5EF4-FFF2-40B4-BE49-F238E27FC236}">
                <a16:creationId xmlns:a16="http://schemas.microsoft.com/office/drawing/2014/main" id="{569FBA1E-EFD7-4379-A8DE-B69B2DFAF1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200151"/>
            <a:ext cx="4038600" cy="3394472"/>
          </a:xfrm>
        </p:spPr>
        <p:txBody>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6">
            <a:extLst>
              <a:ext uri="{FF2B5EF4-FFF2-40B4-BE49-F238E27FC236}">
                <a16:creationId xmlns:a16="http://schemas.microsoft.com/office/drawing/2014/main" id="{4C34473D-2774-4C9C-8014-2271581C1806}"/>
              </a:ext>
            </a:extLst>
          </p:cNvPr>
          <p:cNvSpPr>
            <a:spLocks noGrp="1"/>
          </p:cNvSpPr>
          <p:nvPr>
            <p:ph type="sldNum" sz="quarter" idx="10"/>
          </p:nvPr>
        </p:nvSpPr>
        <p:spPr/>
        <p:txBody>
          <a:bodyPr/>
          <a:lstStyle>
            <a:lvl1pPr>
              <a:defRPr/>
            </a:lvl1pPr>
          </a:lstStyle>
          <a:p>
            <a:pPr>
              <a:defRPr/>
            </a:pPr>
            <a:fld id="{388DB3E7-F0F6-4BF9-8657-4A0B12DDE705}" type="slidenum">
              <a:rPr lang="fr-FR" altLang="fr-FR"/>
              <a:pPr>
                <a:defRPr/>
              </a:pPr>
              <a:t>‹N°›</a:t>
            </a:fld>
            <a:endParaRPr lang="fr-FR" altLang="fr-FR"/>
          </a:p>
        </p:txBody>
      </p:sp>
    </p:spTree>
    <p:extLst>
      <p:ext uri="{BB962C8B-B14F-4D97-AF65-F5344CB8AC3E}">
        <p14:creationId xmlns:p14="http://schemas.microsoft.com/office/powerpoint/2010/main" val="339174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407C93-E715-45E5-944C-075EF88BEF95}"/>
              </a:ext>
            </a:extLst>
          </p:cNvPr>
          <p:cNvSpPr>
            <a:spLocks noGrp="1"/>
          </p:cNvSpPr>
          <p:nvPr>
            <p:ph type="body" idx="1"/>
          </p:nvPr>
        </p:nvSpPr>
        <p:spPr>
          <a:xfrm>
            <a:off x="457200" y="1200150"/>
            <a:ext cx="8229600" cy="3394075"/>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pour modifier les styles du texte du masque</a:t>
            </a:r>
            <a:br>
              <a:rPr lang="fr-FR"/>
            </a:br>
            <a:br>
              <a:rPr lang="fr-FR"/>
            </a:br>
            <a:endParaRPr lang="fr-FR"/>
          </a:p>
          <a:p>
            <a:pPr lvl="1"/>
            <a:r>
              <a:rPr lang="fr-FR"/>
              <a:t>							Deuxième niveau</a:t>
            </a:r>
            <a:br>
              <a:rPr lang="fr-FR"/>
            </a:br>
            <a:endParaRPr lang="fr-FR"/>
          </a:p>
          <a:p>
            <a:pPr lvl="2"/>
            <a:r>
              <a:rPr lang="fr-FR"/>
              <a:t>						Troisième niveau</a:t>
            </a:r>
          </a:p>
          <a:p>
            <a:pPr lvl="4"/>
            <a:r>
              <a:rPr lang="fr-FR"/>
              <a:t>Quatrième niveau</a:t>
            </a:r>
          </a:p>
        </p:txBody>
      </p:sp>
      <p:sp>
        <p:nvSpPr>
          <p:cNvPr id="6" name="Espace réservé du numéro de diapositive 5">
            <a:extLst>
              <a:ext uri="{FF2B5EF4-FFF2-40B4-BE49-F238E27FC236}">
                <a16:creationId xmlns:a16="http://schemas.microsoft.com/office/drawing/2014/main" id="{4F73B67A-AB61-401E-B529-D9C8ADDBBA1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cs typeface="Arial" panose="020B0604020202020204" pitchFamily="34" charset="0"/>
              </a:defRPr>
            </a:lvl1pPr>
          </a:lstStyle>
          <a:p>
            <a:pPr>
              <a:defRPr/>
            </a:pPr>
            <a:fld id="{35264CDA-8C75-4172-B0CB-7604C991F304}" type="slidenum">
              <a:rPr lang="fr-FR" altLang="fr-FR"/>
              <a:pPr>
                <a:defRPr/>
              </a:pPr>
              <a:t>‹N°›</a:t>
            </a:fld>
            <a:endParaRPr lang="fr-FR" altLang="fr-FR"/>
          </a:p>
        </p:txBody>
      </p:sp>
      <p:sp>
        <p:nvSpPr>
          <p:cNvPr id="1028" name="Espace réservé du titre 1">
            <a:extLst>
              <a:ext uri="{FF2B5EF4-FFF2-40B4-BE49-F238E27FC236}">
                <a16:creationId xmlns:a16="http://schemas.microsoft.com/office/drawing/2014/main" id="{ABA30973-A147-46EC-A239-C9C15C0879B6}"/>
              </a:ext>
            </a:extLst>
          </p:cNvPr>
          <p:cNvSpPr>
            <a:spLocks noGrp="1"/>
          </p:cNvSpPr>
          <p:nvPr>
            <p:ph type="title"/>
          </p:nvPr>
        </p:nvSpPr>
        <p:spPr bwMode="auto">
          <a:xfrm>
            <a:off x="3733800" y="514350"/>
            <a:ext cx="5410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pic>
        <p:nvPicPr>
          <p:cNvPr id="1029" name="Image 6" descr="puce.png">
            <a:extLst>
              <a:ext uri="{FF2B5EF4-FFF2-40B4-BE49-F238E27FC236}">
                <a16:creationId xmlns:a16="http://schemas.microsoft.com/office/drawing/2014/main" id="{F2196B9A-0EB0-47DC-BF4D-BFBD62791A5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29138" y="2541588"/>
            <a:ext cx="19050" cy="1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62FB57B4-0A02-4092-B359-8EE7EEB0593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l="8333" t="21773" r="8379"/>
          <a:stretch>
            <a:fillRect/>
          </a:stretch>
        </p:blipFill>
        <p:spPr bwMode="auto">
          <a:xfrm>
            <a:off x="0" y="1155700"/>
            <a:ext cx="9158288" cy="403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593" r:id="rId1"/>
    <p:sldLayoutId id="2147485569" r:id="rId2"/>
    <p:sldLayoutId id="2147485570" r:id="rId3"/>
    <p:sldLayoutId id="2147485594" r:id="rId4"/>
    <p:sldLayoutId id="2147485633" r:id="rId5"/>
  </p:sldLayoutIdLst>
  <p:hf hdr="0" ftr="0" dt="0"/>
  <p:txStyles>
    <p:titleStyle>
      <a:lvl1pPr algn="r" defTabSz="457200" rtl="0" eaLnBrk="0" fontAlgn="base" hangingPunct="0">
        <a:spcBef>
          <a:spcPct val="0"/>
        </a:spcBef>
        <a:spcAft>
          <a:spcPct val="0"/>
        </a:spcAft>
        <a:defRPr sz="1400" kern="1200">
          <a:solidFill>
            <a:schemeClr val="bg1"/>
          </a:solidFill>
          <a:latin typeface="Arial"/>
          <a:ea typeface="ＭＳ Ｐゴシック" pitchFamily="-65" charset="-128"/>
          <a:cs typeface="Arial"/>
        </a:defRPr>
      </a:lvl1pPr>
      <a:lvl2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2pPr>
      <a:lvl3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3pPr>
      <a:lvl4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4pPr>
      <a:lvl5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5pPr>
      <a:lvl6pPr marL="457200" algn="r" defTabSz="457200" rtl="0" fontAlgn="base">
        <a:spcBef>
          <a:spcPct val="0"/>
        </a:spcBef>
        <a:spcAft>
          <a:spcPct val="0"/>
        </a:spcAft>
        <a:defRPr sz="1400">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1400">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1400">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1400">
          <a:solidFill>
            <a:schemeClr val="bg1"/>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9"/>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10"/>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5E8E1CA-0F40-44B3-B4E3-DD6589F1054C}"/>
              </a:ext>
            </a:extLst>
          </p:cNvPr>
          <p:cNvSpPr>
            <a:spLocks noGrp="1"/>
          </p:cNvSpPr>
          <p:nvPr>
            <p:ph type="body" idx="1"/>
          </p:nvPr>
        </p:nvSpPr>
        <p:spPr>
          <a:xfrm>
            <a:off x="457200" y="1200150"/>
            <a:ext cx="8229600" cy="3394075"/>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pour modifier les styles du texte du masque</a:t>
            </a:r>
            <a:br>
              <a:rPr lang="fr-FR"/>
            </a:br>
            <a:br>
              <a:rPr lang="fr-FR"/>
            </a:br>
            <a:endParaRPr lang="fr-FR"/>
          </a:p>
          <a:p>
            <a:pPr lvl="1"/>
            <a:r>
              <a:rPr lang="fr-FR"/>
              <a:t>							Deuxième niveau</a:t>
            </a:r>
            <a:br>
              <a:rPr lang="fr-FR"/>
            </a:br>
            <a:endParaRPr lang="fr-FR"/>
          </a:p>
          <a:p>
            <a:pPr lvl="2"/>
            <a:r>
              <a:rPr lang="fr-FR"/>
              <a:t>						Troisième niveau</a:t>
            </a:r>
          </a:p>
          <a:p>
            <a:pPr lvl="4"/>
            <a:r>
              <a:rPr lang="fr-FR"/>
              <a:t>Quatrième niveau</a:t>
            </a:r>
          </a:p>
        </p:txBody>
      </p:sp>
      <p:sp>
        <p:nvSpPr>
          <p:cNvPr id="6" name="Espace réservé du numéro de diapositive 5">
            <a:extLst>
              <a:ext uri="{FF2B5EF4-FFF2-40B4-BE49-F238E27FC236}">
                <a16:creationId xmlns:a16="http://schemas.microsoft.com/office/drawing/2014/main" id="{F3A6E18F-2A4C-4E0C-B59D-736481FFE86D}"/>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cs typeface="Arial" panose="020B0604020202020204" pitchFamily="34" charset="0"/>
              </a:defRPr>
            </a:lvl1pPr>
          </a:lstStyle>
          <a:p>
            <a:pPr>
              <a:defRPr/>
            </a:pPr>
            <a:fld id="{63BA1AC1-436C-459B-893F-F4E889C02261}" type="slidenum">
              <a:rPr lang="fr-FR" altLang="fr-FR"/>
              <a:pPr>
                <a:defRPr/>
              </a:pPr>
              <a:t>‹N°›</a:t>
            </a:fld>
            <a:endParaRPr lang="fr-FR" altLang="fr-FR"/>
          </a:p>
        </p:txBody>
      </p:sp>
      <p:sp>
        <p:nvSpPr>
          <p:cNvPr id="2052" name="Espace réservé du titre 1">
            <a:extLst>
              <a:ext uri="{FF2B5EF4-FFF2-40B4-BE49-F238E27FC236}">
                <a16:creationId xmlns:a16="http://schemas.microsoft.com/office/drawing/2014/main" id="{2B70E0CF-962E-4E2A-B62B-879494E03055}"/>
              </a:ext>
            </a:extLst>
          </p:cNvPr>
          <p:cNvSpPr>
            <a:spLocks noGrp="1"/>
          </p:cNvSpPr>
          <p:nvPr>
            <p:ph type="title"/>
          </p:nvPr>
        </p:nvSpPr>
        <p:spPr bwMode="auto">
          <a:xfrm>
            <a:off x="3733800" y="514350"/>
            <a:ext cx="5410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pic>
        <p:nvPicPr>
          <p:cNvPr id="2053" name="Image 6" descr="puce.png">
            <a:extLst>
              <a:ext uri="{FF2B5EF4-FFF2-40B4-BE49-F238E27FC236}">
                <a16:creationId xmlns:a16="http://schemas.microsoft.com/office/drawing/2014/main" id="{54D8EF29-BA58-4B5A-9D39-1B877C3245E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29138" y="2541588"/>
            <a:ext cx="19050" cy="1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 id="2147485581" r:id="rId11"/>
  </p:sldLayoutIdLst>
  <p:hf hdr="0" ftr="0" dt="0"/>
  <p:txStyles>
    <p:titleStyle>
      <a:lvl1pPr algn="r" defTabSz="457200" rtl="0" eaLnBrk="0" fontAlgn="base" hangingPunct="0">
        <a:spcBef>
          <a:spcPct val="0"/>
        </a:spcBef>
        <a:spcAft>
          <a:spcPct val="0"/>
        </a:spcAft>
        <a:defRPr sz="1400" kern="1200">
          <a:solidFill>
            <a:schemeClr val="bg1"/>
          </a:solidFill>
          <a:latin typeface="Arial"/>
          <a:ea typeface="ＭＳ Ｐゴシック" pitchFamily="-65" charset="-128"/>
          <a:cs typeface="Arial"/>
        </a:defRPr>
      </a:lvl1pPr>
      <a:lvl2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2pPr>
      <a:lvl3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3pPr>
      <a:lvl4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4pPr>
      <a:lvl5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5pPr>
      <a:lvl6pPr marL="457200" algn="r" defTabSz="457200" rtl="0" fontAlgn="base">
        <a:spcBef>
          <a:spcPct val="0"/>
        </a:spcBef>
        <a:spcAft>
          <a:spcPct val="0"/>
        </a:spcAft>
        <a:defRPr sz="1400">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1400">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1400">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1400">
          <a:solidFill>
            <a:schemeClr val="bg1"/>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14"/>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15"/>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92C4E0D-7DF6-4877-8D0E-C0FD4485EFEF}"/>
              </a:ext>
            </a:extLst>
          </p:cNvPr>
          <p:cNvSpPr>
            <a:spLocks noGrp="1"/>
          </p:cNvSpPr>
          <p:nvPr>
            <p:ph type="body" idx="1"/>
          </p:nvPr>
        </p:nvSpPr>
        <p:spPr>
          <a:xfrm>
            <a:off x="457200" y="1200150"/>
            <a:ext cx="8229600" cy="3394075"/>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pour modifier les styles du texte du masque</a:t>
            </a:r>
            <a:br>
              <a:rPr lang="fr-FR"/>
            </a:br>
            <a:br>
              <a:rPr lang="fr-FR"/>
            </a:br>
            <a:endParaRPr lang="fr-FR"/>
          </a:p>
          <a:p>
            <a:pPr lvl="1"/>
            <a:r>
              <a:rPr lang="fr-FR"/>
              <a:t>							Deuxième niveau</a:t>
            </a:r>
            <a:br>
              <a:rPr lang="fr-FR"/>
            </a:br>
            <a:endParaRPr lang="fr-FR"/>
          </a:p>
          <a:p>
            <a:pPr lvl="2"/>
            <a:r>
              <a:rPr lang="fr-FR"/>
              <a:t>						Troisième niveau</a:t>
            </a:r>
          </a:p>
          <a:p>
            <a:pPr lvl="4"/>
            <a:r>
              <a:rPr lang="fr-FR"/>
              <a:t>Quatrième niveau</a:t>
            </a:r>
          </a:p>
        </p:txBody>
      </p:sp>
      <p:sp>
        <p:nvSpPr>
          <p:cNvPr id="6" name="Espace réservé du numéro de diapositive 5">
            <a:extLst>
              <a:ext uri="{FF2B5EF4-FFF2-40B4-BE49-F238E27FC236}">
                <a16:creationId xmlns:a16="http://schemas.microsoft.com/office/drawing/2014/main" id="{E23CE0C9-4184-45F8-AE1F-C53DD3980F48}"/>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cs typeface="Arial" panose="020B0604020202020204" pitchFamily="34" charset="0"/>
              </a:defRPr>
            </a:lvl1pPr>
          </a:lstStyle>
          <a:p>
            <a:pPr>
              <a:defRPr/>
            </a:pPr>
            <a:fld id="{D3972CB9-B37B-46CB-A770-6B275EA94FB6}" type="slidenum">
              <a:rPr lang="fr-FR" altLang="fr-FR"/>
              <a:pPr>
                <a:defRPr/>
              </a:pPr>
              <a:t>‹N°›</a:t>
            </a:fld>
            <a:endParaRPr lang="fr-FR" altLang="fr-FR"/>
          </a:p>
        </p:txBody>
      </p:sp>
      <p:sp>
        <p:nvSpPr>
          <p:cNvPr id="3076" name="Espace réservé du titre 1">
            <a:extLst>
              <a:ext uri="{FF2B5EF4-FFF2-40B4-BE49-F238E27FC236}">
                <a16:creationId xmlns:a16="http://schemas.microsoft.com/office/drawing/2014/main" id="{1F206312-4B7D-4060-999D-25BD2531475F}"/>
              </a:ext>
            </a:extLst>
          </p:cNvPr>
          <p:cNvSpPr>
            <a:spLocks noGrp="1"/>
          </p:cNvSpPr>
          <p:nvPr>
            <p:ph type="title"/>
          </p:nvPr>
        </p:nvSpPr>
        <p:spPr bwMode="auto">
          <a:xfrm>
            <a:off x="3733800" y="514350"/>
            <a:ext cx="5410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pic>
        <p:nvPicPr>
          <p:cNvPr id="3077" name="Image 6" descr="puce.png">
            <a:extLst>
              <a:ext uri="{FF2B5EF4-FFF2-40B4-BE49-F238E27FC236}">
                <a16:creationId xmlns:a16="http://schemas.microsoft.com/office/drawing/2014/main" id="{4839D58D-7AB8-4B4C-AF72-44758D0F067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29138" y="2541588"/>
            <a:ext cx="19050" cy="1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82" r:id="rId1"/>
    <p:sldLayoutId id="2147485583" r:id="rId2"/>
    <p:sldLayoutId id="2147485584" r:id="rId3"/>
    <p:sldLayoutId id="2147485585" r:id="rId4"/>
    <p:sldLayoutId id="2147485586" r:id="rId5"/>
    <p:sldLayoutId id="2147485587" r:id="rId6"/>
    <p:sldLayoutId id="2147485588" r:id="rId7"/>
    <p:sldLayoutId id="2147485589" r:id="rId8"/>
    <p:sldLayoutId id="2147485590" r:id="rId9"/>
    <p:sldLayoutId id="2147485591" r:id="rId10"/>
    <p:sldLayoutId id="2147485592" r:id="rId11"/>
  </p:sldLayoutIdLst>
  <p:hf hdr="0" ftr="0" dt="0"/>
  <p:txStyles>
    <p:titleStyle>
      <a:lvl1pPr algn="r" defTabSz="457200" rtl="0" eaLnBrk="0" fontAlgn="base" hangingPunct="0">
        <a:spcBef>
          <a:spcPct val="0"/>
        </a:spcBef>
        <a:spcAft>
          <a:spcPct val="0"/>
        </a:spcAft>
        <a:defRPr sz="1400" kern="1200">
          <a:solidFill>
            <a:schemeClr val="bg1"/>
          </a:solidFill>
          <a:latin typeface="Arial"/>
          <a:ea typeface="ＭＳ Ｐゴシック" pitchFamily="-65" charset="-128"/>
          <a:cs typeface="Arial"/>
        </a:defRPr>
      </a:lvl1pPr>
      <a:lvl2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2pPr>
      <a:lvl3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3pPr>
      <a:lvl4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4pPr>
      <a:lvl5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5pPr>
      <a:lvl6pPr marL="457200" algn="r" defTabSz="457200" rtl="0" fontAlgn="base">
        <a:spcBef>
          <a:spcPct val="0"/>
        </a:spcBef>
        <a:spcAft>
          <a:spcPct val="0"/>
        </a:spcAft>
        <a:defRPr sz="1400">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1400">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1400">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1400">
          <a:solidFill>
            <a:schemeClr val="bg1"/>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14"/>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15"/>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5634379&amp;idArticle=LEGIARTI000006231290&amp;dateTexte=&amp;categorieLien=cid" TargetMode="Externa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utoritedelaconcurrence.fr/fr/communiques-de-presse/lautorite-de-la-concurrence-sanctionne-bikeurope-pour-avoir-interdit-ses" TargetMode="Externa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DD3C4F-4ABB-4B6E-8BE2-AB13957226F1}"/>
              </a:ext>
            </a:extLst>
          </p:cNvPr>
          <p:cNvSpPr/>
          <p:nvPr/>
        </p:nvSpPr>
        <p:spPr>
          <a:xfrm>
            <a:off x="47487" y="1920662"/>
            <a:ext cx="4265959" cy="1938992"/>
          </a:xfrm>
          <a:prstGeom prst="rect">
            <a:avLst/>
          </a:prstGeom>
        </p:spPr>
        <p:txBody>
          <a:bodyPr wrap="square">
            <a:spAutoFit/>
          </a:bodyPr>
          <a:lstStyle/>
          <a:p>
            <a:pPr algn="ctr" eaLnBrk="1" hangingPunct="1">
              <a:defRPr/>
            </a:pPr>
            <a:r>
              <a:rPr lang="fr-FR" sz="2400" b="1" dirty="0">
                <a:effectLst>
                  <a:outerShdw blurRad="38100" dist="38100" dir="2700000" algn="tl">
                    <a:srgbClr val="000000">
                      <a:alpha val="43137"/>
                    </a:srgbClr>
                  </a:outerShdw>
                </a:effectLst>
              </a:rPr>
              <a:t>LES PROBLEMATIQUES ACTUELLES ET LES NOUVEAUX ENJEUX DE LA DISTRIBUTION</a:t>
            </a:r>
          </a:p>
          <a:p>
            <a:pPr algn="ctr" eaLnBrk="1" hangingPunct="1">
              <a:defRPr/>
            </a:pPr>
            <a:r>
              <a:rPr lang="fr-FR" sz="2400" b="1" dirty="0">
                <a:effectLst>
                  <a:outerShdw blurRad="38100" dist="38100" dir="2700000" algn="tl">
                    <a:srgbClr val="000000">
                      <a:alpha val="43137"/>
                    </a:srgbClr>
                  </a:outerShdw>
                </a:effectLst>
              </a:rPr>
              <a:t>SELECTIVE</a:t>
            </a:r>
          </a:p>
        </p:txBody>
      </p:sp>
      <p:sp>
        <p:nvSpPr>
          <p:cNvPr id="3" name="Rectangle 2">
            <a:extLst>
              <a:ext uri="{FF2B5EF4-FFF2-40B4-BE49-F238E27FC236}">
                <a16:creationId xmlns:a16="http://schemas.microsoft.com/office/drawing/2014/main" id="{686B8B28-D6F2-471D-8575-D82E23AE60F7}"/>
              </a:ext>
            </a:extLst>
          </p:cNvPr>
          <p:cNvSpPr/>
          <p:nvPr/>
        </p:nvSpPr>
        <p:spPr>
          <a:xfrm>
            <a:off x="5076056" y="2125473"/>
            <a:ext cx="4572000" cy="1477328"/>
          </a:xfrm>
          <a:prstGeom prst="rect">
            <a:avLst/>
          </a:prstGeom>
        </p:spPr>
        <p:txBody>
          <a:bodyPr>
            <a:spAutoFit/>
          </a:bodyPr>
          <a:lstStyle/>
          <a:p>
            <a:pPr algn="ctr" eaLnBrk="1" hangingPunct="1">
              <a:defRPr/>
            </a:pPr>
            <a:endParaRPr lang="fr-FR" b="1" dirty="0">
              <a:solidFill>
                <a:prstClr val="black"/>
              </a:solidFill>
            </a:endParaRPr>
          </a:p>
          <a:p>
            <a:pPr algn="ctr" eaLnBrk="1" hangingPunct="1">
              <a:defRPr/>
            </a:pPr>
            <a:endParaRPr lang="fr-FR" b="1" dirty="0">
              <a:solidFill>
                <a:prstClr val="black"/>
              </a:solidFill>
            </a:endParaRPr>
          </a:p>
          <a:p>
            <a:pPr algn="ctr" eaLnBrk="1" hangingPunct="1">
              <a:defRPr/>
            </a:pPr>
            <a:r>
              <a:rPr lang="fr-FR" b="1" dirty="0">
                <a:solidFill>
                  <a:prstClr val="black"/>
                </a:solidFill>
              </a:rPr>
              <a:t>Joseph Vogel</a:t>
            </a:r>
          </a:p>
          <a:p>
            <a:pPr algn="ctr" eaLnBrk="1" hangingPunct="1">
              <a:defRPr/>
            </a:pPr>
            <a:r>
              <a:rPr lang="fr-FR" b="1" dirty="0">
                <a:solidFill>
                  <a:prstClr val="black"/>
                </a:solidFill>
              </a:rPr>
              <a:t>27 juin 2024</a:t>
            </a:r>
          </a:p>
          <a:p>
            <a:pPr algn="ctr" eaLnBrk="1" hangingPunct="1">
              <a:defRPr/>
            </a:pPr>
            <a:endParaRPr lang="fr-FR" b="1" dirty="0">
              <a:solidFill>
                <a:prstClr val="black"/>
              </a:solidFill>
            </a:endParaRPr>
          </a:p>
        </p:txBody>
      </p:sp>
    </p:spTree>
    <p:extLst>
      <p:ext uri="{BB962C8B-B14F-4D97-AF65-F5344CB8AC3E}">
        <p14:creationId xmlns:p14="http://schemas.microsoft.com/office/powerpoint/2010/main" val="60380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spcAft>
                <a:spcPts val="600"/>
              </a:spcAft>
              <a:buNone/>
            </a:pPr>
            <a:r>
              <a:rPr lang="fr-FR" sz="1800" b="1" u="sng" dirty="0">
                <a:solidFill>
                  <a:srgbClr val="C00000"/>
                </a:solidFill>
              </a:rPr>
              <a:t>La distribution sélective qualitative et quantitative</a:t>
            </a:r>
            <a:r>
              <a:rPr lang="fr-FR" sz="1800" b="1" dirty="0">
                <a:solidFill>
                  <a:srgbClr val="C00000"/>
                </a:solidFill>
              </a:rPr>
              <a:t> </a:t>
            </a:r>
            <a:r>
              <a:rPr lang="fr-FR" sz="1800" dirty="0">
                <a:solidFill>
                  <a:srgbClr val="C00000"/>
                </a:solidFill>
              </a:rPr>
              <a:t>:</a:t>
            </a:r>
          </a:p>
          <a:p>
            <a:pPr marL="0" indent="0" algn="just">
              <a:spcAft>
                <a:spcPts val="0"/>
              </a:spcAft>
              <a:buNone/>
            </a:pPr>
            <a:r>
              <a:rPr lang="fr-FR" sz="1800" dirty="0"/>
              <a:t>Elle ajoute à la distribution sélective qualitative des </a:t>
            </a:r>
            <a:r>
              <a:rPr lang="fr-FR" sz="1800" b="1" dirty="0"/>
              <a:t>critères qui limitent plus directement le nombre potentiel de revendeurs agréés </a:t>
            </a:r>
            <a:r>
              <a:rPr lang="fr-FR" sz="1800" dirty="0"/>
              <a:t>en imposant par exemple :</a:t>
            </a:r>
          </a:p>
          <a:p>
            <a:pPr lvl="1" algn="just">
              <a:spcAft>
                <a:spcPts val="0"/>
              </a:spcAft>
              <a:buFont typeface="Wingdings" panose="05000000000000000000" pitchFamily="2" charset="2"/>
              <a:buChar char="Ø"/>
            </a:pPr>
            <a:r>
              <a:rPr lang="fr-FR" sz="1800" dirty="0"/>
              <a:t>un niveau de vente minimal ou maximal,</a:t>
            </a:r>
          </a:p>
          <a:p>
            <a:pPr lvl="1" algn="just">
              <a:spcAft>
                <a:spcPts val="0"/>
              </a:spcAft>
              <a:buFont typeface="Wingdings" panose="05000000000000000000" pitchFamily="2" charset="2"/>
              <a:buChar char="Ø"/>
            </a:pPr>
            <a:r>
              <a:rPr lang="fr-FR" sz="1800" dirty="0"/>
              <a:t>ou un nombre de revendeurs agréés (</a:t>
            </a:r>
            <a:r>
              <a:rPr lang="fr-FR" sz="1800" i="1" dirty="0"/>
              <a:t>numerus clausus</a:t>
            </a:r>
            <a:r>
              <a:rPr lang="fr-FR" sz="1800" dirty="0"/>
              <a:t>)</a:t>
            </a:r>
          </a:p>
          <a:p>
            <a:pPr marL="57150" indent="0" algn="just">
              <a:spcAft>
                <a:spcPts val="0"/>
              </a:spcAft>
              <a:buNone/>
            </a:pPr>
            <a:r>
              <a:rPr lang="fr-FR" sz="1800" u="sng" dirty="0"/>
              <a:t>Exemples</a:t>
            </a:r>
            <a:r>
              <a:rPr lang="fr-FR" sz="1800" dirty="0"/>
              <a:t> :</a:t>
            </a:r>
          </a:p>
          <a:p>
            <a:pPr indent="-285750" algn="just">
              <a:spcAft>
                <a:spcPts val="0"/>
              </a:spcAft>
              <a:buFont typeface="Arial" panose="020B0604020202020204" pitchFamily="34" charset="0"/>
              <a:buChar char="-"/>
            </a:pPr>
            <a:r>
              <a:rPr lang="fr-FR" sz="1800" dirty="0"/>
              <a:t>distribution de véhicules automobiles neufs</a:t>
            </a:r>
          </a:p>
          <a:p>
            <a:pPr indent="-285750" algn="just">
              <a:spcAft>
                <a:spcPts val="0"/>
              </a:spcAft>
              <a:buFont typeface="Arial" panose="020B0604020202020204" pitchFamily="34" charset="0"/>
              <a:buChar char="-"/>
            </a:pPr>
            <a:r>
              <a:rPr lang="fr-FR" sz="1800" dirty="0"/>
              <a:t>distribution de camions</a:t>
            </a:r>
          </a:p>
        </p:txBody>
      </p:sp>
      <p:sp>
        <p:nvSpPr>
          <p:cNvPr id="4" name="Espace réservé du numéro de diapositive 3">
            <a:extLst>
              <a:ext uri="{FF2B5EF4-FFF2-40B4-BE49-F238E27FC236}">
                <a16:creationId xmlns:a16="http://schemas.microsoft.com/office/drawing/2014/main" id="{14A844A4-8B5C-4929-A6B8-2940F5D9FE9A}"/>
              </a:ext>
            </a:extLst>
          </p:cNvPr>
          <p:cNvSpPr>
            <a:spLocks noGrp="1"/>
          </p:cNvSpPr>
          <p:nvPr>
            <p:ph type="sldNum" sz="quarter" idx="10"/>
          </p:nvPr>
        </p:nvSpPr>
        <p:spPr/>
        <p:txBody>
          <a:bodyPr/>
          <a:lstStyle/>
          <a:p>
            <a:pPr>
              <a:defRPr/>
            </a:pPr>
            <a:fld id="{CE6B577E-FA0A-4000-9108-E9EC658625CC}" type="slidenum">
              <a:rPr lang="fr-FR" altLang="fr-FR" smtClean="0"/>
              <a:pPr>
                <a:defRPr/>
              </a:pPr>
              <a:t>10</a:t>
            </a:fld>
            <a:endParaRPr lang="fr-FR" altLang="fr-FR"/>
          </a:p>
        </p:txBody>
      </p:sp>
    </p:spTree>
    <p:extLst>
      <p:ext uri="{BB962C8B-B14F-4D97-AF65-F5344CB8AC3E}">
        <p14:creationId xmlns:p14="http://schemas.microsoft.com/office/powerpoint/2010/main" val="30840319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48E9520-4194-4DBC-B559-5438A38F61EE}"/>
              </a:ext>
            </a:extLst>
          </p:cNvPr>
          <p:cNvSpPr>
            <a:spLocks noGrp="1"/>
          </p:cNvSpPr>
          <p:nvPr>
            <p:ph idx="1"/>
          </p:nvPr>
        </p:nvSpPr>
        <p:spPr/>
        <p:txBody>
          <a:bodyPr/>
          <a:lstStyle/>
          <a:p>
            <a:pPr marL="268288" indent="-268288" algn="just">
              <a:buNone/>
            </a:pPr>
            <a:r>
              <a:rPr lang="fr-FR" b="1" dirty="0">
                <a:solidFill>
                  <a:srgbClr val="A50000"/>
                </a:solidFill>
                <a:latin typeface="Arial" panose="020B0604020202020204" pitchFamily="34" charset="0"/>
                <a:cs typeface="Arial" panose="020B0604020202020204" pitchFamily="34" charset="0"/>
              </a:rPr>
              <a:t>B. Les problématiques plus spécifiques du contrat de distribution sélective lors de l’entrée dans le réseau </a:t>
            </a:r>
          </a:p>
          <a:p>
            <a:pPr marL="0" indent="0">
              <a:buNone/>
            </a:pPr>
            <a:endParaRPr lang="fr-FR" sz="1000" dirty="0">
              <a:latin typeface="Arial" panose="020B0604020202020204" pitchFamily="34" charset="0"/>
              <a:cs typeface="Arial" panose="020B0604020202020204" pitchFamily="34" charset="0"/>
            </a:endParaRPr>
          </a:p>
          <a:p>
            <a:pPr marL="0" indent="0" algn="just">
              <a:buNone/>
            </a:pPr>
            <a:r>
              <a:rPr lang="fr-FR" sz="1600" dirty="0">
                <a:latin typeface="Arial" panose="020B0604020202020204" pitchFamily="34" charset="0"/>
                <a:cs typeface="Arial" panose="020B0604020202020204" pitchFamily="34" charset="0"/>
              </a:rPr>
              <a:t>La principale problématique assez spécifique au contrat de distribution sélective concerne le </a:t>
            </a:r>
            <a:r>
              <a:rPr lang="fr-FR" sz="1600" b="1" dirty="0">
                <a:solidFill>
                  <a:srgbClr val="C00000"/>
                </a:solidFill>
                <a:latin typeface="Arial" panose="020B0604020202020204" pitchFamily="34" charset="0"/>
                <a:cs typeface="Arial" panose="020B0604020202020204" pitchFamily="34" charset="0"/>
              </a:rPr>
              <a:t>refus d’agrément </a:t>
            </a:r>
            <a:r>
              <a:rPr lang="fr-FR" sz="1600" dirty="0">
                <a:latin typeface="Arial" panose="020B0604020202020204" pitchFamily="34" charset="0"/>
                <a:cs typeface="Arial" panose="020B0604020202020204" pitchFamily="34" charset="0"/>
              </a:rPr>
              <a:t>au sein du réseau, qui donne fréquemment lieu à des contentieux :</a:t>
            </a:r>
          </a:p>
          <a:p>
            <a:pPr algn="just"/>
            <a:r>
              <a:rPr lang="fr-FR" sz="1600" dirty="0">
                <a:latin typeface="Arial" panose="020B0604020202020204" pitchFamily="34" charset="0"/>
                <a:cs typeface="Arial" panose="020B0604020202020204" pitchFamily="34" charset="0"/>
              </a:rPr>
              <a:t> parfois en cas de candidature d’un nouvel entrant qui souhaite entrer dans le réseau de distribution sélective</a:t>
            </a:r>
          </a:p>
          <a:p>
            <a:pPr algn="just"/>
            <a:r>
              <a:rPr lang="fr-FR" sz="1600" dirty="0">
                <a:latin typeface="Arial" panose="020B0604020202020204" pitchFamily="34" charset="0"/>
                <a:cs typeface="Arial" panose="020B0604020202020204" pitchFamily="34" charset="0"/>
              </a:rPr>
              <a:t>plus fréquemment, après résiliation ordinaire du contrat avec un préavis suffisant, de la part de l’ancien membre du réseau qui entend se maintenir au sein du réseau en faisant valoir qu’il remplit toujours les critères de sélection et doit être renommé </a:t>
            </a:r>
          </a:p>
        </p:txBody>
      </p:sp>
      <p:sp>
        <p:nvSpPr>
          <p:cNvPr id="4" name="Titre 3">
            <a:extLst>
              <a:ext uri="{FF2B5EF4-FFF2-40B4-BE49-F238E27FC236}">
                <a16:creationId xmlns:a16="http://schemas.microsoft.com/office/drawing/2014/main" id="{E9612FFD-AD61-4E09-8CAC-E6FD01660807}"/>
              </a:ext>
            </a:extLst>
          </p:cNvPr>
          <p:cNvSpPr>
            <a:spLocks noGrp="1"/>
          </p:cNvSpPr>
          <p:nvPr>
            <p:ph type="title"/>
          </p:nvPr>
        </p:nvSpPr>
        <p:spPr/>
        <p:txBody>
          <a:bodyPr/>
          <a:lstStyle/>
          <a:p>
            <a:r>
              <a:rPr lang="fr-FR" dirty="0"/>
              <a:t>II. La vie du contrat de distribution sélective</a:t>
            </a:r>
          </a:p>
        </p:txBody>
      </p:sp>
      <p:sp>
        <p:nvSpPr>
          <p:cNvPr id="5" name="Espace réservé du numéro de diapositive 4">
            <a:extLst>
              <a:ext uri="{FF2B5EF4-FFF2-40B4-BE49-F238E27FC236}">
                <a16:creationId xmlns:a16="http://schemas.microsoft.com/office/drawing/2014/main" id="{D7B2AA3A-2D9E-4BAC-8B5E-D78A0A0D6FAC}"/>
              </a:ext>
            </a:extLst>
          </p:cNvPr>
          <p:cNvSpPr>
            <a:spLocks noGrp="1"/>
          </p:cNvSpPr>
          <p:nvPr>
            <p:ph type="sldNum" sz="quarter" idx="10"/>
          </p:nvPr>
        </p:nvSpPr>
        <p:spPr/>
        <p:txBody>
          <a:bodyPr/>
          <a:lstStyle/>
          <a:p>
            <a:pPr>
              <a:defRPr/>
            </a:pPr>
            <a:fld id="{CE6B577E-FA0A-4000-9108-E9EC658625CC}" type="slidenum">
              <a:rPr lang="fr-FR" altLang="fr-FR" smtClean="0"/>
              <a:pPr>
                <a:defRPr/>
              </a:pPr>
              <a:t>100</a:t>
            </a:fld>
            <a:endParaRPr lang="fr-FR" altLang="fr-FR"/>
          </a:p>
        </p:txBody>
      </p:sp>
    </p:spTree>
    <p:extLst>
      <p:ext uri="{BB962C8B-B14F-4D97-AF65-F5344CB8AC3E}">
        <p14:creationId xmlns:p14="http://schemas.microsoft.com/office/powerpoint/2010/main" val="12688736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CCC9E3D-6099-4406-ACC3-F42213A0A5BE}"/>
              </a:ext>
            </a:extLst>
          </p:cNvPr>
          <p:cNvSpPr>
            <a:spLocks noGrp="1"/>
          </p:cNvSpPr>
          <p:nvPr>
            <p:ph idx="1"/>
          </p:nvPr>
        </p:nvSpPr>
        <p:spPr/>
        <p:txBody>
          <a:bodyPr>
            <a:normAutofit/>
          </a:bodyPr>
          <a:lstStyle/>
          <a:p>
            <a:pPr marL="0" indent="0">
              <a:buNone/>
            </a:pPr>
            <a:endParaRPr lang="fr-FR" dirty="0">
              <a:solidFill>
                <a:srgbClr val="FF0000"/>
              </a:solidFill>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Forme de l’agrément</a:t>
            </a:r>
          </a:p>
          <a:p>
            <a:pPr lvl="1" algn="just"/>
            <a:r>
              <a:rPr lang="fr-FR" dirty="0">
                <a:latin typeface="Arial" panose="020B0604020202020204" pitchFamily="34" charset="0"/>
                <a:cs typeface="Arial" panose="020B0604020202020204" pitchFamily="34" charset="0"/>
              </a:rPr>
              <a:t>liberté contractuelle</a:t>
            </a:r>
          </a:p>
          <a:p>
            <a:pPr lvl="1" algn="just"/>
            <a:r>
              <a:rPr lang="fr-FR" dirty="0">
                <a:latin typeface="Arial" panose="020B0604020202020204" pitchFamily="34" charset="0"/>
                <a:cs typeface="Arial" panose="020B0604020202020204" pitchFamily="34" charset="0"/>
              </a:rPr>
              <a:t>il appartient à celui qui se prétend victime d'un refus d'agrément de prouver qu'il a formé une demande d'un tel agrément (CA Paris, Pôle 5 ch. 4, 27 mars 2019, n°17-09056) </a:t>
            </a:r>
          </a:p>
          <a:p>
            <a:pPr lvl="1" algn="just"/>
            <a:endParaRPr lang="fr-FR" dirty="0">
              <a:latin typeface="+mn-lt"/>
            </a:endParaRPr>
          </a:p>
        </p:txBody>
      </p:sp>
      <p:sp>
        <p:nvSpPr>
          <p:cNvPr id="5" name="Espace réservé du numéro de diapositive 4">
            <a:extLst>
              <a:ext uri="{FF2B5EF4-FFF2-40B4-BE49-F238E27FC236}">
                <a16:creationId xmlns:a16="http://schemas.microsoft.com/office/drawing/2014/main" id="{49CFD4C2-2AB2-4EA3-9FFB-515B81E5AE12}"/>
              </a:ext>
            </a:extLst>
          </p:cNvPr>
          <p:cNvSpPr>
            <a:spLocks noGrp="1"/>
          </p:cNvSpPr>
          <p:nvPr>
            <p:ph type="sldNum" sz="quarter" idx="10"/>
          </p:nvPr>
        </p:nvSpPr>
        <p:spPr/>
        <p:txBody>
          <a:bodyPr/>
          <a:lstStyle/>
          <a:p>
            <a:pPr>
              <a:defRPr/>
            </a:pPr>
            <a:fld id="{CE6B577E-FA0A-4000-9108-E9EC658625CC}" type="slidenum">
              <a:rPr lang="fr-FR" altLang="fr-FR" smtClean="0"/>
              <a:pPr>
                <a:defRPr/>
              </a:pPr>
              <a:t>101</a:t>
            </a:fld>
            <a:endParaRPr lang="fr-FR" altLang="fr-FR"/>
          </a:p>
        </p:txBody>
      </p:sp>
      <p:sp>
        <p:nvSpPr>
          <p:cNvPr id="7" name="Titre 3">
            <a:extLst>
              <a:ext uri="{FF2B5EF4-FFF2-40B4-BE49-F238E27FC236}">
                <a16:creationId xmlns:a16="http://schemas.microsoft.com/office/drawing/2014/main" id="{B227F85E-FD20-E250-7084-54132CC1E9A1}"/>
              </a:ext>
            </a:extLst>
          </p:cNvPr>
          <p:cNvSpPr>
            <a:spLocks noGrp="1"/>
          </p:cNvSpPr>
          <p:nvPr>
            <p:ph type="title"/>
          </p:nvPr>
        </p:nvSpPr>
        <p:spPr>
          <a:xfrm>
            <a:off x="4282376" y="225168"/>
            <a:ext cx="4404424" cy="530481"/>
          </a:xfrm>
        </p:spPr>
        <p:txBody>
          <a:bodyPr/>
          <a:lstStyle/>
          <a:p>
            <a:r>
              <a:rPr lang="fr-FR" dirty="0"/>
              <a:t>II. La vie du contrat de distribution sélective</a:t>
            </a:r>
          </a:p>
        </p:txBody>
      </p:sp>
    </p:spTree>
    <p:extLst>
      <p:ext uri="{BB962C8B-B14F-4D97-AF65-F5344CB8AC3E}">
        <p14:creationId xmlns:p14="http://schemas.microsoft.com/office/powerpoint/2010/main" val="3810454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CCC9E3D-6099-4406-ACC3-F42213A0A5BE}"/>
              </a:ext>
            </a:extLst>
          </p:cNvPr>
          <p:cNvSpPr>
            <a:spLocks noGrp="1"/>
          </p:cNvSpPr>
          <p:nvPr>
            <p:ph idx="1"/>
          </p:nvPr>
        </p:nvSpPr>
        <p:spPr>
          <a:xfrm>
            <a:off x="457200" y="1225749"/>
            <a:ext cx="8229600" cy="3786443"/>
          </a:xfrm>
        </p:spPr>
        <p:txBody>
          <a:bodyPr>
            <a:normAutofit/>
          </a:bodyPr>
          <a:lstStyle/>
          <a:p>
            <a:pPr algn="just">
              <a:defRPr/>
            </a:pPr>
            <a:r>
              <a:rPr lang="fr-FR" i="1" dirty="0"/>
              <a:t>Quid du refus d’agréer ou de renouveler l’agrément d’un distributeur répondant aux conditions ? Existe-t-il une obligation d’agréer ?</a:t>
            </a:r>
          </a:p>
          <a:p>
            <a:pPr algn="just">
              <a:defRPr/>
            </a:pPr>
            <a:endParaRPr lang="fr-FR" dirty="0"/>
          </a:p>
          <a:p>
            <a:pPr algn="just">
              <a:buFont typeface="Wingdings" panose="05000000000000000000" pitchFamily="2" charset="2"/>
              <a:buChar char="è"/>
              <a:defRPr/>
            </a:pPr>
            <a:r>
              <a:rPr lang="fr-FR" dirty="0"/>
              <a:t>Une question complexe marquée par des jurisprudences divergentes et évolutives</a:t>
            </a:r>
          </a:p>
          <a:p>
            <a:pPr marL="0" indent="0" algn="just">
              <a:buNone/>
              <a:defRPr/>
            </a:pPr>
            <a:endParaRPr lang="fr-FR" dirty="0"/>
          </a:p>
          <a:p>
            <a:pPr marL="0" indent="0" algn="just">
              <a:buNone/>
              <a:defRPr/>
            </a:pPr>
            <a:r>
              <a:rPr lang="fr-FR" dirty="0">
                <a:sym typeface="Wingdings" panose="05000000000000000000" pitchFamily="2" charset="2"/>
              </a:rPr>
              <a:t> </a:t>
            </a:r>
            <a:r>
              <a:rPr lang="fr-FR" dirty="0"/>
              <a:t>Des problématiques juridiques séparées mais que les avocats des demandeurs mêlent souvent: </a:t>
            </a:r>
          </a:p>
          <a:p>
            <a:pPr lvl="2" algn="just">
              <a:defRPr/>
            </a:pPr>
            <a:r>
              <a:rPr lang="fr-FR" dirty="0"/>
              <a:t>Refus d’agrément et droit civil (i) ; et </a:t>
            </a:r>
          </a:p>
          <a:p>
            <a:pPr lvl="2" algn="just">
              <a:defRPr/>
            </a:pPr>
            <a:r>
              <a:rPr lang="fr-FR" dirty="0"/>
              <a:t>Refus d’agrément et droit de la concurrence (ii)</a:t>
            </a:r>
          </a:p>
          <a:p>
            <a:pPr marL="0" indent="0">
              <a:buNone/>
            </a:pPr>
            <a:endParaRPr lang="fr-FR" dirty="0">
              <a:latin typeface="+mn-lt"/>
            </a:endParaRPr>
          </a:p>
        </p:txBody>
      </p:sp>
      <p:sp>
        <p:nvSpPr>
          <p:cNvPr id="4" name="Titre 3">
            <a:extLst>
              <a:ext uri="{FF2B5EF4-FFF2-40B4-BE49-F238E27FC236}">
                <a16:creationId xmlns:a16="http://schemas.microsoft.com/office/drawing/2014/main" id="{B171304E-9330-4554-9BA5-50F8E6D4B8AB}"/>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19C5D9D7-4530-435E-AAA5-44904570E984}"/>
              </a:ext>
            </a:extLst>
          </p:cNvPr>
          <p:cNvSpPr>
            <a:spLocks noGrp="1"/>
          </p:cNvSpPr>
          <p:nvPr>
            <p:ph type="sldNum" sz="quarter" idx="10"/>
          </p:nvPr>
        </p:nvSpPr>
        <p:spPr/>
        <p:txBody>
          <a:bodyPr/>
          <a:lstStyle/>
          <a:p>
            <a:pPr>
              <a:defRPr/>
            </a:pPr>
            <a:fld id="{CE6B577E-FA0A-4000-9108-E9EC658625CC}" type="slidenum">
              <a:rPr lang="fr-FR" altLang="fr-FR" smtClean="0"/>
              <a:pPr>
                <a:defRPr/>
              </a:pPr>
              <a:t>102</a:t>
            </a:fld>
            <a:endParaRPr lang="fr-FR" altLang="fr-FR"/>
          </a:p>
        </p:txBody>
      </p:sp>
    </p:spTree>
    <p:extLst>
      <p:ext uri="{BB962C8B-B14F-4D97-AF65-F5344CB8AC3E}">
        <p14:creationId xmlns:p14="http://schemas.microsoft.com/office/powerpoint/2010/main" val="7457140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E0CFE8E-EB6C-4A20-9717-DDCF4F5060D8}"/>
              </a:ext>
            </a:extLst>
          </p:cNvPr>
          <p:cNvSpPr>
            <a:spLocks noGrp="1"/>
          </p:cNvSpPr>
          <p:nvPr>
            <p:ph idx="1"/>
          </p:nvPr>
        </p:nvSpPr>
        <p:spPr>
          <a:xfrm>
            <a:off x="457200" y="1131889"/>
            <a:ext cx="8229600" cy="3786443"/>
          </a:xfrm>
        </p:spPr>
        <p:txBody>
          <a:bodyPr>
            <a:normAutofit lnSpcReduction="10000"/>
          </a:bodyPr>
          <a:lstStyle/>
          <a:p>
            <a:pPr marL="0" indent="0">
              <a:buNone/>
            </a:pPr>
            <a:r>
              <a:rPr lang="fr-FR" b="1" dirty="0">
                <a:latin typeface="Arial" panose="020B0604020202020204" pitchFamily="34" charset="0"/>
                <a:cs typeface="Arial" panose="020B0604020202020204" pitchFamily="34" charset="0"/>
              </a:rPr>
              <a:t>(i) </a:t>
            </a:r>
            <a:r>
              <a:rPr lang="fr-FR" b="1" u="sng" dirty="0">
                <a:latin typeface="Arial" panose="020B0604020202020204" pitchFamily="34" charset="0"/>
                <a:cs typeface="Arial" panose="020B0604020202020204" pitchFamily="34" charset="0"/>
              </a:rPr>
              <a:t>Refus d’agrément et droit civil</a:t>
            </a:r>
          </a:p>
          <a:p>
            <a:endParaRPr lang="fr-FR" sz="1900" dirty="0">
              <a:latin typeface="Arial" panose="020B0604020202020204" pitchFamily="34" charset="0"/>
              <a:cs typeface="Arial" panose="020B0604020202020204" pitchFamily="34" charset="0"/>
            </a:endParaRPr>
          </a:p>
          <a:p>
            <a:pPr marL="0" indent="0">
              <a:spcAft>
                <a:spcPts val="600"/>
              </a:spcAft>
              <a:buNone/>
            </a:pPr>
            <a:r>
              <a:rPr lang="fr-FR" sz="1700" u="sng" dirty="0">
                <a:latin typeface="Arial" panose="020B0604020202020204" pitchFamily="34" charset="0"/>
                <a:cs typeface="Arial" panose="020B0604020202020204" pitchFamily="34" charset="0"/>
              </a:rPr>
              <a:t>Principes en faveur de la liberté</a:t>
            </a:r>
            <a:r>
              <a:rPr lang="fr-FR" sz="1700" dirty="0">
                <a:latin typeface="Arial" panose="020B0604020202020204" pitchFamily="34" charset="0"/>
                <a:cs typeface="Arial" panose="020B0604020202020204" pitchFamily="34" charset="0"/>
              </a:rPr>
              <a:t> :</a:t>
            </a:r>
          </a:p>
          <a:p>
            <a:pPr lvl="0"/>
            <a:r>
              <a:rPr lang="fr-FR" sz="1700" b="1" dirty="0">
                <a:latin typeface="Arial" panose="020B0604020202020204" pitchFamily="34" charset="0"/>
                <a:cs typeface="Arial" panose="020B0604020202020204" pitchFamily="34" charset="0"/>
              </a:rPr>
              <a:t>Principe de liberté contractuelle </a:t>
            </a:r>
            <a:r>
              <a:rPr lang="fr-FR" sz="1700" dirty="0">
                <a:latin typeface="Arial" panose="020B0604020202020204" pitchFamily="34" charset="0"/>
                <a:cs typeface="Arial" panose="020B0604020202020204" pitchFamily="34" charset="0"/>
              </a:rPr>
              <a:t>(article 1102 du Code civil) : </a:t>
            </a:r>
          </a:p>
          <a:p>
            <a:pPr marL="400050" lvl="1" indent="0" algn="just">
              <a:spcAft>
                <a:spcPts val="600"/>
              </a:spcAft>
              <a:buNone/>
            </a:pPr>
            <a:r>
              <a:rPr lang="fr-FR" sz="1900" i="1" dirty="0">
                <a:latin typeface="Arial" panose="020B0604020202020204" pitchFamily="34" charset="0"/>
                <a:cs typeface="Arial" panose="020B0604020202020204" pitchFamily="34" charset="0"/>
              </a:rPr>
              <a:t>« </a:t>
            </a:r>
            <a:r>
              <a:rPr lang="fr-FR" sz="1700" i="1" dirty="0">
                <a:latin typeface="Arial" panose="020B0604020202020204" pitchFamily="34" charset="0"/>
                <a:cs typeface="Arial" panose="020B0604020202020204" pitchFamily="34" charset="0"/>
              </a:rPr>
              <a:t>Chacun est libre de contracter ou de ne pas contracter, de choisir son cocontractant et de déterminer le contenu et la forme du contrat dans les limites fixées par la loi. »</a:t>
            </a:r>
            <a:endParaRPr lang="fr-FR" sz="1700" dirty="0">
              <a:latin typeface="Arial" panose="020B0604020202020204" pitchFamily="34" charset="0"/>
              <a:cs typeface="Arial" panose="020B0604020202020204" pitchFamily="34" charset="0"/>
            </a:endParaRPr>
          </a:p>
          <a:p>
            <a:pPr lvl="0">
              <a:spcAft>
                <a:spcPts val="600"/>
              </a:spcAft>
            </a:pPr>
            <a:r>
              <a:rPr lang="fr-FR" sz="1700" b="1" dirty="0">
                <a:latin typeface="Arial" panose="020B0604020202020204" pitchFamily="34" charset="0"/>
                <a:cs typeface="Arial" panose="020B0604020202020204" pitchFamily="34" charset="0"/>
              </a:rPr>
              <a:t>Principe de liberté d’organiser son réseau </a:t>
            </a:r>
          </a:p>
          <a:p>
            <a:pPr lvl="0"/>
            <a:r>
              <a:rPr lang="fr-FR" sz="1700" b="1" dirty="0">
                <a:latin typeface="Arial" panose="020B0604020202020204" pitchFamily="34" charset="0"/>
                <a:cs typeface="Arial" panose="020B0604020202020204" pitchFamily="34" charset="0"/>
              </a:rPr>
              <a:t>Principe de l’interdiction des engagements perpétuels </a:t>
            </a:r>
            <a:r>
              <a:rPr lang="fr-FR" sz="1700" dirty="0">
                <a:latin typeface="Arial" panose="020B0604020202020204" pitchFamily="34" charset="0"/>
                <a:cs typeface="Arial" panose="020B0604020202020204" pitchFamily="34" charset="0"/>
              </a:rPr>
              <a:t>(art. 1210 du Code civil) : </a:t>
            </a:r>
          </a:p>
          <a:p>
            <a:pPr marL="400050" lvl="1" indent="0" algn="just">
              <a:buNone/>
            </a:pPr>
            <a:r>
              <a:rPr lang="fr-FR" sz="1900" i="1" dirty="0">
                <a:latin typeface="Arial" panose="020B0604020202020204" pitchFamily="34" charset="0"/>
                <a:cs typeface="Arial" panose="020B0604020202020204" pitchFamily="34" charset="0"/>
              </a:rPr>
              <a:t>«</a:t>
            </a:r>
            <a:r>
              <a:rPr lang="fr-FR" sz="1700" i="1" dirty="0">
                <a:latin typeface="Arial" panose="020B0604020202020204" pitchFamily="34" charset="0"/>
                <a:cs typeface="Arial" panose="020B0604020202020204" pitchFamily="34" charset="0"/>
              </a:rPr>
              <a:t> Les engagements perpétuels sont prohibés. Chaque contractant peut y mettre fin dans les conditions prévues pour le contrat à durée indéterminée. »</a:t>
            </a:r>
            <a:endParaRPr lang="fr-FR" sz="1700" dirty="0">
              <a:latin typeface="Arial" panose="020B0604020202020204" pitchFamily="34" charset="0"/>
              <a:cs typeface="Arial" panose="020B0604020202020204" pitchFamily="34" charset="0"/>
            </a:endParaRPr>
          </a:p>
          <a:p>
            <a:endParaRPr lang="fr-FR" dirty="0">
              <a:latin typeface="+mn-lt"/>
            </a:endParaRPr>
          </a:p>
        </p:txBody>
      </p:sp>
      <p:sp>
        <p:nvSpPr>
          <p:cNvPr id="4" name="Titre 3">
            <a:extLst>
              <a:ext uri="{FF2B5EF4-FFF2-40B4-BE49-F238E27FC236}">
                <a16:creationId xmlns:a16="http://schemas.microsoft.com/office/drawing/2014/main" id="{C9A58CAC-6A01-4E44-99E1-2A674949D7C4}"/>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8261509E-1384-47AE-A6D2-BA63ECEE5B0E}"/>
              </a:ext>
            </a:extLst>
          </p:cNvPr>
          <p:cNvSpPr>
            <a:spLocks noGrp="1"/>
          </p:cNvSpPr>
          <p:nvPr>
            <p:ph type="sldNum" sz="quarter" idx="10"/>
          </p:nvPr>
        </p:nvSpPr>
        <p:spPr/>
        <p:txBody>
          <a:bodyPr/>
          <a:lstStyle/>
          <a:p>
            <a:pPr>
              <a:defRPr/>
            </a:pPr>
            <a:fld id="{CE6B577E-FA0A-4000-9108-E9EC658625CC}" type="slidenum">
              <a:rPr lang="fr-FR" altLang="fr-FR" smtClean="0"/>
              <a:pPr>
                <a:defRPr/>
              </a:pPr>
              <a:t>103</a:t>
            </a:fld>
            <a:endParaRPr lang="fr-FR" altLang="fr-FR"/>
          </a:p>
        </p:txBody>
      </p:sp>
    </p:spTree>
    <p:extLst>
      <p:ext uri="{BB962C8B-B14F-4D97-AF65-F5344CB8AC3E}">
        <p14:creationId xmlns:p14="http://schemas.microsoft.com/office/powerpoint/2010/main" val="31238147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865ACBC-DE61-45E4-B43D-7EBB71926ED0}"/>
              </a:ext>
            </a:extLst>
          </p:cNvPr>
          <p:cNvSpPr>
            <a:spLocks noGrp="1"/>
          </p:cNvSpPr>
          <p:nvPr>
            <p:ph idx="1"/>
          </p:nvPr>
        </p:nvSpPr>
        <p:spPr>
          <a:xfrm>
            <a:off x="395536" y="980817"/>
            <a:ext cx="8229600" cy="3786443"/>
          </a:xfrm>
        </p:spPr>
        <p:txBody>
          <a:bodyPr>
            <a:normAutofit fontScale="85000" lnSpcReduction="10000"/>
          </a:bodyPr>
          <a:lstStyle/>
          <a:p>
            <a:endParaRPr lang="fr-FR" sz="1800" b="1" dirty="0">
              <a:latin typeface="Arial" panose="020B0604020202020204" pitchFamily="34" charset="0"/>
              <a:cs typeface="Arial" panose="020B0604020202020204" pitchFamily="34" charset="0"/>
            </a:endParaRPr>
          </a:p>
          <a:p>
            <a:pPr algn="just"/>
            <a:r>
              <a:rPr lang="fr-FR" sz="1900" b="1" u="sng" dirty="0">
                <a:latin typeface="Arial" panose="020B0604020202020204" pitchFamily="34" charset="0"/>
                <a:cs typeface="Arial" panose="020B0604020202020204" pitchFamily="34" charset="0"/>
              </a:rPr>
              <a:t>Position de la Cour d’appel de Paris</a:t>
            </a:r>
            <a:r>
              <a:rPr lang="fr-FR" sz="1900" b="1" dirty="0">
                <a:latin typeface="Arial" panose="020B0604020202020204" pitchFamily="34" charset="0"/>
                <a:cs typeface="Arial" panose="020B0604020202020204" pitchFamily="34" charset="0"/>
              </a:rPr>
              <a:t> : consacre la liberté de contracter au regard du droit civil</a:t>
            </a:r>
          </a:p>
          <a:p>
            <a:pPr algn="just"/>
            <a:endParaRPr lang="fr-FR" sz="1900" b="1" dirty="0">
              <a:latin typeface="Arial" panose="020B0604020202020204" pitchFamily="34" charset="0"/>
              <a:cs typeface="Arial" panose="020B0604020202020204" pitchFamily="34" charset="0"/>
            </a:endParaRPr>
          </a:p>
          <a:p>
            <a:pPr marL="0" indent="0" algn="just">
              <a:buNone/>
            </a:pPr>
            <a:r>
              <a:rPr lang="fr-FR" sz="1800" dirty="0">
                <a:latin typeface="Arial" panose="020B0604020202020204" pitchFamily="34" charset="0"/>
                <a:cs typeface="Arial" panose="020B0604020202020204" pitchFamily="34" charset="0"/>
              </a:rPr>
              <a:t>Plusieurs arrêts selon lesquels le principe de la liberté contractuelle dispense la tête de réseau de l'obligation de conclure un contrat de distribution sélective avec tout distributeur remplissant les critères de sélection</a:t>
            </a:r>
          </a:p>
          <a:p>
            <a:pPr marL="0" indent="0" algn="just">
              <a:buNone/>
            </a:pPr>
            <a:endParaRPr lang="fr-FR" sz="1600" i="1" dirty="0">
              <a:latin typeface="Arial" panose="020B0604020202020204" pitchFamily="34" charset="0"/>
              <a:cs typeface="Arial" panose="020B0604020202020204" pitchFamily="34" charset="0"/>
            </a:endParaRPr>
          </a:p>
          <a:p>
            <a:pPr marL="446088" indent="-446088" algn="just">
              <a:spcAft>
                <a:spcPts val="600"/>
              </a:spcAft>
              <a:buNone/>
            </a:pPr>
            <a:r>
              <a:rPr lang="fr-FR" sz="1800" dirty="0">
                <a:solidFill>
                  <a:srgbClr val="000000"/>
                </a:solidFill>
                <a:latin typeface="Arial" panose="020B0604020202020204" pitchFamily="34" charset="0"/>
                <a:cs typeface="Arial" panose="020B0604020202020204" pitchFamily="34" charset="0"/>
              </a:rPr>
              <a:t>Ex : CA Paris, Pôle 5, ch. 4, 19 oct. 2016, n° 14/07956, </a:t>
            </a:r>
            <a:r>
              <a:rPr lang="fr-FR" sz="1800" i="1" dirty="0">
                <a:solidFill>
                  <a:srgbClr val="000000"/>
                </a:solidFill>
                <a:latin typeface="Arial" panose="020B0604020202020204" pitchFamily="34" charset="0"/>
                <a:cs typeface="Arial" panose="020B0604020202020204" pitchFamily="34" charset="0"/>
              </a:rPr>
              <a:t>SARL Élysées Shopping c/ SAS Rolex France</a:t>
            </a:r>
            <a:r>
              <a:rPr lang="fr-FR" sz="1800" dirty="0">
                <a:solidFill>
                  <a:srgbClr val="000000"/>
                </a:solidFill>
                <a:latin typeface="Arial" panose="020B0604020202020204" pitchFamily="34" charset="0"/>
                <a:cs typeface="Arial" panose="020B0604020202020204" pitchFamily="34" charset="0"/>
              </a:rPr>
              <a:t> : </a:t>
            </a:r>
          </a:p>
          <a:p>
            <a:pPr marL="400050" lvl="1" indent="0" algn="just">
              <a:buNone/>
            </a:pPr>
            <a:r>
              <a:rPr lang="fr-FR" sz="1800" i="1" dirty="0">
                <a:solidFill>
                  <a:srgbClr val="000000"/>
                </a:solidFill>
                <a:latin typeface="Arial" panose="020B0604020202020204" pitchFamily="34" charset="0"/>
                <a:cs typeface="Arial" panose="020B0604020202020204" pitchFamily="34" charset="0"/>
              </a:rPr>
              <a:t>« </a:t>
            </a:r>
            <a:r>
              <a:rPr lang="fr-FR" sz="1800" b="1" i="1" dirty="0">
                <a:solidFill>
                  <a:srgbClr val="000000"/>
                </a:solidFill>
                <a:latin typeface="Arial" panose="020B0604020202020204" pitchFamily="34" charset="0"/>
                <a:cs typeface="Arial" panose="020B0604020202020204" pitchFamily="34" charset="0"/>
              </a:rPr>
              <a:t>[l]e principe fondamental de liberté contractuelle autorise tout opérateur économique organiser son réseau de distribution comme il l’entend sous la seule réserve de ne commettre aucune pratique anticoncurrentiell</a:t>
            </a:r>
            <a:r>
              <a:rPr lang="fr-FR" sz="1800" i="1" dirty="0">
                <a:solidFill>
                  <a:srgbClr val="000000"/>
                </a:solidFill>
                <a:latin typeface="Arial" panose="020B0604020202020204" pitchFamily="34" charset="0"/>
                <a:cs typeface="Arial" panose="020B0604020202020204" pitchFamily="34" charset="0"/>
              </a:rPr>
              <a:t>e. La société Rolex était donc libre de ne pas examiner la candidature de la société X sans avoir en justifier, peu important que celle-ci remplisse les critères de sélection</a:t>
            </a:r>
            <a:r>
              <a:rPr lang="fr-FR" sz="1800" dirty="0">
                <a:solidFill>
                  <a:srgbClr val="000000"/>
                </a:solidFill>
                <a:latin typeface="Arial" panose="020B0604020202020204" pitchFamily="34" charset="0"/>
                <a:cs typeface="Arial" panose="020B0604020202020204" pitchFamily="34" charset="0"/>
              </a:rPr>
              <a:t> »</a:t>
            </a:r>
          </a:p>
          <a:p>
            <a:pPr marL="0" indent="0">
              <a:buNone/>
            </a:pPr>
            <a:endParaRPr lang="fr-FR" sz="1800" dirty="0">
              <a:solidFill>
                <a:srgbClr val="000000"/>
              </a:solidFill>
              <a:latin typeface="+mn-lt"/>
            </a:endParaRPr>
          </a:p>
          <a:p>
            <a:endParaRPr lang="fr-FR" sz="1800" dirty="0">
              <a:latin typeface="+mn-lt"/>
            </a:endParaRPr>
          </a:p>
        </p:txBody>
      </p:sp>
      <p:sp>
        <p:nvSpPr>
          <p:cNvPr id="4" name="Titre 3">
            <a:extLst>
              <a:ext uri="{FF2B5EF4-FFF2-40B4-BE49-F238E27FC236}">
                <a16:creationId xmlns:a16="http://schemas.microsoft.com/office/drawing/2014/main" id="{CBE391C0-CA86-4D0A-8F0C-ECEDF9839E23}"/>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B840D3C1-C1FA-422F-A1FB-35F34A4B820B}"/>
              </a:ext>
            </a:extLst>
          </p:cNvPr>
          <p:cNvSpPr>
            <a:spLocks noGrp="1"/>
          </p:cNvSpPr>
          <p:nvPr>
            <p:ph type="sldNum" sz="quarter" idx="10"/>
          </p:nvPr>
        </p:nvSpPr>
        <p:spPr/>
        <p:txBody>
          <a:bodyPr/>
          <a:lstStyle/>
          <a:p>
            <a:pPr>
              <a:defRPr/>
            </a:pPr>
            <a:fld id="{CE6B577E-FA0A-4000-9108-E9EC658625CC}" type="slidenum">
              <a:rPr lang="fr-FR" altLang="fr-FR" smtClean="0"/>
              <a:pPr>
                <a:defRPr/>
              </a:pPr>
              <a:t>104</a:t>
            </a:fld>
            <a:endParaRPr lang="fr-FR" altLang="fr-FR"/>
          </a:p>
        </p:txBody>
      </p:sp>
    </p:spTree>
    <p:extLst>
      <p:ext uri="{BB962C8B-B14F-4D97-AF65-F5344CB8AC3E}">
        <p14:creationId xmlns:p14="http://schemas.microsoft.com/office/powerpoint/2010/main" val="4225611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865ACBC-DE61-45E4-B43D-7EBB71926ED0}"/>
              </a:ext>
            </a:extLst>
          </p:cNvPr>
          <p:cNvSpPr>
            <a:spLocks noGrp="1"/>
          </p:cNvSpPr>
          <p:nvPr>
            <p:ph idx="1"/>
          </p:nvPr>
        </p:nvSpPr>
        <p:spPr>
          <a:xfrm>
            <a:off x="395536" y="985765"/>
            <a:ext cx="8229600" cy="3786443"/>
          </a:xfrm>
        </p:spPr>
        <p:txBody>
          <a:bodyPr>
            <a:normAutofit fontScale="62500" lnSpcReduction="20000"/>
          </a:bodyPr>
          <a:lstStyle/>
          <a:p>
            <a:endParaRPr lang="fr-FR" sz="1800" b="1" dirty="0">
              <a:latin typeface="+mn-lt"/>
            </a:endParaRPr>
          </a:p>
          <a:p>
            <a:endParaRPr lang="fr-FR" sz="1800" b="1" dirty="0">
              <a:latin typeface="+mn-lt"/>
            </a:endParaRPr>
          </a:p>
          <a:p>
            <a:pPr algn="just"/>
            <a:r>
              <a:rPr lang="fr-FR" sz="2900" b="1" u="sng" dirty="0">
                <a:latin typeface="Arial" panose="020B0604020202020204" pitchFamily="34" charset="0"/>
                <a:cs typeface="Arial" panose="020B0604020202020204" pitchFamily="34" charset="0"/>
              </a:rPr>
              <a:t>Position de la Cour d’appel de Paris</a:t>
            </a:r>
            <a:r>
              <a:rPr lang="fr-FR" sz="2900" b="1" dirty="0">
                <a:latin typeface="Arial" panose="020B0604020202020204" pitchFamily="34" charset="0"/>
                <a:cs typeface="Arial" panose="020B0604020202020204" pitchFamily="34" charset="0"/>
              </a:rPr>
              <a:t> : consacre la liberté de contracter au regard du droit civil (suite)</a:t>
            </a:r>
          </a:p>
          <a:p>
            <a:pPr algn="just"/>
            <a:endParaRPr lang="fr-FR" sz="1800" b="1" dirty="0">
              <a:latin typeface="Arial" panose="020B0604020202020204" pitchFamily="34" charset="0"/>
              <a:cs typeface="Arial" panose="020B0604020202020204" pitchFamily="34" charset="0"/>
            </a:endParaRPr>
          </a:p>
          <a:p>
            <a:pPr marL="0" indent="0" algn="just">
              <a:spcAft>
                <a:spcPts val="600"/>
              </a:spcAft>
              <a:buNone/>
              <a:defRPr/>
            </a:pPr>
            <a:r>
              <a:rPr lang="fr-FR" sz="2300" dirty="0">
                <a:latin typeface="Arial" panose="020B0604020202020204" pitchFamily="34" charset="0"/>
                <a:cs typeface="Arial" panose="020B0604020202020204" pitchFamily="34" charset="0"/>
              </a:rPr>
              <a:t>Voir également, par exemple : </a:t>
            </a:r>
          </a:p>
          <a:p>
            <a:pPr algn="just">
              <a:defRPr/>
            </a:pPr>
            <a:r>
              <a:rPr lang="en-US" sz="2300" dirty="0">
                <a:latin typeface="Arial" panose="020B0604020202020204" pitchFamily="34" charset="0"/>
                <a:cs typeface="Arial" panose="020B0604020202020204" pitchFamily="34" charset="0"/>
              </a:rPr>
              <a:t>CA Paris, 27 mars 2019, OUSTRIC c. LAND ROVER ; </a:t>
            </a:r>
          </a:p>
          <a:p>
            <a:pPr algn="just">
              <a:defRPr/>
            </a:pPr>
            <a:r>
              <a:rPr lang="nb-NO" sz="2300" dirty="0">
                <a:latin typeface="Arial" panose="020B0604020202020204" pitchFamily="34" charset="0"/>
                <a:cs typeface="Arial" panose="020B0604020202020204" pitchFamily="34" charset="0"/>
              </a:rPr>
              <a:t>CA Paris, 5-4, 31 juillet 2019, GARAGE DREVET c. HYUNDAI MOTORS ; </a:t>
            </a:r>
          </a:p>
          <a:p>
            <a:pPr algn="just">
              <a:defRPr/>
            </a:pPr>
            <a:r>
              <a:rPr lang="fr-FR" sz="2300" dirty="0">
                <a:latin typeface="Arial" panose="020B0604020202020204" pitchFamily="34" charset="0"/>
                <a:cs typeface="Arial" panose="020B0604020202020204" pitchFamily="34" charset="0"/>
              </a:rPr>
              <a:t>CA Paris, 5-4, 24 juin 2020, SAFIRAUTO et al. c/ HYUNDAI</a:t>
            </a:r>
          </a:p>
          <a:p>
            <a:pPr marL="0" indent="0" algn="just">
              <a:buNone/>
              <a:defRPr/>
            </a:pPr>
            <a:endParaRPr lang="nb-NO" sz="2300" dirty="0">
              <a:latin typeface="Arial" panose="020B0604020202020204" pitchFamily="34" charset="0"/>
              <a:cs typeface="Arial" panose="020B0604020202020204" pitchFamily="34" charset="0"/>
            </a:endParaRPr>
          </a:p>
          <a:p>
            <a:pPr marL="0" indent="0" algn="just">
              <a:buNone/>
              <a:defRPr/>
            </a:pPr>
            <a:endParaRPr lang="nb-NO" sz="2300" dirty="0">
              <a:latin typeface="Arial" panose="020B0604020202020204" pitchFamily="34" charset="0"/>
              <a:cs typeface="Arial" panose="020B0604020202020204" pitchFamily="34" charset="0"/>
            </a:endParaRPr>
          </a:p>
          <a:p>
            <a:pPr marL="0" indent="0" algn="just">
              <a:buNone/>
              <a:defRPr/>
            </a:pPr>
            <a:r>
              <a:rPr lang="fr-FR" sz="2300" dirty="0">
                <a:latin typeface="Arial" panose="020B0604020202020204" pitchFamily="34" charset="0"/>
                <a:cs typeface="Arial" panose="020B0604020202020204" pitchFamily="34" charset="0"/>
              </a:rPr>
              <a:t>Ex : CA Paris, 27 nov. 2019, MERCEDES c/ GARAGE DE BRETAGNE : </a:t>
            </a:r>
          </a:p>
          <a:p>
            <a:pPr marL="0" indent="0" algn="just">
              <a:buNone/>
              <a:defRPr/>
            </a:pPr>
            <a:r>
              <a:rPr lang="fr-FR" sz="2300" dirty="0">
                <a:latin typeface="Arial" panose="020B0604020202020204" pitchFamily="34" charset="0"/>
                <a:cs typeface="Arial" panose="020B0604020202020204" pitchFamily="34" charset="0"/>
              </a:rPr>
              <a:t>La règle sur l’absence de contrainte liée au droit civil :</a:t>
            </a:r>
          </a:p>
          <a:p>
            <a:pPr algn="just">
              <a:buFontTx/>
              <a:buChar char="-"/>
              <a:defRPr/>
            </a:pPr>
            <a:r>
              <a:rPr lang="fr-FR" sz="2300" dirty="0">
                <a:latin typeface="Arial" panose="020B0604020202020204" pitchFamily="34" charset="0"/>
                <a:cs typeface="Arial" panose="020B0604020202020204" pitchFamily="34" charset="0"/>
              </a:rPr>
              <a:t>« </a:t>
            </a:r>
            <a:r>
              <a:rPr lang="fr-FR" sz="2300" i="1" dirty="0">
                <a:latin typeface="Arial" panose="020B0604020202020204" pitchFamily="34" charset="0"/>
                <a:cs typeface="Arial" panose="020B0604020202020204" pitchFamily="34" charset="0"/>
              </a:rPr>
              <a:t>ne distingue pas selon les types de réseau </a:t>
            </a:r>
            <a:r>
              <a:rPr lang="fr-FR" sz="2300" dirty="0">
                <a:latin typeface="Arial" panose="020B0604020202020204" pitchFamily="34" charset="0"/>
                <a:cs typeface="Arial" panose="020B0604020202020204" pitchFamily="34" charset="0"/>
              </a:rPr>
              <a:t>»,</a:t>
            </a:r>
          </a:p>
          <a:p>
            <a:pPr algn="just">
              <a:buFontTx/>
              <a:buChar char="-"/>
              <a:defRPr/>
            </a:pPr>
            <a:r>
              <a:rPr lang="fr-FR" sz="2300" dirty="0">
                <a:latin typeface="Arial" panose="020B0604020202020204" pitchFamily="34" charset="0"/>
                <a:cs typeface="Arial" panose="020B0604020202020204" pitchFamily="34" charset="0"/>
              </a:rPr>
              <a:t>n’a pas à être «</a:t>
            </a:r>
            <a:r>
              <a:rPr lang="fr-FR" sz="2300" i="1" dirty="0">
                <a:latin typeface="Arial" panose="020B0604020202020204" pitchFamily="34" charset="0"/>
                <a:cs typeface="Arial" panose="020B0604020202020204" pitchFamily="34" charset="0"/>
              </a:rPr>
              <a:t> appréciée au regard des exigences requises par la réglementation d'exemption </a:t>
            </a:r>
            <a:r>
              <a:rPr lang="fr-FR" sz="2300" dirty="0">
                <a:latin typeface="Arial" panose="020B0604020202020204" pitchFamily="34" charset="0"/>
                <a:cs typeface="Arial" panose="020B0604020202020204" pitchFamily="34" charset="0"/>
              </a:rPr>
              <a:t>»,</a:t>
            </a:r>
          </a:p>
          <a:p>
            <a:pPr algn="just">
              <a:buFontTx/>
              <a:buChar char="-"/>
              <a:defRPr/>
            </a:pPr>
            <a:r>
              <a:rPr lang="fr-FR" sz="2300" dirty="0">
                <a:latin typeface="Arial" panose="020B0604020202020204" pitchFamily="34" charset="0"/>
                <a:cs typeface="Arial" panose="020B0604020202020204" pitchFamily="34" charset="0"/>
              </a:rPr>
              <a:t>de sorte qu’est indifférente toute «</a:t>
            </a:r>
            <a:r>
              <a:rPr lang="fr-FR" sz="2300" i="1" dirty="0">
                <a:latin typeface="Arial" panose="020B0604020202020204" pitchFamily="34" charset="0"/>
                <a:cs typeface="Arial" panose="020B0604020202020204" pitchFamily="34" charset="0"/>
              </a:rPr>
              <a:t>  distinction entre système de distribution sélective quantitative et système de distribution sélective qualitative </a:t>
            </a:r>
            <a:r>
              <a:rPr lang="fr-FR" sz="2300" dirty="0">
                <a:latin typeface="Arial" panose="020B0604020202020204" pitchFamily="34" charset="0"/>
                <a:cs typeface="Arial" panose="020B0604020202020204" pitchFamily="34" charset="0"/>
              </a:rPr>
              <a:t>».</a:t>
            </a:r>
          </a:p>
          <a:p>
            <a:endParaRPr lang="fr-FR" sz="1800" b="1" dirty="0">
              <a:latin typeface="+mn-lt"/>
            </a:endParaRPr>
          </a:p>
          <a:p>
            <a:pPr marL="0" indent="0">
              <a:buNone/>
            </a:pPr>
            <a:endParaRPr lang="fr-FR" sz="1800" dirty="0">
              <a:solidFill>
                <a:srgbClr val="000000"/>
              </a:solidFill>
              <a:latin typeface="+mn-lt"/>
            </a:endParaRPr>
          </a:p>
          <a:p>
            <a:endParaRPr lang="fr-FR" sz="1800" dirty="0">
              <a:latin typeface="+mn-lt"/>
            </a:endParaRPr>
          </a:p>
        </p:txBody>
      </p:sp>
      <p:sp>
        <p:nvSpPr>
          <p:cNvPr id="4" name="Titre 3">
            <a:extLst>
              <a:ext uri="{FF2B5EF4-FFF2-40B4-BE49-F238E27FC236}">
                <a16:creationId xmlns:a16="http://schemas.microsoft.com/office/drawing/2014/main" id="{CBE391C0-CA86-4D0A-8F0C-ECEDF9839E23}"/>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709D4183-58DE-486D-A2C5-889FAA28010E}"/>
              </a:ext>
            </a:extLst>
          </p:cNvPr>
          <p:cNvSpPr>
            <a:spLocks noGrp="1"/>
          </p:cNvSpPr>
          <p:nvPr>
            <p:ph type="sldNum" sz="quarter" idx="10"/>
          </p:nvPr>
        </p:nvSpPr>
        <p:spPr/>
        <p:txBody>
          <a:bodyPr/>
          <a:lstStyle/>
          <a:p>
            <a:pPr>
              <a:defRPr/>
            </a:pPr>
            <a:fld id="{CE6B577E-FA0A-4000-9108-E9EC658625CC}" type="slidenum">
              <a:rPr lang="fr-FR" altLang="fr-FR" smtClean="0"/>
              <a:pPr>
                <a:defRPr/>
              </a:pPr>
              <a:t>105</a:t>
            </a:fld>
            <a:endParaRPr lang="fr-FR" altLang="fr-FR"/>
          </a:p>
        </p:txBody>
      </p:sp>
    </p:spTree>
    <p:extLst>
      <p:ext uri="{BB962C8B-B14F-4D97-AF65-F5344CB8AC3E}">
        <p14:creationId xmlns:p14="http://schemas.microsoft.com/office/powerpoint/2010/main" val="28091521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D377F58-8D56-47AA-9300-0FCDDFC3DDDD}"/>
              </a:ext>
            </a:extLst>
          </p:cNvPr>
          <p:cNvSpPr>
            <a:spLocks noGrp="1"/>
          </p:cNvSpPr>
          <p:nvPr>
            <p:ph idx="1"/>
          </p:nvPr>
        </p:nvSpPr>
        <p:spPr>
          <a:xfrm>
            <a:off x="452212" y="1357057"/>
            <a:ext cx="8229600" cy="3786443"/>
          </a:xfrm>
        </p:spPr>
        <p:txBody>
          <a:bodyPr>
            <a:normAutofit fontScale="70000" lnSpcReduction="20000"/>
          </a:bodyPr>
          <a:lstStyle/>
          <a:p>
            <a:pPr marL="0" indent="0">
              <a:buNone/>
            </a:pPr>
            <a:endParaRPr lang="fr-FR" u="sng" dirty="0">
              <a:solidFill>
                <a:srgbClr val="000000"/>
              </a:solidFill>
              <a:latin typeface="+mn-lt"/>
            </a:endParaRPr>
          </a:p>
          <a:p>
            <a:pPr marL="0" indent="0">
              <a:buNone/>
            </a:pPr>
            <a:r>
              <a:rPr lang="fr-FR" sz="2300" b="1" u="sng" dirty="0">
                <a:solidFill>
                  <a:srgbClr val="000000"/>
                </a:solidFill>
                <a:latin typeface="Arial" panose="020B0604020202020204" pitchFamily="34" charset="0"/>
                <a:cs typeface="Arial" panose="020B0604020202020204" pitchFamily="34" charset="0"/>
              </a:rPr>
              <a:t>Quid de la Cour de Cassation ? : de l’ambiguïté à la clarté</a:t>
            </a:r>
          </a:p>
          <a:p>
            <a:pPr marL="0" indent="0">
              <a:buNone/>
            </a:pPr>
            <a:endParaRPr lang="fr-FR" u="sng" dirty="0">
              <a:solidFill>
                <a:srgbClr val="000000"/>
              </a:solidFill>
              <a:latin typeface="Arial" panose="020B0604020202020204" pitchFamily="34" charset="0"/>
              <a:cs typeface="Arial" panose="020B0604020202020204" pitchFamily="34" charset="0"/>
            </a:endParaRPr>
          </a:p>
          <a:p>
            <a:pPr marL="0" indent="0">
              <a:buNone/>
            </a:pPr>
            <a:r>
              <a:rPr lang="fr-FR" sz="1900" b="1" dirty="0">
                <a:solidFill>
                  <a:srgbClr val="000000"/>
                </a:solidFill>
                <a:latin typeface="Arial" panose="020B0604020202020204" pitchFamily="34" charset="0"/>
                <a:cs typeface="Arial" panose="020B0604020202020204" pitchFamily="34" charset="0"/>
              </a:rPr>
              <a:t>Cass. Com., 8 juin 2017, n° 15-28.355</a:t>
            </a:r>
            <a:r>
              <a:rPr lang="fr-FR" sz="1900" dirty="0">
                <a:solidFill>
                  <a:srgbClr val="000000"/>
                </a:solidFill>
                <a:latin typeface="Arial" panose="020B0604020202020204" pitchFamily="34" charset="0"/>
                <a:cs typeface="Arial" panose="020B0604020202020204" pitchFamily="34" charset="0"/>
              </a:rPr>
              <a:t> </a:t>
            </a:r>
          </a:p>
          <a:p>
            <a:pPr algn="just"/>
            <a:r>
              <a:rPr lang="fr-FR" sz="1900" dirty="0">
                <a:solidFill>
                  <a:srgbClr val="000000"/>
                </a:solidFill>
                <a:latin typeface="Arial" panose="020B0604020202020204" pitchFamily="34" charset="0"/>
                <a:cs typeface="Arial" panose="020B0604020202020204" pitchFamily="34" charset="0"/>
              </a:rPr>
              <a:t>« </a:t>
            </a:r>
            <a:r>
              <a:rPr lang="fr-FR" sz="1900" i="1" dirty="0">
                <a:solidFill>
                  <a:srgbClr val="000000"/>
                </a:solidFill>
                <a:latin typeface="Arial" panose="020B0604020202020204" pitchFamily="34" charset="0"/>
                <a:cs typeface="Arial" panose="020B0604020202020204" pitchFamily="34" charset="0"/>
              </a:rPr>
              <a:t>que le litige ne portant pas sur le refus d'un nouvel agrément du distributeur à l'issue du non-renouvellement de son contrat mais sur la cessation de celui-ci, c'est à juste titre que la cour d'appel a retenu que le respect ou non par [le distributeur] des conditions d’agrément était inopérant et que ce dernier invoquait à tort les dispositions des articles 101 TFUE et L. 420-1 »</a:t>
            </a:r>
          </a:p>
          <a:p>
            <a:pPr marL="0" indent="0" algn="just">
              <a:buNone/>
              <a:defRPr/>
            </a:pPr>
            <a:endParaRPr lang="fr-FR" sz="1900" b="1" dirty="0">
              <a:latin typeface="Arial" panose="020B0604020202020204" pitchFamily="34" charset="0"/>
              <a:cs typeface="Arial" panose="020B0604020202020204" pitchFamily="34" charset="0"/>
            </a:endParaRPr>
          </a:p>
          <a:p>
            <a:pPr algn="just">
              <a:buFont typeface="Wingdings" panose="05000000000000000000" pitchFamily="2" charset="2"/>
              <a:buChar char="è"/>
              <a:defRPr/>
            </a:pPr>
            <a:r>
              <a:rPr lang="fr-FR" sz="1900" b="1" dirty="0">
                <a:latin typeface="Arial" panose="020B0604020202020204" pitchFamily="34" charset="0"/>
                <a:cs typeface="Arial" panose="020B0604020202020204" pitchFamily="34" charset="0"/>
              </a:rPr>
              <a:t>Une Jurisprudence qui consacre désormais la liberté de contracter au regard du droit civil : </a:t>
            </a:r>
            <a:r>
              <a:rPr lang="fr-FR" sz="1900" dirty="0">
                <a:latin typeface="Arial" panose="020B0604020202020204" pitchFamily="34" charset="0"/>
                <a:cs typeface="Arial" panose="020B0604020202020204" pitchFamily="34" charset="0"/>
              </a:rPr>
              <a:t>Com., 27 mars 2019, </a:t>
            </a:r>
            <a:r>
              <a:rPr lang="fr-FR" sz="1900" i="1" dirty="0">
                <a:latin typeface="Arial" panose="020B0604020202020204" pitchFamily="34" charset="0"/>
                <a:cs typeface="Arial" panose="020B0604020202020204" pitchFamily="34" charset="0"/>
              </a:rPr>
              <a:t>FIAT c. CATIA </a:t>
            </a:r>
            <a:r>
              <a:rPr lang="fr-FR" sz="1900" dirty="0">
                <a:latin typeface="Arial" panose="020B0604020202020204" pitchFamily="34" charset="0"/>
                <a:cs typeface="Arial" panose="020B0604020202020204" pitchFamily="34" charset="0"/>
              </a:rPr>
              <a:t>, et sur renvoi, CA Paris, 23 oct. 2019 ; ou encore </a:t>
            </a:r>
            <a:r>
              <a:rPr lang="fr-FR" sz="1900" dirty="0">
                <a:solidFill>
                  <a:srgbClr val="000000"/>
                </a:solidFill>
                <a:highlight>
                  <a:srgbClr val="FFFFFF"/>
                </a:highlight>
                <a:latin typeface="Arial" panose="020B0604020202020204" pitchFamily="34" charset="0"/>
                <a:cs typeface="Arial" panose="020B0604020202020204" pitchFamily="34" charset="0"/>
              </a:rPr>
              <a:t>Com., 16 fév. 2022, n°20-11.754</a:t>
            </a:r>
          </a:p>
          <a:p>
            <a:pPr marL="0" indent="0" algn="just">
              <a:buNone/>
              <a:defRPr/>
            </a:pPr>
            <a:endParaRPr lang="fr-FR" sz="1600" dirty="0">
              <a:solidFill>
                <a:srgbClr val="000000"/>
              </a:solidFill>
              <a:highlight>
                <a:srgbClr val="FFFFFF"/>
              </a:highlight>
              <a:latin typeface="Arial" panose="020B0604020202020204" pitchFamily="34" charset="0"/>
              <a:cs typeface="Arial" panose="020B0604020202020204" pitchFamily="34" charset="0"/>
            </a:endParaRPr>
          </a:p>
          <a:p>
            <a:pPr marL="0" indent="0" algn="just">
              <a:buNone/>
              <a:defRPr/>
            </a:pPr>
            <a:r>
              <a:rPr lang="fr-FR" sz="1900" dirty="0">
                <a:solidFill>
                  <a:srgbClr val="000000"/>
                </a:solidFill>
                <a:highlight>
                  <a:srgbClr val="FFFFFF"/>
                </a:highlight>
                <a:latin typeface="Arial" panose="020B0604020202020204" pitchFamily="34" charset="0"/>
                <a:cs typeface="Arial" panose="020B0604020202020204" pitchFamily="34" charset="0"/>
              </a:rPr>
              <a:t>A noter : </a:t>
            </a:r>
            <a:r>
              <a:rPr lang="fr-FR" sz="1900" i="1" u="sng" dirty="0">
                <a:solidFill>
                  <a:srgbClr val="000000"/>
                </a:solidFill>
                <a:highlight>
                  <a:srgbClr val="FFFFFF"/>
                </a:highlight>
                <a:latin typeface="Arial" panose="020B0604020202020204" pitchFamily="34" charset="0"/>
                <a:cs typeface="Arial" panose="020B0604020202020204" pitchFamily="34" charset="0"/>
              </a:rPr>
              <a:t>Com., 12 mai 2021 n°19-17.580 F-D, Sté industrielle automobile du Comminges (</a:t>
            </a:r>
            <a:r>
              <a:rPr lang="fr-FR" sz="1900" i="1" u="sng" dirty="0" err="1">
                <a:solidFill>
                  <a:srgbClr val="000000"/>
                </a:solidFill>
                <a:highlight>
                  <a:srgbClr val="FFFFFF"/>
                </a:highlight>
                <a:latin typeface="Arial" panose="020B0604020202020204" pitchFamily="34" charset="0"/>
                <a:cs typeface="Arial" panose="020B0604020202020204" pitchFamily="34" charset="0"/>
              </a:rPr>
              <a:t>Siac</a:t>
            </a:r>
            <a:r>
              <a:rPr lang="fr-FR" sz="1900" i="1" u="sng" dirty="0">
                <a:solidFill>
                  <a:srgbClr val="000000"/>
                </a:solidFill>
                <a:highlight>
                  <a:srgbClr val="FFFFFF"/>
                </a:highlight>
                <a:latin typeface="Arial" panose="020B0604020202020204" pitchFamily="34" charset="0"/>
                <a:cs typeface="Arial" panose="020B0604020202020204" pitchFamily="34" charset="0"/>
              </a:rPr>
              <a:t>) contre Société Renault </a:t>
            </a:r>
            <a:r>
              <a:rPr lang="fr-FR" sz="1900" dirty="0">
                <a:solidFill>
                  <a:srgbClr val="000000"/>
                </a:solidFill>
                <a:highlight>
                  <a:srgbClr val="FFFFFF"/>
                </a:highlight>
                <a:latin typeface="Arial" panose="020B0604020202020204" pitchFamily="34" charset="0"/>
                <a:cs typeface="Arial" panose="020B0604020202020204" pitchFamily="34" charset="0"/>
              </a:rPr>
              <a:t>:  Les modalités d’un refus d’agrément ou de renouvellement d’agrément peuvent </a:t>
            </a:r>
            <a:r>
              <a:rPr lang="fr-FR" sz="1900" b="1" dirty="0">
                <a:solidFill>
                  <a:srgbClr val="000000"/>
                </a:solidFill>
                <a:highlight>
                  <a:srgbClr val="FFFFFF"/>
                </a:highlight>
                <a:latin typeface="Arial" panose="020B0604020202020204" pitchFamily="34" charset="0"/>
                <a:cs typeface="Arial" panose="020B0604020202020204" pitchFamily="34" charset="0"/>
              </a:rPr>
              <a:t>relever de la responsabilité civile, à la condition que soient invoquées et démontrées les conditions permettant la mise en œuvre d’une telle responsabilité</a:t>
            </a:r>
            <a:r>
              <a:rPr lang="fr-FR" sz="1900" dirty="0">
                <a:solidFill>
                  <a:srgbClr val="000000"/>
                </a:solidFill>
                <a:highlight>
                  <a:srgbClr val="FFFFFF"/>
                </a:highlight>
                <a:latin typeface="Arial" panose="020B0604020202020204" pitchFamily="34" charset="0"/>
                <a:cs typeface="Arial" panose="020B0604020202020204" pitchFamily="34" charset="0"/>
              </a:rPr>
              <a:t>. </a:t>
            </a:r>
          </a:p>
          <a:p>
            <a:pPr algn="just">
              <a:buFont typeface="Wingdings" panose="05000000000000000000" pitchFamily="2" charset="2"/>
              <a:buChar char="è"/>
              <a:defRPr/>
            </a:pPr>
            <a:endParaRPr lang="fr-FR" sz="1600" dirty="0">
              <a:solidFill>
                <a:srgbClr val="000000"/>
              </a:solidFill>
              <a:highlight>
                <a:srgbClr val="FFFFFF"/>
              </a:highlight>
              <a:latin typeface="+mn-lt"/>
            </a:endParaRPr>
          </a:p>
          <a:p>
            <a:pPr marL="0" indent="0">
              <a:buNone/>
            </a:pPr>
            <a:endParaRPr lang="fr-FR" sz="1600" dirty="0">
              <a:solidFill>
                <a:srgbClr val="000000"/>
              </a:solidFill>
              <a:highlight>
                <a:srgbClr val="FFFFFF"/>
              </a:highlight>
              <a:latin typeface="+mn-lt"/>
            </a:endParaRPr>
          </a:p>
          <a:p>
            <a:pPr marL="400050" lvl="1" indent="0">
              <a:buNone/>
            </a:pPr>
            <a:endParaRPr lang="fr-FR" sz="1400" dirty="0">
              <a:solidFill>
                <a:srgbClr val="000000"/>
              </a:solidFill>
              <a:latin typeface="+mn-lt"/>
            </a:endParaRPr>
          </a:p>
          <a:p>
            <a:pPr marL="0" indent="0" algn="just">
              <a:buNone/>
            </a:pPr>
            <a:endParaRPr lang="fr-FR" dirty="0">
              <a:solidFill>
                <a:srgbClr val="000000"/>
              </a:solidFill>
              <a:latin typeface="+mn-lt"/>
            </a:endParaRPr>
          </a:p>
          <a:p>
            <a:pPr marL="0" indent="0">
              <a:buNone/>
            </a:pPr>
            <a:endParaRPr lang="fr-FR" dirty="0">
              <a:solidFill>
                <a:srgbClr val="000000"/>
              </a:solidFill>
              <a:latin typeface="+mn-lt"/>
            </a:endParaRPr>
          </a:p>
          <a:p>
            <a:endParaRPr lang="fr-FR" dirty="0">
              <a:latin typeface="+mn-lt"/>
            </a:endParaRPr>
          </a:p>
        </p:txBody>
      </p:sp>
      <p:sp>
        <p:nvSpPr>
          <p:cNvPr id="4" name="Titre 3">
            <a:extLst>
              <a:ext uri="{FF2B5EF4-FFF2-40B4-BE49-F238E27FC236}">
                <a16:creationId xmlns:a16="http://schemas.microsoft.com/office/drawing/2014/main" id="{C8FBCB5C-7D41-47BA-A9C9-910DE54F8493}"/>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DA3B8191-0F8F-4742-8912-A9F7AFEA74A9}"/>
              </a:ext>
            </a:extLst>
          </p:cNvPr>
          <p:cNvSpPr>
            <a:spLocks noGrp="1"/>
          </p:cNvSpPr>
          <p:nvPr>
            <p:ph type="sldNum" sz="quarter" idx="10"/>
          </p:nvPr>
        </p:nvSpPr>
        <p:spPr/>
        <p:txBody>
          <a:bodyPr/>
          <a:lstStyle/>
          <a:p>
            <a:pPr>
              <a:defRPr/>
            </a:pPr>
            <a:fld id="{CE6B577E-FA0A-4000-9108-E9EC658625CC}" type="slidenum">
              <a:rPr lang="fr-FR" altLang="fr-FR" smtClean="0"/>
              <a:pPr>
                <a:defRPr/>
              </a:pPr>
              <a:t>106</a:t>
            </a:fld>
            <a:endParaRPr lang="fr-FR" altLang="fr-FR"/>
          </a:p>
        </p:txBody>
      </p:sp>
    </p:spTree>
    <p:extLst>
      <p:ext uri="{BB962C8B-B14F-4D97-AF65-F5344CB8AC3E}">
        <p14:creationId xmlns:p14="http://schemas.microsoft.com/office/powerpoint/2010/main" val="5143441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E691654-8C64-4A63-9C73-67DBF544728D}"/>
              </a:ext>
            </a:extLst>
          </p:cNvPr>
          <p:cNvSpPr>
            <a:spLocks noGrp="1"/>
          </p:cNvSpPr>
          <p:nvPr>
            <p:ph idx="1"/>
          </p:nvPr>
        </p:nvSpPr>
        <p:spPr/>
        <p:txBody>
          <a:bodyPr>
            <a:normAutofit fontScale="92500" lnSpcReduction="20000"/>
          </a:bodyPr>
          <a:lstStyle/>
          <a:p>
            <a:endParaRPr lang="fr-FR" dirty="0">
              <a:latin typeface="+mn-lt"/>
            </a:endParaRPr>
          </a:p>
          <a:p>
            <a:pPr marL="0" indent="0">
              <a:buNone/>
            </a:pPr>
            <a:r>
              <a:rPr lang="fr-FR" b="1" i="1" dirty="0">
                <a:latin typeface="Arial" panose="020B0604020202020204" pitchFamily="34" charset="0"/>
                <a:cs typeface="Arial" panose="020B0604020202020204" pitchFamily="34" charset="0"/>
              </a:rPr>
              <a:t>(ii) </a:t>
            </a:r>
            <a:r>
              <a:rPr lang="fr-FR" b="1" u="sng" dirty="0">
                <a:latin typeface="Arial" panose="020B0604020202020204" pitchFamily="34" charset="0"/>
                <a:cs typeface="Arial" panose="020B0604020202020204" pitchFamily="34" charset="0"/>
              </a:rPr>
              <a:t>Refus d’agrément et droit des pratiques anticoncurrentielles</a:t>
            </a:r>
          </a:p>
          <a:p>
            <a:pPr marL="0" indent="0">
              <a:buNone/>
            </a:pPr>
            <a:endParaRPr lang="fr-FR" u="sng"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Au regard du règlement n° 2022/720, la discrimination n’est pas une restriction caractérisée. </a:t>
            </a:r>
          </a:p>
          <a:p>
            <a:pPr marL="0" indent="0">
              <a:spcAft>
                <a:spcPts val="600"/>
              </a:spcAft>
              <a:buNone/>
            </a:pPr>
            <a:r>
              <a:rPr lang="fr-FR" dirty="0">
                <a:latin typeface="Arial" panose="020B0604020202020204" pitchFamily="34" charset="0"/>
                <a:cs typeface="Arial" panose="020B0604020202020204" pitchFamily="34" charset="0"/>
              </a:rPr>
              <a:t>Donc ok si parts de marché ≤ 30 % (Paris, 27 juin 2018, n⁰ 15/24833)</a:t>
            </a:r>
          </a:p>
          <a:p>
            <a:pPr lvl="0">
              <a:buFont typeface="Symbol" charset="0"/>
              <a:buChar char=""/>
            </a:pPr>
            <a:r>
              <a:rPr lang="fr-FR" dirty="0">
                <a:latin typeface="Arial" panose="020B0604020202020204" pitchFamily="34" charset="0"/>
                <a:cs typeface="Arial" panose="020B0604020202020204" pitchFamily="34" charset="0"/>
              </a:rPr>
              <a:t>possible de refuser l’agrément d’un candidat car le fournisseur souhaite limiter le nombre de distributeurs sélectifs</a:t>
            </a:r>
          </a:p>
          <a:p>
            <a:pPr lvl="0" algn="just">
              <a:buFont typeface="Symbol" charset="0"/>
              <a:buChar char=""/>
            </a:pPr>
            <a:r>
              <a:rPr lang="fr-FR" dirty="0">
                <a:latin typeface="Arial" panose="020B0604020202020204" pitchFamily="34" charset="0"/>
                <a:cs typeface="Arial" panose="020B0604020202020204" pitchFamily="34" charset="0"/>
              </a:rPr>
              <a:t>possible de refuser de renouveler  (ou de rompre un CDI) car volonté de réorganiser son réseau.</a:t>
            </a:r>
          </a:p>
          <a:p>
            <a:pPr marL="0" indent="0">
              <a:buNone/>
            </a:pPr>
            <a:r>
              <a:rPr lang="fr-FR" dirty="0">
                <a:latin typeface="Arial" panose="020B0604020202020204" pitchFamily="34" charset="0"/>
                <a:cs typeface="Arial" panose="020B0604020202020204" pitchFamily="34" charset="0"/>
              </a:rPr>
              <a:t> </a:t>
            </a:r>
          </a:p>
          <a:p>
            <a:pPr algn="just"/>
            <a:r>
              <a:rPr lang="fr-FR" dirty="0">
                <a:latin typeface="Arial" panose="020B0604020202020204" pitchFamily="34" charset="0"/>
                <a:cs typeface="Arial" panose="020B0604020202020204" pitchFamily="34" charset="0"/>
              </a:rPr>
              <a:t>Si le Règlement n’est pas applicable (parts &gt; 30%): position en pleine évolution</a:t>
            </a:r>
          </a:p>
          <a:p>
            <a:endParaRPr lang="fr-FR" dirty="0">
              <a:latin typeface="+mn-lt"/>
            </a:endParaRPr>
          </a:p>
        </p:txBody>
      </p:sp>
      <p:sp>
        <p:nvSpPr>
          <p:cNvPr id="4" name="Titre 3">
            <a:extLst>
              <a:ext uri="{FF2B5EF4-FFF2-40B4-BE49-F238E27FC236}">
                <a16:creationId xmlns:a16="http://schemas.microsoft.com/office/drawing/2014/main" id="{9FFE249E-0CBB-4AE4-8669-E99B39E862E4}"/>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8ADA096D-1801-4B15-88B2-CF3D4EC45411}"/>
              </a:ext>
            </a:extLst>
          </p:cNvPr>
          <p:cNvSpPr>
            <a:spLocks noGrp="1"/>
          </p:cNvSpPr>
          <p:nvPr>
            <p:ph type="sldNum" sz="quarter" idx="10"/>
          </p:nvPr>
        </p:nvSpPr>
        <p:spPr/>
        <p:txBody>
          <a:bodyPr/>
          <a:lstStyle/>
          <a:p>
            <a:pPr>
              <a:defRPr/>
            </a:pPr>
            <a:fld id="{CE6B577E-FA0A-4000-9108-E9EC658625CC}" type="slidenum">
              <a:rPr lang="fr-FR" altLang="fr-FR" smtClean="0"/>
              <a:pPr>
                <a:defRPr/>
              </a:pPr>
              <a:t>107</a:t>
            </a:fld>
            <a:endParaRPr lang="fr-FR" altLang="fr-FR"/>
          </a:p>
        </p:txBody>
      </p:sp>
    </p:spTree>
    <p:extLst>
      <p:ext uri="{BB962C8B-B14F-4D97-AF65-F5344CB8AC3E}">
        <p14:creationId xmlns:p14="http://schemas.microsoft.com/office/powerpoint/2010/main" val="35377641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09EF2C71-FC61-4B30-BCB7-A8AC31034B8C}"/>
              </a:ext>
            </a:extLst>
          </p:cNvPr>
          <p:cNvGraphicFramePr>
            <a:graphicFrameLocks noGrp="1"/>
          </p:cNvGraphicFramePr>
          <p:nvPr>
            <p:ph idx="1"/>
            <p:extLst>
              <p:ext uri="{D42A27DB-BD31-4B8C-83A1-F6EECF244321}">
                <p14:modId xmlns:p14="http://schemas.microsoft.com/office/powerpoint/2010/main" val="2672687456"/>
              </p:ext>
            </p:extLst>
          </p:nvPr>
        </p:nvGraphicFramePr>
        <p:xfrm>
          <a:off x="1331640" y="1674120"/>
          <a:ext cx="7355160" cy="2625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Espace réservé du contenu 2">
            <a:extLst>
              <a:ext uri="{FF2B5EF4-FFF2-40B4-BE49-F238E27FC236}">
                <a16:creationId xmlns:a16="http://schemas.microsoft.com/office/drawing/2014/main" id="{4E23F040-97D9-44CD-8E61-E3EE0F90C934}"/>
              </a:ext>
            </a:extLst>
          </p:cNvPr>
          <p:cNvSpPr txBox="1">
            <a:spLocks/>
          </p:cNvSpPr>
          <p:nvPr/>
        </p:nvSpPr>
        <p:spPr>
          <a:xfrm>
            <a:off x="457200" y="843559"/>
            <a:ext cx="8229600" cy="1008111"/>
          </a:xfrm>
          <a:prstGeom prst="rect">
            <a:avLst/>
          </a:prstGeom>
        </p:spPr>
        <p:txBody>
          <a:bodyPr vert="horz" wrap="square" lIns="91440" tIns="45720" rIns="91440" bIns="45720" numCol="1" anchor="ctr"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7"/>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8"/>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indent="0" algn="just">
              <a:buFont typeface="Arial" panose="020B0604020202020204" pitchFamily="34" charset="0"/>
              <a:buNone/>
              <a:defRPr/>
            </a:pPr>
            <a:endParaRPr lang="fr-FR" sz="2400" b="1" i="1" cap="none">
              <a:solidFill>
                <a:schemeClr val="tx1"/>
              </a:solidFill>
            </a:endParaRPr>
          </a:p>
        </p:txBody>
      </p:sp>
      <p:sp>
        <p:nvSpPr>
          <p:cNvPr id="7" name="Titre 5">
            <a:extLst>
              <a:ext uri="{FF2B5EF4-FFF2-40B4-BE49-F238E27FC236}">
                <a16:creationId xmlns:a16="http://schemas.microsoft.com/office/drawing/2014/main" id="{7FB7502C-1BB8-45DD-898C-03EB1049A9BB}"/>
              </a:ext>
            </a:extLst>
          </p:cNvPr>
          <p:cNvSpPr>
            <a:spLocks noGrp="1"/>
          </p:cNvSpPr>
          <p:nvPr>
            <p:ph type="title"/>
          </p:nvPr>
        </p:nvSpPr>
        <p:spPr>
          <a:xfrm>
            <a:off x="4282376" y="101600"/>
            <a:ext cx="4404424" cy="654049"/>
          </a:xfrm>
        </p:spPr>
        <p:txBody>
          <a:bodyPr>
            <a:noAutofit/>
          </a:bodyPr>
          <a:lstStyle/>
          <a:p>
            <a:r>
              <a:rPr lang="fr-FR" sz="1200"/>
              <a:t>II. La vie du contrat de distribution sélective</a:t>
            </a:r>
          </a:p>
        </p:txBody>
      </p:sp>
      <p:sp>
        <p:nvSpPr>
          <p:cNvPr id="2" name="Rectangle 1">
            <a:extLst>
              <a:ext uri="{FF2B5EF4-FFF2-40B4-BE49-F238E27FC236}">
                <a16:creationId xmlns:a16="http://schemas.microsoft.com/office/drawing/2014/main" id="{C38F1F2E-C29A-47C9-B179-935982DB0B0F}"/>
              </a:ext>
            </a:extLst>
          </p:cNvPr>
          <p:cNvSpPr/>
          <p:nvPr/>
        </p:nvSpPr>
        <p:spPr>
          <a:xfrm>
            <a:off x="755576" y="1131590"/>
            <a:ext cx="7344816" cy="369332"/>
          </a:xfrm>
          <a:prstGeom prst="rect">
            <a:avLst/>
          </a:prstGeom>
        </p:spPr>
        <p:txBody>
          <a:bodyPr wrap="square">
            <a:spAutoFit/>
          </a:bodyPr>
          <a:lstStyle/>
          <a:p>
            <a:pPr marL="0" lvl="0" indent="0">
              <a:buNone/>
            </a:pPr>
            <a:r>
              <a:rPr lang="fr-FR"/>
              <a:t>Démarche : </a:t>
            </a:r>
          </a:p>
        </p:txBody>
      </p:sp>
      <p:sp>
        <p:nvSpPr>
          <p:cNvPr id="3" name="Espace réservé du numéro de diapositive 2">
            <a:extLst>
              <a:ext uri="{FF2B5EF4-FFF2-40B4-BE49-F238E27FC236}">
                <a16:creationId xmlns:a16="http://schemas.microsoft.com/office/drawing/2014/main" id="{7F62305E-5956-42C5-939A-6C7B56980618}"/>
              </a:ext>
            </a:extLst>
          </p:cNvPr>
          <p:cNvSpPr>
            <a:spLocks noGrp="1"/>
          </p:cNvSpPr>
          <p:nvPr>
            <p:ph type="sldNum" sz="quarter" idx="10"/>
          </p:nvPr>
        </p:nvSpPr>
        <p:spPr/>
        <p:txBody>
          <a:bodyPr/>
          <a:lstStyle/>
          <a:p>
            <a:pPr>
              <a:defRPr/>
            </a:pPr>
            <a:fld id="{CE6B577E-FA0A-4000-9108-E9EC658625CC}" type="slidenum">
              <a:rPr lang="fr-FR" altLang="fr-FR" smtClean="0"/>
              <a:pPr>
                <a:defRPr/>
              </a:pPr>
              <a:t>108</a:t>
            </a:fld>
            <a:endParaRPr lang="fr-FR" altLang="fr-FR"/>
          </a:p>
        </p:txBody>
      </p:sp>
    </p:spTree>
    <p:extLst>
      <p:ext uri="{BB962C8B-B14F-4D97-AF65-F5344CB8AC3E}">
        <p14:creationId xmlns:p14="http://schemas.microsoft.com/office/powerpoint/2010/main" val="4650867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918E5B-AEF0-465C-83BB-E7222984CD0D}"/>
              </a:ext>
            </a:extLst>
          </p:cNvPr>
          <p:cNvSpPr>
            <a:spLocks noGrp="1"/>
          </p:cNvSpPr>
          <p:nvPr>
            <p:ph idx="1"/>
          </p:nvPr>
        </p:nvSpPr>
        <p:spPr/>
        <p:txBody>
          <a:bodyPr>
            <a:normAutofit/>
          </a:bodyPr>
          <a:lstStyle/>
          <a:p>
            <a:pPr marL="0" indent="0" algn="just">
              <a:buNone/>
              <a:defRPr/>
            </a:pPr>
            <a:r>
              <a:rPr lang="fr-FR" sz="1600" b="1" i="1" dirty="0">
                <a:solidFill>
                  <a:srgbClr val="C00000"/>
                </a:solidFill>
                <a:latin typeface="Arial" panose="020B0604020202020204" pitchFamily="34" charset="0"/>
                <a:cs typeface="Arial" panose="020B0604020202020204" pitchFamily="34" charset="0"/>
              </a:rPr>
              <a:t>1) </a:t>
            </a:r>
            <a:r>
              <a:rPr lang="fr-FR" sz="1600" b="1" i="1" u="sng" dirty="0">
                <a:solidFill>
                  <a:srgbClr val="C00000"/>
                </a:solidFill>
                <a:latin typeface="Arial" panose="020B0604020202020204" pitchFamily="34" charset="0"/>
                <a:cs typeface="Arial" panose="020B0604020202020204" pitchFamily="34" charset="0"/>
              </a:rPr>
              <a:t>Premier temps de l’analyse : le refus constitue-t-il un accord de volonté ? </a:t>
            </a:r>
            <a:endParaRPr lang="fr-FR" sz="1600" b="1" i="1" dirty="0">
              <a:solidFill>
                <a:srgbClr val="C00000"/>
              </a:solidFill>
              <a:latin typeface="Arial" panose="020B0604020202020204" pitchFamily="34" charset="0"/>
              <a:cs typeface="Arial" panose="020B0604020202020204" pitchFamily="34" charset="0"/>
            </a:endParaRPr>
          </a:p>
          <a:p>
            <a:pPr marL="0" indent="0" algn="just">
              <a:spcBef>
                <a:spcPts val="0"/>
              </a:spcBef>
              <a:buNone/>
              <a:defRPr/>
            </a:pPr>
            <a:endParaRPr lang="fr-FR" u="sng" dirty="0">
              <a:latin typeface="+mn-lt"/>
            </a:endParaRPr>
          </a:p>
          <a:p>
            <a:pPr algn="just">
              <a:spcBef>
                <a:spcPts val="0"/>
              </a:spcBef>
              <a:buFont typeface="Wingdings" panose="05000000000000000000" pitchFamily="2" charset="2"/>
              <a:buChar char="§"/>
              <a:defRPr/>
            </a:pPr>
            <a:r>
              <a:rPr lang="fr-FR" sz="1500" dirty="0">
                <a:latin typeface="Arial" panose="020B0604020202020204" pitchFamily="34" charset="0"/>
                <a:cs typeface="Arial" panose="020B0604020202020204" pitchFamily="34" charset="0"/>
              </a:rPr>
              <a:t>Jurisprudence assez disparate</a:t>
            </a:r>
          </a:p>
          <a:p>
            <a:pPr marL="0" indent="0" algn="just">
              <a:spcBef>
                <a:spcPts val="0"/>
              </a:spcBef>
              <a:buNone/>
              <a:defRPr/>
            </a:pPr>
            <a:endParaRPr lang="fr-FR" sz="1500" dirty="0">
              <a:latin typeface="Arial" panose="020B0604020202020204" pitchFamily="34" charset="0"/>
              <a:cs typeface="Arial" panose="020B0604020202020204" pitchFamily="34" charset="0"/>
            </a:endParaRPr>
          </a:p>
          <a:p>
            <a:pPr algn="just">
              <a:spcBef>
                <a:spcPts val="0"/>
              </a:spcBef>
              <a:spcAft>
                <a:spcPts val="600"/>
              </a:spcAft>
              <a:buFont typeface="Wingdings" panose="05000000000000000000" pitchFamily="2" charset="2"/>
              <a:buChar char="§"/>
              <a:defRPr/>
            </a:pPr>
            <a:r>
              <a:rPr lang="fr-FR" sz="1500" dirty="0">
                <a:latin typeface="Arial" panose="020B0604020202020204" pitchFamily="34" charset="0"/>
                <a:cs typeface="Arial" panose="020B0604020202020204" pitchFamily="34" charset="0"/>
              </a:rPr>
              <a:t>Deux courants : </a:t>
            </a:r>
          </a:p>
          <a:p>
            <a:pPr algn="just">
              <a:buFont typeface="Wingdings" panose="05000000000000000000" pitchFamily="2" charset="2"/>
              <a:buChar char="Ø"/>
              <a:defRPr/>
            </a:pPr>
            <a:r>
              <a:rPr lang="fr-FR" sz="1500" dirty="0">
                <a:latin typeface="Arial" panose="020B0604020202020204" pitchFamily="34" charset="0"/>
                <a:cs typeface="Arial" panose="020B0604020202020204" pitchFamily="34" charset="0"/>
              </a:rPr>
              <a:t>Accord de volonté (ADLC, une partie des décisions de la ch. 5-4)</a:t>
            </a:r>
          </a:p>
          <a:p>
            <a:pPr algn="just">
              <a:buFont typeface="Wingdings" panose="05000000000000000000" pitchFamily="2" charset="2"/>
              <a:buChar char="Ø"/>
              <a:defRPr/>
            </a:pPr>
            <a:r>
              <a:rPr lang="fr-FR" sz="1500" dirty="0">
                <a:latin typeface="Arial" panose="020B0604020202020204" pitchFamily="34" charset="0"/>
                <a:cs typeface="Arial" panose="020B0604020202020204" pitchFamily="34" charset="0"/>
              </a:rPr>
              <a:t>Acte unilatéral (Tribunal de commerce de Paris, certaines décisions de la 5-4 et de la CA de Paris)</a:t>
            </a:r>
          </a:p>
          <a:p>
            <a:pPr marL="0" indent="0" algn="just">
              <a:buNone/>
              <a:defRPr/>
            </a:pPr>
            <a:endParaRPr lang="fr-FR" sz="15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fr-FR" sz="1500" dirty="0">
                <a:latin typeface="Arial" panose="020B0604020202020204" pitchFamily="34" charset="0"/>
                <a:cs typeface="Arial" panose="020B0604020202020204" pitchFamily="34" charset="0"/>
              </a:rPr>
              <a:t>Les faits peuvent influencer l’analyse (accord en particulier si accord individuel avec le nouveau partenaire ou en cas d’application d’un numérus clausus ; plutôt acte unilatéral si motifs propres d’une candidature).</a:t>
            </a:r>
          </a:p>
          <a:p>
            <a:endParaRPr lang="fr-FR" sz="1800" dirty="0">
              <a:latin typeface="+mn-lt"/>
            </a:endParaRPr>
          </a:p>
        </p:txBody>
      </p:sp>
      <p:sp>
        <p:nvSpPr>
          <p:cNvPr id="4" name="Titre 3">
            <a:extLst>
              <a:ext uri="{FF2B5EF4-FFF2-40B4-BE49-F238E27FC236}">
                <a16:creationId xmlns:a16="http://schemas.microsoft.com/office/drawing/2014/main" id="{322F8787-8384-487E-8BD5-1C0C1F0B24F0}"/>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B868D8A1-2C65-4CBA-A673-BB0B403196CB}"/>
              </a:ext>
            </a:extLst>
          </p:cNvPr>
          <p:cNvSpPr>
            <a:spLocks noGrp="1"/>
          </p:cNvSpPr>
          <p:nvPr>
            <p:ph type="sldNum" sz="quarter" idx="10"/>
          </p:nvPr>
        </p:nvSpPr>
        <p:spPr/>
        <p:txBody>
          <a:bodyPr/>
          <a:lstStyle/>
          <a:p>
            <a:pPr>
              <a:defRPr/>
            </a:pPr>
            <a:fld id="{CE6B577E-FA0A-4000-9108-E9EC658625CC}" type="slidenum">
              <a:rPr lang="fr-FR" altLang="fr-FR" smtClean="0"/>
              <a:pPr>
                <a:defRPr/>
              </a:pPr>
              <a:t>109</a:t>
            </a:fld>
            <a:endParaRPr lang="fr-FR" altLang="fr-FR"/>
          </a:p>
        </p:txBody>
      </p:sp>
    </p:spTree>
    <p:extLst>
      <p:ext uri="{BB962C8B-B14F-4D97-AF65-F5344CB8AC3E}">
        <p14:creationId xmlns:p14="http://schemas.microsoft.com/office/powerpoint/2010/main" val="187990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chor="t" anchorCtr="0">
            <a:normAutofit/>
          </a:bodyPr>
          <a:lstStyle/>
          <a:p>
            <a:pPr marL="0" indent="0" algn="just">
              <a:spcAft>
                <a:spcPts val="600"/>
              </a:spcAft>
              <a:buNone/>
            </a:pPr>
            <a:r>
              <a:rPr lang="fr-FR" sz="1800" b="1" u="sng" dirty="0">
                <a:solidFill>
                  <a:srgbClr val="C00000"/>
                </a:solidFill>
              </a:rPr>
              <a:t>Différence de la distribution sélective avec les autres formes de distribution : Avantages et inconvénients </a:t>
            </a:r>
          </a:p>
        </p:txBody>
      </p:sp>
      <p:graphicFrame>
        <p:nvGraphicFramePr>
          <p:cNvPr id="5" name="Tableau 5">
            <a:extLst>
              <a:ext uri="{FF2B5EF4-FFF2-40B4-BE49-F238E27FC236}">
                <a16:creationId xmlns:a16="http://schemas.microsoft.com/office/drawing/2014/main" id="{66B1E3DE-A4DA-4494-9143-2E44E2A9AD86}"/>
              </a:ext>
            </a:extLst>
          </p:cNvPr>
          <p:cNvGraphicFramePr>
            <a:graphicFrameLocks noGrp="1"/>
          </p:cNvGraphicFramePr>
          <p:nvPr>
            <p:extLst>
              <p:ext uri="{D42A27DB-BD31-4B8C-83A1-F6EECF244321}">
                <p14:modId xmlns:p14="http://schemas.microsoft.com/office/powerpoint/2010/main" val="4142407875"/>
              </p:ext>
            </p:extLst>
          </p:nvPr>
        </p:nvGraphicFramePr>
        <p:xfrm>
          <a:off x="1475656" y="2067694"/>
          <a:ext cx="6096000" cy="1112520"/>
        </p:xfrm>
        <a:graphic>
          <a:graphicData uri="http://schemas.openxmlformats.org/drawingml/2006/table">
            <a:tbl>
              <a:tblPr bandRow="1">
                <a:tableStyleId>{21E4AEA4-8DFA-4A89-87EB-49C32662AFE0}</a:tableStyleId>
              </a:tblPr>
              <a:tblGrid>
                <a:gridCol w="2592288">
                  <a:extLst>
                    <a:ext uri="{9D8B030D-6E8A-4147-A177-3AD203B41FA5}">
                      <a16:colId xmlns:a16="http://schemas.microsoft.com/office/drawing/2014/main" val="3889643990"/>
                    </a:ext>
                  </a:extLst>
                </a:gridCol>
                <a:gridCol w="1008112">
                  <a:extLst>
                    <a:ext uri="{9D8B030D-6E8A-4147-A177-3AD203B41FA5}">
                      <a16:colId xmlns:a16="http://schemas.microsoft.com/office/drawing/2014/main" val="932774158"/>
                    </a:ext>
                  </a:extLst>
                </a:gridCol>
                <a:gridCol w="2495600">
                  <a:extLst>
                    <a:ext uri="{9D8B030D-6E8A-4147-A177-3AD203B41FA5}">
                      <a16:colId xmlns:a16="http://schemas.microsoft.com/office/drawing/2014/main" val="709033679"/>
                    </a:ext>
                  </a:extLst>
                </a:gridCol>
              </a:tblGrid>
              <a:tr h="370840">
                <a:tc>
                  <a:txBody>
                    <a:bodyPr/>
                    <a:lstStyle/>
                    <a:p>
                      <a:pPr algn="ctr"/>
                      <a:r>
                        <a:rPr lang="fr-FR" sz="1800" dirty="0">
                          <a:solidFill>
                            <a:schemeClr val="tx1"/>
                          </a:solidFill>
                          <a:latin typeface="Arial" panose="020B0604020202020204" pitchFamily="34" charset="0"/>
                          <a:cs typeface="Arial" panose="020B0604020202020204" pitchFamily="34" charset="0"/>
                        </a:rPr>
                        <a:t>Distribution sélective </a:t>
                      </a:r>
                      <a:endParaRPr lang="fr-FR"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fr-FR" sz="1800">
                          <a:solidFill>
                            <a:schemeClr val="tx1"/>
                          </a:solidFill>
                          <a:latin typeface="Arial" panose="020B0604020202020204" pitchFamily="34" charset="0"/>
                          <a:cs typeface="Arial" panose="020B0604020202020204" pitchFamily="34" charset="0"/>
                        </a:rPr>
                        <a:t>vs. </a:t>
                      </a:r>
                      <a:endParaRPr lang="fr-FR">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a:solidFill>
                            <a:schemeClr val="tx1"/>
                          </a:solidFill>
                          <a:latin typeface="Arial" panose="020B0604020202020204" pitchFamily="34" charset="0"/>
                          <a:cs typeface="Arial" panose="020B0604020202020204" pitchFamily="34" charset="0"/>
                        </a:rPr>
                        <a:t>Distribution exclusive</a:t>
                      </a:r>
                    </a:p>
                  </a:txBody>
                  <a:tcPr anchor="ctr"/>
                </a:tc>
                <a:extLst>
                  <a:ext uri="{0D108BD9-81ED-4DB2-BD59-A6C34878D82A}">
                    <a16:rowId xmlns:a16="http://schemas.microsoft.com/office/drawing/2014/main" val="2279503473"/>
                  </a:ext>
                </a:extLst>
              </a:tr>
              <a:tr h="370840">
                <a:tc>
                  <a:txBody>
                    <a:bodyPr/>
                    <a:lstStyle/>
                    <a:p>
                      <a:pPr algn="ctr"/>
                      <a:r>
                        <a:rPr lang="fr-FR" sz="1800" dirty="0">
                          <a:solidFill>
                            <a:schemeClr val="tx1"/>
                          </a:solidFill>
                          <a:latin typeface="Arial" panose="020B0604020202020204" pitchFamily="34" charset="0"/>
                          <a:cs typeface="Arial" panose="020B0604020202020204" pitchFamily="34" charset="0"/>
                        </a:rPr>
                        <a:t>Distribution sélective </a:t>
                      </a:r>
                      <a:endParaRPr lang="fr-FR"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fr-FR" sz="1800" dirty="0">
                          <a:solidFill>
                            <a:schemeClr val="tx1"/>
                          </a:solidFill>
                          <a:latin typeface="Arial" panose="020B0604020202020204" pitchFamily="34" charset="0"/>
                          <a:cs typeface="Arial" panose="020B0604020202020204" pitchFamily="34" charset="0"/>
                        </a:rPr>
                        <a:t>vs. </a:t>
                      </a:r>
                      <a:endParaRPr lang="fr-FR"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fr-FR" sz="1800" dirty="0">
                          <a:solidFill>
                            <a:schemeClr val="tx1"/>
                          </a:solidFill>
                          <a:latin typeface="Arial" panose="020B0604020202020204" pitchFamily="34" charset="0"/>
                          <a:cs typeface="Arial" panose="020B0604020202020204" pitchFamily="34" charset="0"/>
                        </a:rPr>
                        <a:t>Franchise</a:t>
                      </a:r>
                      <a:endParaRPr lang="fr-FR"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2839559"/>
                  </a:ext>
                </a:extLst>
              </a:tr>
              <a:tr h="370840">
                <a:tc>
                  <a:txBody>
                    <a:bodyPr/>
                    <a:lstStyle/>
                    <a:p>
                      <a:pPr algn="ctr"/>
                      <a:r>
                        <a:rPr lang="fr-FR" sz="1800">
                          <a:solidFill>
                            <a:schemeClr val="tx1"/>
                          </a:solidFill>
                          <a:latin typeface="Arial" panose="020B0604020202020204" pitchFamily="34" charset="0"/>
                          <a:cs typeface="Arial" panose="020B0604020202020204" pitchFamily="34" charset="0"/>
                        </a:rPr>
                        <a:t>Distribution sélective </a:t>
                      </a:r>
                      <a:endParaRPr lang="fr-FR">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fr-FR" sz="1800">
                          <a:solidFill>
                            <a:schemeClr val="tx1"/>
                          </a:solidFill>
                          <a:latin typeface="Arial" panose="020B0604020202020204" pitchFamily="34" charset="0"/>
                          <a:cs typeface="Arial" panose="020B0604020202020204" pitchFamily="34" charset="0"/>
                        </a:rPr>
                        <a:t>vs. </a:t>
                      </a:r>
                      <a:endParaRPr lang="fr-FR">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Arial" panose="020B0604020202020204" pitchFamily="34" charset="0"/>
                          <a:cs typeface="Arial" panose="020B0604020202020204" pitchFamily="34" charset="0"/>
                        </a:rPr>
                        <a:t>Agence commerciale</a:t>
                      </a:r>
                    </a:p>
                  </a:txBody>
                  <a:tcPr anchor="ctr"/>
                </a:tc>
                <a:extLst>
                  <a:ext uri="{0D108BD9-81ED-4DB2-BD59-A6C34878D82A}">
                    <a16:rowId xmlns:a16="http://schemas.microsoft.com/office/drawing/2014/main" val="953799050"/>
                  </a:ext>
                </a:extLst>
              </a:tr>
            </a:tbl>
          </a:graphicData>
        </a:graphic>
      </p:graphicFrame>
      <p:sp>
        <p:nvSpPr>
          <p:cNvPr id="8" name="Titre 3">
            <a:extLst>
              <a:ext uri="{FF2B5EF4-FFF2-40B4-BE49-F238E27FC236}">
                <a16:creationId xmlns:a16="http://schemas.microsoft.com/office/drawing/2014/main" id="{821077A8-8EF3-446C-A75D-B13EE896C20A}"/>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23A3CB7B-76A7-4907-91A7-3BFF3E7B4D85}"/>
              </a:ext>
            </a:extLst>
          </p:cNvPr>
          <p:cNvSpPr>
            <a:spLocks noGrp="1"/>
          </p:cNvSpPr>
          <p:nvPr>
            <p:ph type="sldNum" sz="quarter" idx="10"/>
          </p:nvPr>
        </p:nvSpPr>
        <p:spPr/>
        <p:txBody>
          <a:bodyPr/>
          <a:lstStyle/>
          <a:p>
            <a:pPr>
              <a:defRPr/>
            </a:pPr>
            <a:fld id="{CE6B577E-FA0A-4000-9108-E9EC658625CC}" type="slidenum">
              <a:rPr lang="fr-FR" altLang="fr-FR" smtClean="0"/>
              <a:pPr>
                <a:defRPr/>
              </a:pPr>
              <a:t>11</a:t>
            </a:fld>
            <a:endParaRPr lang="fr-FR" altLang="fr-FR"/>
          </a:p>
        </p:txBody>
      </p:sp>
    </p:spTree>
    <p:extLst>
      <p:ext uri="{BB962C8B-B14F-4D97-AF65-F5344CB8AC3E}">
        <p14:creationId xmlns:p14="http://schemas.microsoft.com/office/powerpoint/2010/main" val="3236296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918E5B-AEF0-465C-83BB-E7222984CD0D}"/>
              </a:ext>
            </a:extLst>
          </p:cNvPr>
          <p:cNvSpPr>
            <a:spLocks noGrp="1"/>
          </p:cNvSpPr>
          <p:nvPr>
            <p:ph idx="1"/>
          </p:nvPr>
        </p:nvSpPr>
        <p:spPr>
          <a:xfrm>
            <a:off x="457200" y="1131889"/>
            <a:ext cx="8229600" cy="3786443"/>
          </a:xfrm>
        </p:spPr>
        <p:txBody>
          <a:bodyPr>
            <a:noAutofit/>
          </a:bodyPr>
          <a:lstStyle/>
          <a:p>
            <a:pPr marL="0" indent="0" algn="just">
              <a:buNone/>
              <a:defRPr/>
            </a:pPr>
            <a:endParaRPr lang="fr-FR" sz="1600" b="1" i="1" dirty="0">
              <a:latin typeface="+mn-lt"/>
            </a:endParaRPr>
          </a:p>
          <a:p>
            <a:pPr marL="0" indent="0" algn="just">
              <a:buNone/>
              <a:defRPr/>
            </a:pPr>
            <a:endParaRPr lang="fr-FR" sz="1600" b="1" i="1" u="sng" dirty="0">
              <a:solidFill>
                <a:srgbClr val="0070C0"/>
              </a:solidFill>
              <a:latin typeface="+mn-lt"/>
            </a:endParaRPr>
          </a:p>
          <a:p>
            <a:pPr marL="0" indent="0" algn="just">
              <a:buNone/>
              <a:defRPr/>
            </a:pPr>
            <a:endParaRPr lang="fr-FR" sz="1600" b="1" i="1" u="sng" dirty="0">
              <a:solidFill>
                <a:srgbClr val="FF0000"/>
              </a:solidFill>
              <a:latin typeface="+mn-lt"/>
            </a:endParaRPr>
          </a:p>
          <a:p>
            <a:pPr marL="361950" indent="-361950" algn="just">
              <a:buNone/>
              <a:defRPr/>
            </a:pPr>
            <a:r>
              <a:rPr lang="fr-FR" sz="1600" b="1" i="1" dirty="0">
                <a:solidFill>
                  <a:srgbClr val="C00000"/>
                </a:solidFill>
                <a:latin typeface="Arial" panose="020B0604020202020204" pitchFamily="34" charset="0"/>
                <a:cs typeface="Arial" panose="020B0604020202020204" pitchFamily="34" charset="0"/>
              </a:rPr>
              <a:t>2) </a:t>
            </a:r>
            <a:r>
              <a:rPr lang="fr-FR" sz="1600" b="1" i="1" u="sng" dirty="0">
                <a:solidFill>
                  <a:srgbClr val="C00000"/>
                </a:solidFill>
                <a:latin typeface="Arial" panose="020B0604020202020204" pitchFamily="34" charset="0"/>
                <a:cs typeface="Arial" panose="020B0604020202020204" pitchFamily="34" charset="0"/>
              </a:rPr>
              <a:t>Deuxième temps de l’analyse : le refus, s’il constitue un accord, est-il anticoncurrentiel ?</a:t>
            </a:r>
          </a:p>
          <a:p>
            <a:pPr marL="0" indent="0" algn="just">
              <a:spcBef>
                <a:spcPts val="0"/>
              </a:spcBef>
              <a:buNone/>
              <a:defRPr/>
            </a:pPr>
            <a:endParaRPr lang="fr-FR" sz="1600" u="sng" dirty="0">
              <a:latin typeface="+mn-lt"/>
            </a:endParaRPr>
          </a:p>
          <a:p>
            <a:pPr algn="just">
              <a:spcAft>
                <a:spcPts val="1200"/>
              </a:spcAft>
              <a:buFont typeface="Wingdings" panose="05000000000000000000" pitchFamily="2" charset="2"/>
              <a:buChar char="q"/>
              <a:defRPr/>
            </a:pPr>
            <a:r>
              <a:rPr lang="fr-FR" sz="1800" b="1" dirty="0">
                <a:latin typeface="Arial" panose="020B0604020202020204" pitchFamily="34" charset="0"/>
                <a:cs typeface="Arial" panose="020B0604020202020204" pitchFamily="34" charset="0"/>
              </a:rPr>
              <a:t>Le refus a-t-il pour </a:t>
            </a:r>
            <a:r>
              <a:rPr lang="fr-FR" sz="1800" b="1" u="sng" dirty="0">
                <a:latin typeface="Arial" panose="020B0604020202020204" pitchFamily="34" charset="0"/>
                <a:cs typeface="Arial" panose="020B0604020202020204" pitchFamily="34" charset="0"/>
              </a:rPr>
              <a:t>objet</a:t>
            </a:r>
            <a:r>
              <a:rPr lang="fr-FR" sz="1800" b="1" dirty="0">
                <a:latin typeface="Arial" panose="020B0604020202020204" pitchFamily="34" charset="0"/>
                <a:cs typeface="Arial" panose="020B0604020202020204" pitchFamily="34" charset="0"/>
              </a:rPr>
              <a:t> de fausser la concurrence ?</a:t>
            </a:r>
            <a:endParaRPr lang="fr-FR" sz="1800" i="1" dirty="0">
              <a:latin typeface="Arial" panose="020B0604020202020204" pitchFamily="34" charset="0"/>
              <a:cs typeface="Arial" panose="020B0604020202020204" pitchFamily="34" charset="0"/>
            </a:endParaRPr>
          </a:p>
          <a:p>
            <a:pPr algn="jus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Il y a-t-il volonté de porter atteinte à la concurrence ? </a:t>
            </a:r>
          </a:p>
          <a:p>
            <a:pPr algn="just">
              <a:buFontTx/>
              <a:buChar char="-"/>
              <a:defRPr/>
            </a:pPr>
            <a:r>
              <a:rPr lang="fr-FR" sz="1400" dirty="0">
                <a:latin typeface="Arial" panose="020B0604020202020204" pitchFamily="34" charset="0"/>
                <a:cs typeface="Arial" panose="020B0604020202020204" pitchFamily="34" charset="0"/>
              </a:rPr>
              <a:t>Sanctionner un comportement pro-concurrentiel comme des ventes actives, passives à des clients étrangers, ou du </a:t>
            </a:r>
            <a:r>
              <a:rPr lang="fr-FR" sz="1400" dirty="0" err="1">
                <a:latin typeface="Arial" panose="020B0604020202020204" pitchFamily="34" charset="0"/>
                <a:cs typeface="Arial" panose="020B0604020202020204" pitchFamily="34" charset="0"/>
              </a:rPr>
              <a:t>multimarquisme</a:t>
            </a:r>
            <a:r>
              <a:rPr lang="fr-FR" sz="1400" dirty="0">
                <a:latin typeface="Arial" panose="020B0604020202020204" pitchFamily="34" charset="0"/>
                <a:cs typeface="Arial" panose="020B0604020202020204" pitchFamily="34" charset="0"/>
              </a:rPr>
              <a:t> (question posée par l’arrêt PALAU) </a:t>
            </a:r>
          </a:p>
          <a:p>
            <a:pPr algn="just">
              <a:buFontTx/>
              <a:buChar char="-"/>
              <a:defRPr/>
            </a:pPr>
            <a:r>
              <a:rPr lang="fr-FR" sz="1400" dirty="0">
                <a:latin typeface="Arial" panose="020B0604020202020204" pitchFamily="34" charset="0"/>
                <a:cs typeface="Arial" panose="020B0604020202020204" pitchFamily="34" charset="0"/>
              </a:rPr>
              <a:t>Introduire indirectement un numerus clausus (question posée la décision HYUNDAI) </a:t>
            </a:r>
          </a:p>
          <a:p>
            <a:pPr algn="just">
              <a:buFontTx/>
              <a:buChar char="-"/>
              <a:defRPr/>
            </a:pPr>
            <a:r>
              <a:rPr lang="fr-FR" sz="1400" dirty="0">
                <a:latin typeface="Arial" panose="020B0604020202020204" pitchFamily="34" charset="0"/>
                <a:cs typeface="Arial" panose="020B0604020202020204" pitchFamily="34" charset="0"/>
              </a:rPr>
              <a:t>Imposer l’exercice conjoint la vente de VN et le SAV (question posée par la décision HYUNDAI) </a:t>
            </a:r>
          </a:p>
          <a:p>
            <a:pPr algn="just">
              <a:buFontTx/>
              <a:buChar char="-"/>
              <a:defRPr/>
            </a:pPr>
            <a:r>
              <a:rPr lang="fr-FR" sz="1400" dirty="0">
                <a:latin typeface="Arial" panose="020B0604020202020204" pitchFamily="34" charset="0"/>
                <a:cs typeface="Arial" panose="020B0604020202020204" pitchFamily="34" charset="0"/>
              </a:rPr>
              <a:t>Volonté d’exclure des formes déterminées de distribution (question posée par l’arrêt OUSTRIC) </a:t>
            </a:r>
          </a:p>
          <a:p>
            <a:pPr marL="0" indent="0" algn="just">
              <a:buNone/>
              <a:defRPr/>
            </a:pPr>
            <a:endParaRPr lang="fr-FR" sz="1400" dirty="0">
              <a:latin typeface="Arial" panose="020B0604020202020204" pitchFamily="34" charset="0"/>
              <a:cs typeface="Arial" panose="020B0604020202020204" pitchFamily="34" charset="0"/>
            </a:endParaRPr>
          </a:p>
          <a:p>
            <a:pPr algn="jus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Ou au contraire, le refus est-il justifié ? </a:t>
            </a:r>
          </a:p>
          <a:p>
            <a:pPr algn="just">
              <a:buFontTx/>
              <a:buChar char="-"/>
              <a:defRPr/>
            </a:pPr>
            <a:r>
              <a:rPr lang="fr-FR" sz="1400" dirty="0">
                <a:latin typeface="Arial" panose="020B0604020202020204" pitchFamily="34" charset="0"/>
                <a:cs typeface="Arial" panose="020B0604020202020204" pitchFamily="34" charset="0"/>
              </a:rPr>
              <a:t>Par un désintérêt pour la marque ou des fautes (arrêt PALAU) ? </a:t>
            </a:r>
          </a:p>
          <a:p>
            <a:pPr algn="just">
              <a:buFontTx/>
              <a:buChar char="-"/>
              <a:defRPr/>
            </a:pPr>
            <a:r>
              <a:rPr lang="fr-FR" sz="1400" dirty="0">
                <a:latin typeface="Arial" panose="020B0604020202020204" pitchFamily="34" charset="0"/>
                <a:cs typeface="Arial" panose="020B0604020202020204" pitchFamily="34" charset="0"/>
              </a:rPr>
              <a:t>Par une absence de caractérisation des griefs formulés (autres affaires) ?</a:t>
            </a:r>
          </a:p>
          <a:p>
            <a:pPr algn="just">
              <a:buFont typeface="Wingdings" panose="05000000000000000000" pitchFamily="2" charset="2"/>
              <a:buChar char="ü"/>
              <a:defRPr/>
            </a:pPr>
            <a:endParaRPr lang="fr-FR" sz="1600" dirty="0">
              <a:latin typeface="+mn-lt"/>
            </a:endParaRPr>
          </a:p>
          <a:p>
            <a:pPr algn="just">
              <a:buFont typeface="Wingdings" panose="05000000000000000000" pitchFamily="2" charset="2"/>
              <a:buChar char="ü"/>
              <a:defRPr/>
            </a:pPr>
            <a:endParaRPr lang="fr-FR" sz="1600" dirty="0">
              <a:latin typeface="+mn-lt"/>
            </a:endParaRPr>
          </a:p>
          <a:p>
            <a:pPr algn="just">
              <a:buFont typeface="Wingdings" panose="05000000000000000000" pitchFamily="2" charset="2"/>
              <a:buChar char="ü"/>
              <a:defRPr/>
            </a:pPr>
            <a:endParaRPr lang="fr-FR" sz="1600" dirty="0">
              <a:latin typeface="+mn-lt"/>
            </a:endParaRPr>
          </a:p>
          <a:p>
            <a:endParaRPr lang="fr-FR" sz="1600" dirty="0">
              <a:latin typeface="+mn-lt"/>
            </a:endParaRPr>
          </a:p>
        </p:txBody>
      </p:sp>
      <p:sp>
        <p:nvSpPr>
          <p:cNvPr id="4" name="Titre 3">
            <a:extLst>
              <a:ext uri="{FF2B5EF4-FFF2-40B4-BE49-F238E27FC236}">
                <a16:creationId xmlns:a16="http://schemas.microsoft.com/office/drawing/2014/main" id="{322F8787-8384-487E-8BD5-1C0C1F0B24F0}"/>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E111BF20-63E7-4C85-A726-06DA546A04D1}"/>
              </a:ext>
            </a:extLst>
          </p:cNvPr>
          <p:cNvSpPr>
            <a:spLocks noGrp="1"/>
          </p:cNvSpPr>
          <p:nvPr>
            <p:ph type="sldNum" sz="quarter" idx="10"/>
          </p:nvPr>
        </p:nvSpPr>
        <p:spPr/>
        <p:txBody>
          <a:bodyPr/>
          <a:lstStyle/>
          <a:p>
            <a:pPr>
              <a:defRPr/>
            </a:pPr>
            <a:fld id="{CE6B577E-FA0A-4000-9108-E9EC658625CC}" type="slidenum">
              <a:rPr lang="fr-FR" altLang="fr-FR" smtClean="0"/>
              <a:pPr>
                <a:defRPr/>
              </a:pPr>
              <a:t>110</a:t>
            </a:fld>
            <a:endParaRPr lang="fr-FR" altLang="fr-FR"/>
          </a:p>
        </p:txBody>
      </p:sp>
    </p:spTree>
    <p:extLst>
      <p:ext uri="{BB962C8B-B14F-4D97-AF65-F5344CB8AC3E}">
        <p14:creationId xmlns:p14="http://schemas.microsoft.com/office/powerpoint/2010/main" val="1500803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918E5B-AEF0-465C-83BB-E7222984CD0D}"/>
              </a:ext>
            </a:extLst>
          </p:cNvPr>
          <p:cNvSpPr>
            <a:spLocks noGrp="1"/>
          </p:cNvSpPr>
          <p:nvPr>
            <p:ph idx="1"/>
          </p:nvPr>
        </p:nvSpPr>
        <p:spPr/>
        <p:txBody>
          <a:bodyPr>
            <a:normAutofit/>
          </a:bodyPr>
          <a:lstStyle/>
          <a:p>
            <a:pPr marL="361950" indent="-361950" algn="just">
              <a:buNone/>
              <a:defRPr/>
            </a:pPr>
            <a:r>
              <a:rPr lang="fr-FR" sz="1600" b="1" i="1" dirty="0">
                <a:solidFill>
                  <a:srgbClr val="C00000"/>
                </a:solidFill>
                <a:latin typeface="Arial" panose="020B0604020202020204" pitchFamily="34" charset="0"/>
                <a:cs typeface="Arial" panose="020B0604020202020204" pitchFamily="34" charset="0"/>
              </a:rPr>
              <a:t>2) </a:t>
            </a:r>
            <a:r>
              <a:rPr lang="fr-FR" sz="1600" b="1" i="1" u="sng" dirty="0">
                <a:solidFill>
                  <a:srgbClr val="C00000"/>
                </a:solidFill>
                <a:latin typeface="Arial" panose="020B0604020202020204" pitchFamily="34" charset="0"/>
                <a:cs typeface="Arial" panose="020B0604020202020204" pitchFamily="34" charset="0"/>
              </a:rPr>
              <a:t>Deuxième temps de l’analyse : le refus s’il constitue un accord est-il anticoncurrentiel ?</a:t>
            </a:r>
          </a:p>
          <a:p>
            <a:pPr marL="0" indent="0" algn="just">
              <a:spcBef>
                <a:spcPts val="0"/>
              </a:spcBef>
              <a:buNone/>
              <a:defRPr/>
            </a:pPr>
            <a:endParaRPr lang="fr-FR" u="sng" dirty="0">
              <a:latin typeface="+mn-lt"/>
            </a:endParaRPr>
          </a:p>
          <a:p>
            <a:pPr algn="just">
              <a:buFont typeface="Wingdings" panose="05000000000000000000" pitchFamily="2" charset="2"/>
              <a:buChar char="q"/>
              <a:defRPr/>
            </a:pPr>
            <a:r>
              <a:rPr lang="fr-FR" b="1" dirty="0">
                <a:latin typeface="Arial" panose="020B0604020202020204" pitchFamily="34" charset="0"/>
                <a:cs typeface="Arial" panose="020B0604020202020204" pitchFamily="34" charset="0"/>
              </a:rPr>
              <a:t>Le refus a-t-il pour </a:t>
            </a:r>
            <a:r>
              <a:rPr lang="fr-FR" b="1" u="sng" dirty="0">
                <a:latin typeface="Arial" panose="020B0604020202020204" pitchFamily="34" charset="0"/>
                <a:cs typeface="Arial" panose="020B0604020202020204" pitchFamily="34" charset="0"/>
              </a:rPr>
              <a:t>effet</a:t>
            </a:r>
            <a:r>
              <a:rPr lang="fr-FR" b="1" dirty="0">
                <a:latin typeface="Arial" panose="020B0604020202020204" pitchFamily="34" charset="0"/>
                <a:cs typeface="Arial" panose="020B0604020202020204" pitchFamily="34" charset="0"/>
              </a:rPr>
              <a:t> de porter atteinte à la concurrence ?</a:t>
            </a:r>
          </a:p>
          <a:p>
            <a:pPr marL="0" indent="0" algn="just">
              <a:buNone/>
              <a:defRPr/>
            </a:pPr>
            <a:endParaRPr lang="fr-FR" sz="1600" b="1" dirty="0">
              <a:latin typeface="Arial" panose="020B0604020202020204" pitchFamily="34" charset="0"/>
              <a:cs typeface="Arial" panose="020B0604020202020204" pitchFamily="34" charset="0"/>
            </a:endParaRPr>
          </a:p>
          <a:p>
            <a:pPr marL="361950" indent="0" algn="just">
              <a:buNone/>
              <a:defRPr/>
            </a:pPr>
            <a:r>
              <a:rPr lang="fr-FR" sz="1800" dirty="0">
                <a:latin typeface="Arial" panose="020B0604020202020204" pitchFamily="34" charset="0"/>
                <a:cs typeface="Arial" panose="020B0604020202020204" pitchFamily="34" charset="0"/>
              </a:rPr>
              <a:t>La Cour et l’</a:t>
            </a:r>
            <a:r>
              <a:rPr lang="fr-FR" sz="1800" dirty="0" err="1">
                <a:latin typeface="Arial" panose="020B0604020202020204" pitchFamily="34" charset="0"/>
                <a:cs typeface="Arial" panose="020B0604020202020204" pitchFamily="34" charset="0"/>
              </a:rPr>
              <a:t>AdlC</a:t>
            </a:r>
            <a:r>
              <a:rPr lang="fr-FR" sz="1800" dirty="0">
                <a:latin typeface="Arial" panose="020B0604020202020204" pitchFamily="34" charset="0"/>
                <a:cs typeface="Arial" panose="020B0604020202020204" pitchFamily="34" charset="0"/>
              </a:rPr>
              <a:t> l’ont exclu le plus souvent :</a:t>
            </a:r>
          </a:p>
          <a:p>
            <a:pPr marL="361950" indent="0" algn="just">
              <a:buNone/>
              <a:defRPr/>
            </a:pPr>
            <a:endParaRPr lang="fr-FR" sz="1800" dirty="0">
              <a:latin typeface="Arial" panose="020B0604020202020204" pitchFamily="34" charset="0"/>
              <a:cs typeface="Arial" panose="020B0604020202020204" pitchFamily="34" charset="0"/>
            </a:endParaRPr>
          </a:p>
          <a:p>
            <a:pPr marL="647700" indent="-285750" algn="just">
              <a:buFont typeface="Wingdings" panose="05000000000000000000" pitchFamily="2" charset="2"/>
              <a:buChar char="ü"/>
              <a:defRPr/>
            </a:pPr>
            <a:r>
              <a:rPr lang="fr-FR" sz="1800" dirty="0">
                <a:latin typeface="Arial" panose="020B0604020202020204" pitchFamily="34" charset="0"/>
                <a:cs typeface="Arial" panose="020B0604020202020204" pitchFamily="34" charset="0"/>
              </a:rPr>
              <a:t>Possibilité  pour le candidat éconduit de représenter d’autres marques ou d’être multimarque;</a:t>
            </a:r>
          </a:p>
          <a:p>
            <a:pPr marL="647700" indent="-285750" algn="just">
              <a:buFont typeface="Wingdings" panose="05000000000000000000" pitchFamily="2" charset="2"/>
              <a:buChar char="ü"/>
              <a:defRPr/>
            </a:pPr>
            <a:r>
              <a:rPr lang="fr-FR" sz="1800" dirty="0">
                <a:latin typeface="Arial" panose="020B0604020202020204" pitchFamily="34" charset="0"/>
                <a:cs typeface="Arial" panose="020B0604020202020204" pitchFamily="34" charset="0"/>
              </a:rPr>
              <a:t>Existence d’autres réparateurs de la marque et d’autres réparateurs d’autres marques ou multimarques dans le périmètre géographique concerné.</a:t>
            </a:r>
          </a:p>
          <a:p>
            <a:endParaRPr lang="fr-FR" sz="1800" dirty="0">
              <a:latin typeface="+mn-lt"/>
            </a:endParaRPr>
          </a:p>
        </p:txBody>
      </p:sp>
      <p:sp>
        <p:nvSpPr>
          <p:cNvPr id="4" name="Titre 3">
            <a:extLst>
              <a:ext uri="{FF2B5EF4-FFF2-40B4-BE49-F238E27FC236}">
                <a16:creationId xmlns:a16="http://schemas.microsoft.com/office/drawing/2014/main" id="{322F8787-8384-487E-8BD5-1C0C1F0B24F0}"/>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B868D8A1-2C65-4CBA-A673-BB0B403196CB}"/>
              </a:ext>
            </a:extLst>
          </p:cNvPr>
          <p:cNvSpPr>
            <a:spLocks noGrp="1"/>
          </p:cNvSpPr>
          <p:nvPr>
            <p:ph type="sldNum" sz="quarter" idx="10"/>
          </p:nvPr>
        </p:nvSpPr>
        <p:spPr/>
        <p:txBody>
          <a:bodyPr/>
          <a:lstStyle/>
          <a:p>
            <a:pPr>
              <a:defRPr/>
            </a:pPr>
            <a:fld id="{CE6B577E-FA0A-4000-9108-E9EC658625CC}" type="slidenum">
              <a:rPr lang="fr-FR" altLang="fr-FR" smtClean="0"/>
              <a:pPr>
                <a:defRPr/>
              </a:pPr>
              <a:t>111</a:t>
            </a:fld>
            <a:endParaRPr lang="fr-FR" altLang="fr-FR"/>
          </a:p>
        </p:txBody>
      </p:sp>
    </p:spTree>
    <p:extLst>
      <p:ext uri="{BB962C8B-B14F-4D97-AF65-F5344CB8AC3E}">
        <p14:creationId xmlns:p14="http://schemas.microsoft.com/office/powerpoint/2010/main" val="10323573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EDFCF0B-0E5E-47FC-9FDF-B32428C8DFA5}"/>
              </a:ext>
            </a:extLst>
          </p:cNvPr>
          <p:cNvSpPr>
            <a:spLocks noGrp="1"/>
          </p:cNvSpPr>
          <p:nvPr>
            <p:ph idx="1"/>
          </p:nvPr>
        </p:nvSpPr>
        <p:spPr/>
        <p:txBody>
          <a:bodyPr>
            <a:normAutofit/>
          </a:bodyPr>
          <a:lstStyle/>
          <a:p>
            <a:pPr algn="just">
              <a:buFont typeface="Wingdings" panose="05000000000000000000" pitchFamily="2" charset="2"/>
              <a:buChar char="q"/>
            </a:pPr>
            <a:r>
              <a:rPr lang="fr-FR" sz="1400" b="1">
                <a:highlight>
                  <a:srgbClr val="FFFFFF"/>
                </a:highlight>
                <a:latin typeface="+mj-lt"/>
              </a:rPr>
              <a:t>La Cour de cassation a récemment rappelé qu’un refus n’est pas en tant que tel anticoncurrentiel </a:t>
            </a:r>
            <a:r>
              <a:rPr lang="fr-FR" sz="1400" b="1" i="1">
                <a:highlight>
                  <a:srgbClr val="FFFFFF"/>
                </a:highlight>
                <a:latin typeface="+mj-lt"/>
              </a:rPr>
              <a:t>(Com., 16 fév. 2022, n°20-11.754)</a:t>
            </a:r>
            <a:endParaRPr lang="fr-FR" sz="1400" i="1">
              <a:highlight>
                <a:srgbClr val="FFFFFF"/>
              </a:highlight>
              <a:latin typeface="+mj-lt"/>
            </a:endParaRPr>
          </a:p>
          <a:p>
            <a:pPr marL="0" indent="0" algn="just">
              <a:buNone/>
            </a:pPr>
            <a:endParaRPr lang="fr-FR" sz="1400" i="1">
              <a:highlight>
                <a:srgbClr val="FFFFFF"/>
              </a:highlight>
              <a:latin typeface="+mj-lt"/>
            </a:endParaRPr>
          </a:p>
          <a:p>
            <a:pPr marL="0" indent="0" algn="just">
              <a:buNone/>
            </a:pPr>
            <a:r>
              <a:rPr lang="fr-FR" sz="1400" i="1">
                <a:highlight>
                  <a:srgbClr val="FFFFFF"/>
                </a:highlight>
                <a:latin typeface="+mj-lt"/>
              </a:rPr>
              <a:t>« Ni le droit européen, ni le droit national de la concurrence ne prohibent le seul refus, par l'opérateur à la tête d'un réseau de distribution sélective qualitative, d'agréer des distributeurs qui remplissent les critères de sélection, </a:t>
            </a:r>
            <a:r>
              <a:rPr lang="fr-FR" sz="1400" b="1" i="1">
                <a:highlight>
                  <a:srgbClr val="FFFFFF"/>
                </a:highlight>
                <a:latin typeface="+mj-lt"/>
              </a:rPr>
              <a:t>seule une mise en œuvre discriminatoire de ces derniers ayant pour objet ou pour effet de fausser la concurrence ou un refus ayant le même objet ou effet étant prohibés </a:t>
            </a:r>
            <a:r>
              <a:rPr lang="fr-FR" sz="1400" i="1">
                <a:highlight>
                  <a:srgbClr val="FFFFFF"/>
                </a:highlight>
                <a:latin typeface="+mj-lt"/>
              </a:rPr>
              <a:t>par les articles 101 § 1 du traité sur le fonctionnement de l'Union européenne et L. 420-1 du code de commerce. »</a:t>
            </a:r>
            <a:endParaRPr lang="fr-FR" sz="1400">
              <a:highlight>
                <a:srgbClr val="FFFFFF"/>
              </a:highlight>
              <a:latin typeface="+mj-lt"/>
            </a:endParaRPr>
          </a:p>
        </p:txBody>
      </p:sp>
      <p:sp>
        <p:nvSpPr>
          <p:cNvPr id="4" name="Titre 3">
            <a:extLst>
              <a:ext uri="{FF2B5EF4-FFF2-40B4-BE49-F238E27FC236}">
                <a16:creationId xmlns:a16="http://schemas.microsoft.com/office/drawing/2014/main" id="{AB2A31F9-DC15-4ADA-8156-2EB09CABC46D}"/>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8A1A1656-29F8-4BE8-982E-F50A00BCC3F0}"/>
              </a:ext>
            </a:extLst>
          </p:cNvPr>
          <p:cNvSpPr>
            <a:spLocks noGrp="1"/>
          </p:cNvSpPr>
          <p:nvPr>
            <p:ph type="sldNum" sz="quarter" idx="10"/>
          </p:nvPr>
        </p:nvSpPr>
        <p:spPr/>
        <p:txBody>
          <a:bodyPr/>
          <a:lstStyle/>
          <a:p>
            <a:pPr>
              <a:defRPr/>
            </a:pPr>
            <a:fld id="{CE6B577E-FA0A-4000-9108-E9EC658625CC}" type="slidenum">
              <a:rPr lang="fr-FR" altLang="fr-FR" smtClean="0"/>
              <a:pPr>
                <a:defRPr/>
              </a:pPr>
              <a:t>112</a:t>
            </a:fld>
            <a:endParaRPr lang="fr-FR" altLang="fr-FR"/>
          </a:p>
        </p:txBody>
      </p:sp>
    </p:spTree>
    <p:extLst>
      <p:ext uri="{BB962C8B-B14F-4D97-AF65-F5344CB8AC3E}">
        <p14:creationId xmlns:p14="http://schemas.microsoft.com/office/powerpoint/2010/main" val="24517561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918E5B-AEF0-465C-83BB-E7222984CD0D}"/>
              </a:ext>
            </a:extLst>
          </p:cNvPr>
          <p:cNvSpPr>
            <a:spLocks noGrp="1"/>
          </p:cNvSpPr>
          <p:nvPr>
            <p:ph idx="1"/>
          </p:nvPr>
        </p:nvSpPr>
        <p:spPr/>
        <p:txBody>
          <a:bodyPr>
            <a:normAutofit fontScale="92500" lnSpcReduction="10000"/>
          </a:bodyPr>
          <a:lstStyle/>
          <a:p>
            <a:pPr marL="0" indent="0" algn="just">
              <a:buNone/>
              <a:defRPr/>
            </a:pPr>
            <a:endParaRPr lang="fr-FR" sz="1800" b="1" i="1" u="sng" dirty="0">
              <a:solidFill>
                <a:srgbClr val="0070C0"/>
              </a:solidFill>
            </a:endParaRPr>
          </a:p>
          <a:p>
            <a:pPr marL="0" indent="0" algn="just">
              <a:buNone/>
              <a:defRPr/>
            </a:pPr>
            <a:r>
              <a:rPr lang="fr-FR" sz="1800" b="1" i="1" dirty="0">
                <a:solidFill>
                  <a:srgbClr val="C00000"/>
                </a:solidFill>
                <a:latin typeface="Arial" panose="020B0604020202020204" pitchFamily="34" charset="0"/>
                <a:cs typeface="Arial" panose="020B0604020202020204" pitchFamily="34" charset="0"/>
              </a:rPr>
              <a:t>3) </a:t>
            </a:r>
            <a:r>
              <a:rPr lang="fr-FR" sz="1800" b="1" i="1" u="sng" dirty="0">
                <a:solidFill>
                  <a:srgbClr val="C00000"/>
                </a:solidFill>
                <a:latin typeface="Arial" panose="020B0604020202020204" pitchFamily="34" charset="0"/>
                <a:cs typeface="Arial" panose="020B0604020202020204" pitchFamily="34" charset="0"/>
              </a:rPr>
              <a:t>Troisième temps de l’analyse: </a:t>
            </a:r>
            <a:r>
              <a:rPr lang="fr-FR" sz="1700" b="1" i="1" u="sng" dirty="0">
                <a:solidFill>
                  <a:srgbClr val="C00000"/>
                </a:solidFill>
                <a:latin typeface="Arial" panose="020B0604020202020204" pitchFamily="34" charset="0"/>
                <a:cs typeface="Arial" panose="020B0604020202020204" pitchFamily="34" charset="0"/>
              </a:rPr>
              <a:t>le refus d’agrément peut-il être exempté ?</a:t>
            </a:r>
            <a:endParaRPr lang="fr-FR" sz="1800" u="sng" dirty="0">
              <a:solidFill>
                <a:srgbClr val="C00000"/>
              </a:solidFill>
              <a:latin typeface="Arial" panose="020B0604020202020204" pitchFamily="34" charset="0"/>
              <a:cs typeface="Arial" panose="020B0604020202020204" pitchFamily="34" charset="0"/>
            </a:endParaRPr>
          </a:p>
          <a:p>
            <a:pPr marL="0" indent="0" algn="just">
              <a:spcBef>
                <a:spcPts val="0"/>
              </a:spcBef>
              <a:buNone/>
              <a:defRPr/>
            </a:pPr>
            <a:endParaRPr lang="fr-FR" sz="1800" dirty="0">
              <a:latin typeface="+mn-lt"/>
            </a:endParaRPr>
          </a:p>
          <a:p>
            <a:pPr algn="just">
              <a:buFont typeface="Wingdings" panose="05000000000000000000" pitchFamily="2" charset="2"/>
              <a:buChar char="ü"/>
              <a:defRPr/>
            </a:pPr>
            <a:r>
              <a:rPr lang="fr-FR" sz="1600" u="sng" dirty="0">
                <a:latin typeface="Arial" panose="020B0604020202020204" pitchFamily="34" charset="0"/>
                <a:cs typeface="Arial" panose="020B0604020202020204" pitchFamily="34" charset="0"/>
              </a:rPr>
              <a:t>CA Paris, 20 fév. 2019, SIAC c. RENAULT</a:t>
            </a:r>
          </a:p>
          <a:p>
            <a:pPr marL="0" indent="0" algn="just">
              <a:buNone/>
              <a:defRPr/>
            </a:pPr>
            <a:endParaRPr lang="fr-FR" sz="1600" b="1" dirty="0">
              <a:latin typeface="Arial" panose="020B0604020202020204" pitchFamily="34" charset="0"/>
              <a:cs typeface="Arial" panose="020B0604020202020204" pitchFamily="34" charset="0"/>
            </a:endParaRPr>
          </a:p>
          <a:p>
            <a:pPr marL="361950" indent="0" algn="just">
              <a:buNone/>
              <a:defRPr/>
            </a:pPr>
            <a:r>
              <a:rPr lang="fr-FR" sz="1600" b="1" dirty="0">
                <a:latin typeface="Arial" panose="020B0604020202020204" pitchFamily="34" charset="0"/>
                <a:cs typeface="Arial" panose="020B0604020202020204" pitchFamily="34" charset="0"/>
              </a:rPr>
              <a:t>Un refus d’agrément même discriminatoire peut être exempté en application du règlement n°2022/720 dès lors que les parts de marché n’excèdent pas 30%</a:t>
            </a:r>
          </a:p>
          <a:p>
            <a:pPr marL="361950" indent="0" algn="just">
              <a:buNone/>
              <a:defRPr/>
            </a:pPr>
            <a:endParaRPr lang="fr-FR" sz="21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fr-FR" sz="1600" dirty="0">
                <a:latin typeface="Arial" panose="020B0604020202020204" pitchFamily="34" charset="0"/>
                <a:cs typeface="Arial" panose="020B0604020202020204" pitchFamily="34" charset="0"/>
              </a:rPr>
              <a:t>Solution valable pour l’immensité des réseaux de distribution.</a:t>
            </a:r>
          </a:p>
          <a:p>
            <a:pPr algn="just">
              <a:buFont typeface="Wingdings" panose="05000000000000000000" pitchFamily="2" charset="2"/>
              <a:buChar char="q"/>
              <a:defRPr/>
            </a:pPr>
            <a:r>
              <a:rPr lang="fr-FR" sz="1600" dirty="0">
                <a:latin typeface="Arial" panose="020B0604020202020204" pitchFamily="34" charset="0"/>
                <a:cs typeface="Arial" panose="020B0604020202020204" pitchFamily="34" charset="0"/>
              </a:rPr>
              <a:t>Difficulté pour les réseaux de distribution sélective qualitative pour lesquels le seuil de 30% de parts de marché est dépassé.</a:t>
            </a:r>
          </a:p>
          <a:p>
            <a:pPr algn="just">
              <a:buFont typeface="Wingdings" panose="05000000000000000000" pitchFamily="2" charset="2"/>
              <a:buChar char="q"/>
              <a:defRPr/>
            </a:pPr>
            <a:r>
              <a:rPr lang="fr-FR" sz="1600" dirty="0">
                <a:latin typeface="Arial" panose="020B0604020202020204" pitchFamily="34" charset="0"/>
                <a:cs typeface="Arial" panose="020B0604020202020204" pitchFamily="34" charset="0"/>
              </a:rPr>
              <a:t>Pour ces derniers: faire valoir l’acte unilatéral, ou l’absence d’objet et d’effet anticoncurrentiel et la nécessité d’apprécier la demande d’agrément sur le marché amont de l’offre et de la demande de contrats.</a:t>
            </a:r>
          </a:p>
          <a:p>
            <a:endParaRPr lang="fr-FR" sz="1800" dirty="0">
              <a:latin typeface="+mn-lt"/>
            </a:endParaRPr>
          </a:p>
        </p:txBody>
      </p:sp>
      <p:sp>
        <p:nvSpPr>
          <p:cNvPr id="4" name="Titre 3">
            <a:extLst>
              <a:ext uri="{FF2B5EF4-FFF2-40B4-BE49-F238E27FC236}">
                <a16:creationId xmlns:a16="http://schemas.microsoft.com/office/drawing/2014/main" id="{322F8787-8384-487E-8BD5-1C0C1F0B24F0}"/>
              </a:ext>
            </a:extLst>
          </p:cNvPr>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E32F59E1-2069-4DAC-B172-E1A5C636CED5}"/>
              </a:ext>
            </a:extLst>
          </p:cNvPr>
          <p:cNvSpPr>
            <a:spLocks noGrp="1"/>
          </p:cNvSpPr>
          <p:nvPr>
            <p:ph type="sldNum" sz="quarter" idx="10"/>
          </p:nvPr>
        </p:nvSpPr>
        <p:spPr/>
        <p:txBody>
          <a:bodyPr/>
          <a:lstStyle/>
          <a:p>
            <a:pPr>
              <a:defRPr/>
            </a:pPr>
            <a:fld id="{CE6B577E-FA0A-4000-9108-E9EC658625CC}" type="slidenum">
              <a:rPr lang="fr-FR" altLang="fr-FR" smtClean="0"/>
              <a:pPr>
                <a:defRPr/>
              </a:pPr>
              <a:t>113</a:t>
            </a:fld>
            <a:endParaRPr lang="fr-FR" altLang="fr-FR"/>
          </a:p>
        </p:txBody>
      </p:sp>
    </p:spTree>
    <p:extLst>
      <p:ext uri="{BB962C8B-B14F-4D97-AF65-F5344CB8AC3E}">
        <p14:creationId xmlns:p14="http://schemas.microsoft.com/office/powerpoint/2010/main" val="25275406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284756-C1B7-4C50-839C-9AFB9A64497C}"/>
              </a:ext>
            </a:extLst>
          </p:cNvPr>
          <p:cNvSpPr>
            <a:spLocks noGrp="1"/>
          </p:cNvSpPr>
          <p:nvPr>
            <p:ph idx="1"/>
          </p:nvPr>
        </p:nvSpPr>
        <p:spPr/>
        <p:txBody>
          <a:bodyPr/>
          <a:lstStyle/>
          <a:p>
            <a:pPr marL="0" indent="0" algn="just">
              <a:buNone/>
            </a:pPr>
            <a:r>
              <a:rPr lang="fr-FR" dirty="0">
                <a:latin typeface="Arial" panose="020B0604020202020204" pitchFamily="34" charset="0"/>
                <a:cs typeface="Arial" panose="020B0604020202020204" pitchFamily="34" charset="0"/>
              </a:rPr>
              <a:t>SYNTHESE DE LA POSITION ACTUELLE DE LA COUR DE CASSATION : LES ARRETS HYNDAI ET MERCEDES DU 16 FEVRIER 2022 : </a:t>
            </a:r>
          </a:p>
          <a:p>
            <a:pPr marL="0" indent="0" algn="just">
              <a:buNone/>
            </a:pPr>
            <a:endParaRPr lang="fr-FR" sz="9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1800" dirty="0">
                <a:latin typeface="Arial" panose="020B0604020202020204" pitchFamily="34" charset="0"/>
                <a:cs typeface="Arial" panose="020B0604020202020204" pitchFamily="34" charset="0"/>
              </a:rPr>
              <a:t>Cass. Com., 16 fév. 2022, n°21-10.451, Automobiles Jean-Paul </a:t>
            </a:r>
            <a:r>
              <a:rPr lang="fr-FR" sz="1800" dirty="0" err="1">
                <a:latin typeface="Arial" panose="020B0604020202020204" pitchFamily="34" charset="0"/>
                <a:cs typeface="Arial" panose="020B0604020202020204" pitchFamily="34" charset="0"/>
              </a:rPr>
              <a:t>Benmeleh</a:t>
            </a:r>
            <a:r>
              <a:rPr lang="fr-FR" sz="1800" dirty="0">
                <a:latin typeface="Arial" panose="020B0604020202020204" pitchFamily="34" charset="0"/>
                <a:cs typeface="Arial" panose="020B0604020202020204" pitchFamily="34" charset="0"/>
              </a:rPr>
              <a:t> / Hyundai </a:t>
            </a:r>
            <a:r>
              <a:rPr lang="fr-FR" sz="1800" dirty="0" err="1">
                <a:latin typeface="Arial" panose="020B0604020202020204" pitchFamily="34" charset="0"/>
                <a:cs typeface="Arial" panose="020B0604020202020204" pitchFamily="34" charset="0"/>
              </a:rPr>
              <a:t>Motor</a:t>
            </a:r>
            <a:r>
              <a:rPr lang="fr-FR" sz="1800" dirty="0">
                <a:latin typeface="Arial" panose="020B0604020202020204" pitchFamily="34" charset="0"/>
                <a:cs typeface="Arial" panose="020B0604020202020204" pitchFamily="34" charset="0"/>
              </a:rPr>
              <a:t> France</a:t>
            </a:r>
          </a:p>
          <a:p>
            <a:pPr algn="just">
              <a:buFont typeface="Wingdings" panose="05000000000000000000" pitchFamily="2" charset="2"/>
              <a:buChar char="Ø"/>
            </a:pPr>
            <a:r>
              <a:rPr lang="fr-FR" sz="1800" dirty="0">
                <a:latin typeface="Arial" panose="020B0604020202020204" pitchFamily="34" charset="0"/>
                <a:cs typeface="Arial" panose="020B0604020202020204" pitchFamily="34" charset="0"/>
              </a:rPr>
              <a:t>Cass. Com., 16 fév. 2022, n°20-18.615, </a:t>
            </a:r>
            <a:r>
              <a:rPr lang="fr-FR" sz="1800" dirty="0" err="1">
                <a:latin typeface="Arial" panose="020B0604020202020204" pitchFamily="34" charset="0"/>
                <a:cs typeface="Arial" panose="020B0604020202020204" pitchFamily="34" charset="0"/>
              </a:rPr>
              <a:t>Safirauto</a:t>
            </a:r>
            <a:r>
              <a:rPr lang="fr-FR" sz="1800" dirty="0">
                <a:latin typeface="Arial" panose="020B0604020202020204" pitchFamily="34" charset="0"/>
                <a:cs typeface="Arial" panose="020B0604020202020204" pitchFamily="34" charset="0"/>
              </a:rPr>
              <a:t>, 74 Diffusion Auto, </a:t>
            </a:r>
            <a:r>
              <a:rPr lang="fr-FR" sz="1800" dirty="0" err="1">
                <a:latin typeface="Arial" panose="020B0604020202020204" pitchFamily="34" charset="0"/>
                <a:cs typeface="Arial" panose="020B0604020202020204" pitchFamily="34" charset="0"/>
              </a:rPr>
              <a:t>Santhibe</a:t>
            </a:r>
            <a:r>
              <a:rPr lang="fr-FR" sz="1800" dirty="0">
                <a:latin typeface="Arial" panose="020B0604020202020204" pitchFamily="34" charset="0"/>
                <a:cs typeface="Arial" panose="020B0604020202020204" pitchFamily="34" charset="0"/>
              </a:rPr>
              <a:t> et La Baja / Hyundai </a:t>
            </a:r>
            <a:r>
              <a:rPr lang="fr-FR" sz="1800" dirty="0" err="1">
                <a:latin typeface="Arial" panose="020B0604020202020204" pitchFamily="34" charset="0"/>
                <a:cs typeface="Arial" panose="020B0604020202020204" pitchFamily="34" charset="0"/>
              </a:rPr>
              <a:t>Motor</a:t>
            </a:r>
            <a:r>
              <a:rPr lang="fr-FR" sz="1800" dirty="0">
                <a:latin typeface="Arial" panose="020B0604020202020204" pitchFamily="34" charset="0"/>
                <a:cs typeface="Arial" panose="020B0604020202020204" pitchFamily="34" charset="0"/>
              </a:rPr>
              <a:t> France</a:t>
            </a:r>
          </a:p>
          <a:p>
            <a:pPr algn="just">
              <a:buFont typeface="Wingdings" panose="05000000000000000000" pitchFamily="2" charset="2"/>
              <a:buChar char="Ø"/>
            </a:pPr>
            <a:r>
              <a:rPr lang="fr-FR" sz="1800" dirty="0">
                <a:latin typeface="Arial" panose="020B0604020202020204" pitchFamily="34" charset="0"/>
                <a:cs typeface="Arial" panose="020B0604020202020204" pitchFamily="34" charset="0"/>
              </a:rPr>
              <a:t>Cass. Com., 16 fév. 2022, n°20-11.754, Garage de Bretagne / Mercedes-Benz France</a:t>
            </a:r>
          </a:p>
        </p:txBody>
      </p:sp>
      <p:sp>
        <p:nvSpPr>
          <p:cNvPr id="4" name="Titre 3">
            <a:extLst>
              <a:ext uri="{FF2B5EF4-FFF2-40B4-BE49-F238E27FC236}">
                <a16:creationId xmlns:a16="http://schemas.microsoft.com/office/drawing/2014/main" id="{E8ED0EA8-EFF3-4863-8099-25F6BDBC2ED9}"/>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CC97A9D3-CAF5-4E84-B937-E28E5B054C0D}"/>
              </a:ext>
            </a:extLst>
          </p:cNvPr>
          <p:cNvSpPr>
            <a:spLocks noGrp="1"/>
          </p:cNvSpPr>
          <p:nvPr>
            <p:ph type="sldNum" sz="quarter" idx="10"/>
          </p:nvPr>
        </p:nvSpPr>
        <p:spPr/>
        <p:txBody>
          <a:bodyPr/>
          <a:lstStyle/>
          <a:p>
            <a:pPr>
              <a:defRPr/>
            </a:pPr>
            <a:fld id="{CE6B577E-FA0A-4000-9108-E9EC658625CC}" type="slidenum">
              <a:rPr lang="fr-FR" altLang="fr-FR" smtClean="0"/>
              <a:pPr>
                <a:defRPr/>
              </a:pPr>
              <a:t>114</a:t>
            </a:fld>
            <a:endParaRPr lang="fr-FR" altLang="fr-FR"/>
          </a:p>
        </p:txBody>
      </p:sp>
    </p:spTree>
    <p:extLst>
      <p:ext uri="{BB962C8B-B14F-4D97-AF65-F5344CB8AC3E}">
        <p14:creationId xmlns:p14="http://schemas.microsoft.com/office/powerpoint/2010/main" val="20808168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D704AE-F0F1-46EA-84F4-70C0349DD1C3}"/>
              </a:ext>
            </a:extLst>
          </p:cNvPr>
          <p:cNvSpPr>
            <a:spLocks noGrp="1"/>
          </p:cNvSpPr>
          <p:nvPr>
            <p:ph idx="1"/>
          </p:nvPr>
        </p:nvSpPr>
        <p:spPr/>
        <p:txBody>
          <a:bodyPr>
            <a:normAutofit/>
          </a:bodyPr>
          <a:lstStyle/>
          <a:p>
            <a:pPr marL="342900" indent="-342900" algn="just" fontAlgn="auto">
              <a:buFont typeface="+mj-lt"/>
              <a:buAutoNum type="alphaLcParenR"/>
            </a:pPr>
            <a:r>
              <a:rPr lang="fr-FR" sz="1600" b="1" i="1" dirty="0">
                <a:latin typeface="Arial" panose="020B0604020202020204" pitchFamily="34" charset="0"/>
                <a:cs typeface="Arial" panose="020B0604020202020204" pitchFamily="34" charset="0"/>
              </a:rPr>
              <a:t>Il n’existe pas d’obligation d’agrément au regard du droit civil </a:t>
            </a:r>
          </a:p>
          <a:p>
            <a:pPr algn="just" fontAlgn="auto">
              <a:buFontTx/>
              <a:buChar char="-"/>
            </a:pPr>
            <a:r>
              <a:rPr lang="fr-FR" sz="1800" dirty="0">
                <a:latin typeface="Arial" panose="020B0604020202020204" pitchFamily="34" charset="0"/>
                <a:cs typeface="Arial" panose="020B0604020202020204" pitchFamily="34" charset="0"/>
              </a:rPr>
              <a:t>Le principe de la liberté contractuelle et la prohibition des engagements perpétuels s’opposent à la reconnaissance d’un droit à l’agrément d’un ancien membre du réseau de distribution.</a:t>
            </a:r>
          </a:p>
          <a:p>
            <a:pPr algn="just" fontAlgn="auto">
              <a:buFontTx/>
              <a:buChar char="-"/>
            </a:pPr>
            <a:r>
              <a:rPr lang="fr-FR" sz="1800" dirty="0">
                <a:latin typeface="Arial" panose="020B0604020202020204" pitchFamily="34" charset="0"/>
                <a:cs typeface="Arial" panose="020B0604020202020204" pitchFamily="34" charset="0"/>
              </a:rPr>
              <a:t>L’obligation de bonne foi contractuelle n’impose à la tête d’un réseau de distribution ni de définir ni d’organiser un processus de sélection des distributeurs sur le fondement de critères définis et objectivement fixés et d’appliquer ceux-ci de manière non discriminatoire.</a:t>
            </a:r>
          </a:p>
          <a:p>
            <a:pPr algn="just" fontAlgn="auto">
              <a:buFontTx/>
              <a:buChar char="-"/>
            </a:pPr>
            <a:r>
              <a:rPr lang="fr-FR" sz="1800" dirty="0">
                <a:latin typeface="Arial" panose="020B0604020202020204" pitchFamily="34" charset="0"/>
                <a:cs typeface="Arial" panose="020B0604020202020204" pitchFamily="34" charset="0"/>
              </a:rPr>
              <a:t>Un constructeur qui n’a pas pris l’engagement d’examiner les candidatures de concessionnaires sortants n’engage pas sa responsabilité en ne contractant pas avec eux.</a:t>
            </a:r>
          </a:p>
        </p:txBody>
      </p:sp>
      <p:sp>
        <p:nvSpPr>
          <p:cNvPr id="4" name="Titre 3">
            <a:extLst>
              <a:ext uri="{FF2B5EF4-FFF2-40B4-BE49-F238E27FC236}">
                <a16:creationId xmlns:a16="http://schemas.microsoft.com/office/drawing/2014/main" id="{BF4062F2-D10B-4FF8-A60C-3F2535CFBF3B}"/>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203AF79E-FC24-4FE0-BA40-F5B9C470CB27}"/>
              </a:ext>
            </a:extLst>
          </p:cNvPr>
          <p:cNvSpPr>
            <a:spLocks noGrp="1"/>
          </p:cNvSpPr>
          <p:nvPr>
            <p:ph type="sldNum" sz="quarter" idx="10"/>
          </p:nvPr>
        </p:nvSpPr>
        <p:spPr/>
        <p:txBody>
          <a:bodyPr/>
          <a:lstStyle/>
          <a:p>
            <a:pPr>
              <a:defRPr/>
            </a:pPr>
            <a:fld id="{CE6B577E-FA0A-4000-9108-E9EC658625CC}" type="slidenum">
              <a:rPr lang="fr-FR" altLang="fr-FR" smtClean="0"/>
              <a:pPr>
                <a:defRPr/>
              </a:pPr>
              <a:t>115</a:t>
            </a:fld>
            <a:endParaRPr lang="fr-FR" altLang="fr-FR"/>
          </a:p>
        </p:txBody>
      </p:sp>
    </p:spTree>
    <p:extLst>
      <p:ext uri="{BB962C8B-B14F-4D97-AF65-F5344CB8AC3E}">
        <p14:creationId xmlns:p14="http://schemas.microsoft.com/office/powerpoint/2010/main" val="20452328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5EFD407-D652-4A19-AFC2-9E2D1F311C83}"/>
              </a:ext>
            </a:extLst>
          </p:cNvPr>
          <p:cNvSpPr>
            <a:spLocks noGrp="1"/>
          </p:cNvSpPr>
          <p:nvPr>
            <p:ph idx="1"/>
          </p:nvPr>
        </p:nvSpPr>
        <p:spPr/>
        <p:txBody>
          <a:bodyPr>
            <a:normAutofit/>
          </a:bodyPr>
          <a:lstStyle/>
          <a:p>
            <a:pPr marL="342900" indent="-342900" algn="just" fontAlgn="auto">
              <a:spcAft>
                <a:spcPts val="1200"/>
              </a:spcAft>
              <a:buFont typeface="+mj-lt"/>
              <a:buAutoNum type="alphaLcParenR" startAt="2"/>
            </a:pPr>
            <a:r>
              <a:rPr lang="fr-FR" sz="1800" b="1" i="1" dirty="0">
                <a:latin typeface="Arial" panose="020B0604020202020204" pitchFamily="34" charset="0"/>
                <a:cs typeface="Arial" panose="020B0604020202020204" pitchFamily="34" charset="0"/>
              </a:rPr>
              <a:t>Il n’existe pas d’obligation d’agrément automatique au regard du droit de la concurrence d’un candidat sortant qui souhaite redevenir membre d’un réseau de distribution ou de réparation</a:t>
            </a:r>
          </a:p>
          <a:p>
            <a:pPr lvl="1" algn="just" fontAlgn="auto">
              <a:spcAft>
                <a:spcPts val="600"/>
              </a:spcAft>
              <a:buFont typeface="Wingdings" panose="05000000000000000000" pitchFamily="2" charset="2"/>
              <a:buChar char="Ø"/>
            </a:pPr>
            <a:r>
              <a:rPr lang="fr-FR" sz="1800" u="sng" dirty="0">
                <a:latin typeface="Arial" panose="020B0604020202020204" pitchFamily="34" charset="0"/>
                <a:cs typeface="Arial" panose="020B0604020202020204" pitchFamily="34" charset="0"/>
              </a:rPr>
              <a:t>S’agissant de l’entrée dans un réseau de distribution</a:t>
            </a:r>
          </a:p>
          <a:p>
            <a:pPr algn="just" fontAlgn="auto">
              <a:spcAft>
                <a:spcPts val="600"/>
              </a:spcAft>
              <a:buFontTx/>
              <a:buChar char="-"/>
            </a:pPr>
            <a:r>
              <a:rPr lang="fr-FR" sz="1400" dirty="0">
                <a:latin typeface="Arial" panose="020B0604020202020204" pitchFamily="34" charset="0"/>
                <a:cs typeface="Arial" panose="020B0604020202020204" pitchFamily="34" charset="0"/>
              </a:rPr>
              <a:t>Dans un réseau de distribution sélective, qu’il soit quantitatif, ou quantitatif et qualitatif, dans lequel aucune partie ne détient plus de 30% de parts de marché, le refus de la tête de réseau d’examiner les candidatures de concessionnaires sortants en qualité de distributeurs, échappe à l’application des articles 101 §1 TFUE et L.420-1 du code de commerce. </a:t>
            </a:r>
          </a:p>
          <a:p>
            <a:pPr algn="just" fontAlgn="auto">
              <a:buFontTx/>
              <a:buChar char="-"/>
            </a:pPr>
            <a:r>
              <a:rPr lang="fr-FR" sz="1400" dirty="0">
                <a:latin typeface="Arial" panose="020B0604020202020204" pitchFamily="34" charset="0"/>
                <a:cs typeface="Arial" panose="020B0604020202020204" pitchFamily="34" charset="0"/>
              </a:rPr>
              <a:t>Le refus de la tête d’un réseau de distribution sélective d’examiner la candidature d’un ancien distributeur sur la base de critères qualitatifs prédéfinis échappe à l’application des articles 101 §1 TFUE et L. 420-1 du code de commerce dès lors que la part de marché des parties est inférieure à 30% et que le contrat ne contient aucune restriction caractérisée.</a:t>
            </a:r>
          </a:p>
        </p:txBody>
      </p:sp>
      <p:sp>
        <p:nvSpPr>
          <p:cNvPr id="4" name="Titre 3">
            <a:extLst>
              <a:ext uri="{FF2B5EF4-FFF2-40B4-BE49-F238E27FC236}">
                <a16:creationId xmlns:a16="http://schemas.microsoft.com/office/drawing/2014/main" id="{7BE29AAD-5C14-44E2-BD42-300798FB55D4}"/>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DB419D96-15F4-467E-8A78-2B8C15C68FD7}"/>
              </a:ext>
            </a:extLst>
          </p:cNvPr>
          <p:cNvSpPr>
            <a:spLocks noGrp="1"/>
          </p:cNvSpPr>
          <p:nvPr>
            <p:ph type="sldNum" sz="quarter" idx="10"/>
          </p:nvPr>
        </p:nvSpPr>
        <p:spPr/>
        <p:txBody>
          <a:bodyPr/>
          <a:lstStyle/>
          <a:p>
            <a:pPr>
              <a:defRPr/>
            </a:pPr>
            <a:fld id="{CE6B577E-FA0A-4000-9108-E9EC658625CC}" type="slidenum">
              <a:rPr lang="fr-FR" altLang="fr-FR" smtClean="0"/>
              <a:pPr>
                <a:defRPr/>
              </a:pPr>
              <a:t>116</a:t>
            </a:fld>
            <a:endParaRPr lang="fr-FR" altLang="fr-FR"/>
          </a:p>
        </p:txBody>
      </p:sp>
    </p:spTree>
    <p:extLst>
      <p:ext uri="{BB962C8B-B14F-4D97-AF65-F5344CB8AC3E}">
        <p14:creationId xmlns:p14="http://schemas.microsoft.com/office/powerpoint/2010/main" val="32384420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0A6C267-EEB3-4F7B-8EF6-123E71815C7C}"/>
              </a:ext>
            </a:extLst>
          </p:cNvPr>
          <p:cNvSpPr>
            <a:spLocks noGrp="1"/>
          </p:cNvSpPr>
          <p:nvPr>
            <p:ph idx="1"/>
          </p:nvPr>
        </p:nvSpPr>
        <p:spPr/>
        <p:txBody>
          <a:bodyPr>
            <a:normAutofit/>
          </a:bodyPr>
          <a:lstStyle/>
          <a:p>
            <a:pPr lvl="1" fontAlgn="auto">
              <a:spcAft>
                <a:spcPts val="1200"/>
              </a:spcAft>
              <a:buFont typeface="Wingdings" panose="05000000000000000000" pitchFamily="2" charset="2"/>
              <a:buChar char="Ø"/>
            </a:pPr>
            <a:r>
              <a:rPr lang="fr-FR" sz="1800" u="sng" dirty="0">
                <a:latin typeface="Arial" panose="020B0604020202020204" pitchFamily="34" charset="0"/>
                <a:cs typeface="Arial" panose="020B0604020202020204" pitchFamily="34" charset="0"/>
              </a:rPr>
              <a:t>S’agissant de l’entrée dans un réseau de réparation</a:t>
            </a:r>
          </a:p>
          <a:p>
            <a:pPr algn="just" fontAlgn="auto">
              <a:spcAft>
                <a:spcPts val="600"/>
              </a:spcAft>
              <a:buFontTx/>
              <a:buChar char="-"/>
            </a:pPr>
            <a:r>
              <a:rPr lang="fr-FR" sz="1400" dirty="0">
                <a:latin typeface="Arial" panose="020B0604020202020204" pitchFamily="34" charset="0"/>
                <a:cs typeface="Arial" panose="020B0604020202020204" pitchFamily="34" charset="0"/>
              </a:rPr>
              <a:t>Ni le droit européen, ni le droit national de la concurrence ne prohibent le seul refus, par la tête d’un réseau de distribution sélective qualitative, d’agréer des distributeurs qui remplissent les critères de sélection, en l’absence de preuve que celui-ci a un objet ou un effet anti-concurrentiel. </a:t>
            </a:r>
          </a:p>
          <a:p>
            <a:pPr algn="just" fontAlgn="auto">
              <a:spcAft>
                <a:spcPts val="600"/>
              </a:spcAft>
              <a:buFontTx/>
              <a:buChar char="-"/>
            </a:pPr>
            <a:r>
              <a:rPr lang="fr-FR" sz="1400" dirty="0">
                <a:latin typeface="Arial" panose="020B0604020202020204" pitchFamily="34" charset="0"/>
                <a:ea typeface="ＭＳ Ｐゴシック"/>
                <a:cs typeface="Arial" panose="020B0604020202020204" pitchFamily="34" charset="0"/>
              </a:rPr>
              <a:t>Seule une mise en œuvre discriminatoire des critères de sélection par la tête d’un réseau de distribution sélective qui a pour objet ou effet de fausser la concurrence ou un refus d’agrément ayant la même objet ou effet sont prohibés par les articles 101 §1 TFUE et L.420-1 du code de commerce, au contraire du seul refus.</a:t>
            </a:r>
            <a:endParaRPr lang="fr-FR" sz="1400" dirty="0">
              <a:highlight>
                <a:srgbClr val="FFFF00"/>
              </a:highlight>
              <a:latin typeface="Arial" panose="020B0604020202020204" pitchFamily="34" charset="0"/>
              <a:ea typeface="ＭＳ Ｐゴシック"/>
              <a:cs typeface="Arial" panose="020B0604020202020204" pitchFamily="34" charset="0"/>
            </a:endParaRPr>
          </a:p>
          <a:p>
            <a:pPr marL="0" indent="0" algn="just" fontAlgn="auto">
              <a:buNone/>
            </a:pPr>
            <a:r>
              <a:rPr lang="fr-FR" sz="1400" dirty="0">
                <a:latin typeface="Arial" panose="020B0604020202020204" pitchFamily="34" charset="0"/>
                <a:cs typeface="Arial" panose="020B0604020202020204" pitchFamily="34" charset="0"/>
              </a:rPr>
              <a:t>En tout état de cause, le refus de proposer un nouveau contrat à un réparateur agréé qui partage les mêmes gérants et coopère activement avec un distributeur résilié pour faute n’est pas fautif.</a:t>
            </a:r>
          </a:p>
        </p:txBody>
      </p:sp>
      <p:sp>
        <p:nvSpPr>
          <p:cNvPr id="4" name="Titre 3">
            <a:extLst>
              <a:ext uri="{FF2B5EF4-FFF2-40B4-BE49-F238E27FC236}">
                <a16:creationId xmlns:a16="http://schemas.microsoft.com/office/drawing/2014/main" id="{3B0BB38D-DE2D-4190-9FCA-4361A3EE7197}"/>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656E57C0-014E-4C94-A6FA-14BBCC26F66D}"/>
              </a:ext>
            </a:extLst>
          </p:cNvPr>
          <p:cNvSpPr>
            <a:spLocks noGrp="1"/>
          </p:cNvSpPr>
          <p:nvPr>
            <p:ph type="sldNum" sz="quarter" idx="10"/>
          </p:nvPr>
        </p:nvSpPr>
        <p:spPr/>
        <p:txBody>
          <a:bodyPr/>
          <a:lstStyle/>
          <a:p>
            <a:pPr>
              <a:defRPr/>
            </a:pPr>
            <a:fld id="{CE6B577E-FA0A-4000-9108-E9EC658625CC}" type="slidenum">
              <a:rPr lang="fr-FR" altLang="fr-FR" smtClean="0"/>
              <a:pPr>
                <a:defRPr/>
              </a:pPr>
              <a:t>117</a:t>
            </a:fld>
            <a:endParaRPr lang="fr-FR" altLang="fr-FR"/>
          </a:p>
        </p:txBody>
      </p:sp>
    </p:spTree>
    <p:extLst>
      <p:ext uri="{BB962C8B-B14F-4D97-AF65-F5344CB8AC3E}">
        <p14:creationId xmlns:p14="http://schemas.microsoft.com/office/powerpoint/2010/main" val="8577445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30E8B2-0962-43E7-A965-552824E086C0}"/>
              </a:ext>
            </a:extLst>
          </p:cNvPr>
          <p:cNvSpPr>
            <a:spLocks noGrp="1"/>
          </p:cNvSpPr>
          <p:nvPr>
            <p:ph idx="1"/>
          </p:nvPr>
        </p:nvSpPr>
        <p:spPr/>
        <p:txBody>
          <a:bodyPr/>
          <a:lstStyle/>
          <a:p>
            <a:pPr marL="0" indent="0" fontAlgn="auto">
              <a:buNone/>
            </a:pPr>
            <a:r>
              <a:rPr lang="fr-FR" sz="2000" b="1" u="sng" dirty="0"/>
              <a:t>Points positifs</a:t>
            </a:r>
            <a:r>
              <a:rPr lang="fr-FR" sz="2000" b="1" dirty="0"/>
              <a:t> : </a:t>
            </a:r>
          </a:p>
          <a:p>
            <a:pPr algn="just" fontAlgn="auto">
              <a:buFontTx/>
              <a:buChar char="-"/>
            </a:pPr>
            <a:r>
              <a:rPr lang="fr-FR" sz="2000" dirty="0"/>
              <a:t>Liberté contractuelle affirmée. </a:t>
            </a:r>
          </a:p>
          <a:p>
            <a:pPr algn="just" fontAlgn="auto">
              <a:spcAft>
                <a:spcPts val="1200"/>
              </a:spcAft>
              <a:buFontTx/>
              <a:buChar char="-"/>
            </a:pPr>
            <a:r>
              <a:rPr lang="fr-FR" sz="2000" dirty="0"/>
              <a:t>Absence d’automaticité d’un droit à nouvel agrément d’un membre d’un réseau de distribution ou de réparation.</a:t>
            </a:r>
          </a:p>
          <a:p>
            <a:pPr marL="0" indent="0" algn="just" fontAlgn="auto">
              <a:buNone/>
            </a:pPr>
            <a:r>
              <a:rPr lang="fr-FR" sz="2000" b="1" u="sng" dirty="0"/>
              <a:t>Points en suspens</a:t>
            </a:r>
            <a:r>
              <a:rPr lang="fr-FR" sz="2000" b="1" dirty="0"/>
              <a:t> :</a:t>
            </a:r>
          </a:p>
          <a:p>
            <a:pPr algn="just" fontAlgn="auto">
              <a:buFontTx/>
              <a:buChar char="-"/>
            </a:pPr>
            <a:r>
              <a:rPr lang="fr-FR" sz="2000" dirty="0"/>
              <a:t>Refus de prendre position sur le caractère unilatéral dans de nombreux cas d’un refus d’agrément.</a:t>
            </a:r>
          </a:p>
          <a:p>
            <a:pPr algn="just" fontAlgn="auto">
              <a:buFontTx/>
              <a:buChar char="-"/>
            </a:pPr>
            <a:r>
              <a:rPr lang="fr-FR" sz="2000" dirty="0"/>
              <a:t>Discussion non tranchée du marché amont des contrats ou aval des produits sur lequel intervient le refus d’agrément.</a:t>
            </a:r>
          </a:p>
        </p:txBody>
      </p:sp>
      <p:sp>
        <p:nvSpPr>
          <p:cNvPr id="4" name="Titre 3">
            <a:extLst>
              <a:ext uri="{FF2B5EF4-FFF2-40B4-BE49-F238E27FC236}">
                <a16:creationId xmlns:a16="http://schemas.microsoft.com/office/drawing/2014/main" id="{3540D909-FA77-41BA-BA68-089C969B2738}"/>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B1145EA9-15DC-449C-989C-28F1F70A6D77}"/>
              </a:ext>
            </a:extLst>
          </p:cNvPr>
          <p:cNvSpPr>
            <a:spLocks noGrp="1"/>
          </p:cNvSpPr>
          <p:nvPr>
            <p:ph type="sldNum" sz="quarter" idx="10"/>
          </p:nvPr>
        </p:nvSpPr>
        <p:spPr/>
        <p:txBody>
          <a:bodyPr/>
          <a:lstStyle/>
          <a:p>
            <a:pPr>
              <a:defRPr/>
            </a:pPr>
            <a:fld id="{CE6B577E-FA0A-4000-9108-E9EC658625CC}" type="slidenum">
              <a:rPr lang="fr-FR" altLang="fr-FR" smtClean="0"/>
              <a:pPr>
                <a:defRPr/>
              </a:pPr>
              <a:t>118</a:t>
            </a:fld>
            <a:endParaRPr lang="fr-FR" altLang="fr-FR"/>
          </a:p>
        </p:txBody>
      </p:sp>
    </p:spTree>
    <p:extLst>
      <p:ext uri="{BB962C8B-B14F-4D97-AF65-F5344CB8AC3E}">
        <p14:creationId xmlns:p14="http://schemas.microsoft.com/office/powerpoint/2010/main" val="5870828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A6D2AF-6106-463E-B78E-2673FDD8A18D}"/>
              </a:ext>
            </a:extLst>
          </p:cNvPr>
          <p:cNvSpPr>
            <a:spLocks noGrp="1"/>
          </p:cNvSpPr>
          <p:nvPr>
            <p:ph idx="1"/>
          </p:nvPr>
        </p:nvSpPr>
        <p:spPr/>
        <p:txBody>
          <a:bodyPr>
            <a:normAutofit fontScale="92500" lnSpcReduction="20000"/>
          </a:bodyPr>
          <a:lstStyle/>
          <a:p>
            <a:pPr marL="571500" indent="-571500" algn="just">
              <a:buFont typeface="+mj-lt"/>
              <a:buAutoNum type="romanUcPeriod" startAt="2"/>
            </a:pPr>
            <a:r>
              <a:rPr lang="fr-FR" sz="28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Nouvelles problématiques et nouveaux enjeux dans LA GESTION DU RESEAU DE DISTRIBUTION</a:t>
            </a:r>
          </a:p>
          <a:p>
            <a:pPr marL="0" indent="0">
              <a:buNone/>
            </a:pPr>
            <a:endParaRPr lang="fr-FR" sz="2800" b="1" cap="none" dirty="0">
              <a:solidFill>
                <a:srgbClr val="C00000"/>
              </a:solidFill>
              <a:latin typeface="Arial" panose="020B0604020202020204" pitchFamily="34" charset="0"/>
              <a:cs typeface="Arial" panose="020B0604020202020204" pitchFamily="34" charset="0"/>
            </a:endParaRPr>
          </a:p>
          <a:p>
            <a:pPr marL="803275" lvl="1" indent="-403225" algn="just">
              <a:spcAft>
                <a:spcPts val="1200"/>
              </a:spcAft>
              <a:buClr>
                <a:srgbClr val="FF0000"/>
              </a:buClr>
              <a:buNone/>
              <a:defRPr/>
            </a:pPr>
            <a:r>
              <a:rPr lang="fr-FR" sz="2600" b="1" cap="none" dirty="0">
                <a:solidFill>
                  <a:srgbClr val="C00000"/>
                </a:solidFill>
                <a:latin typeface="Arial" panose="020B0604020202020204" pitchFamily="34" charset="0"/>
                <a:cs typeface="Arial" panose="020B0604020202020204" pitchFamily="34" charset="0"/>
              </a:rPr>
              <a:t>A. L’application au contrat de distribution sélective des règles de droit commun en matière de gestion du réseau</a:t>
            </a:r>
            <a:endParaRPr lang="fr-FR" sz="2600" b="1" dirty="0">
              <a:solidFill>
                <a:srgbClr val="C00000"/>
              </a:solidFill>
              <a:latin typeface="Arial" panose="020B0604020202020204" pitchFamily="34" charset="0"/>
              <a:cs typeface="Arial" panose="020B0604020202020204" pitchFamily="34" charset="0"/>
            </a:endParaRPr>
          </a:p>
          <a:p>
            <a:pPr marL="803275" lvl="1" indent="-403225" algn="just">
              <a:spcAft>
                <a:spcPts val="1200"/>
              </a:spcAft>
              <a:buClr>
                <a:srgbClr val="FF0000"/>
              </a:buClr>
              <a:buNone/>
              <a:defRPr/>
            </a:pPr>
            <a:r>
              <a:rPr lang="fr-FR" sz="2600" b="1" cap="none" dirty="0">
                <a:solidFill>
                  <a:srgbClr val="C00000"/>
                </a:solidFill>
                <a:latin typeface="Arial" panose="020B0604020202020204" pitchFamily="34" charset="0"/>
                <a:cs typeface="Arial" panose="020B0604020202020204" pitchFamily="34" charset="0"/>
              </a:rPr>
              <a:t>B. Les problématiques plus spécifiques ou plus récurrentes en matière de gestion d’un réseau de distribution sélective</a:t>
            </a:r>
            <a:endParaRPr lang="fr-FR" sz="26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re 5">
            <a:extLst>
              <a:ext uri="{FF2B5EF4-FFF2-40B4-BE49-F238E27FC236}">
                <a16:creationId xmlns:a16="http://schemas.microsoft.com/office/drawing/2014/main" id="{FC3AA5A3-97F9-4627-A8D7-157B10498EF6}"/>
              </a:ext>
            </a:extLst>
          </p:cNvPr>
          <p:cNvSpPr>
            <a:spLocks noGrp="1"/>
          </p:cNvSpPr>
          <p:nvPr>
            <p:ph type="title"/>
          </p:nvPr>
        </p:nvSpPr>
        <p:spPr/>
        <p:txBody>
          <a:bodyPr>
            <a:normAutofit/>
          </a:bodyPr>
          <a:lstStyle/>
          <a:p>
            <a:r>
              <a:rPr lang="fr-FR" altLang="fr-FR" sz="1600" dirty="0">
                <a:latin typeface="Arial" panose="020B0604020202020204" pitchFamily="34" charset="0"/>
                <a:ea typeface="ＭＳ Ｐゴシック" panose="020B0600070205080204" pitchFamily="34" charset="-128"/>
                <a:cs typeface="Arial" panose="020B0604020202020204" pitchFamily="34" charset="0"/>
              </a:rPr>
              <a:t>Gestion du réseau de distribution</a:t>
            </a:r>
            <a:endParaRPr lang="fr-FR" sz="1600" dirty="0"/>
          </a:p>
        </p:txBody>
      </p:sp>
      <p:sp>
        <p:nvSpPr>
          <p:cNvPr id="4" name="Espace réservé du numéro de diapositive 3">
            <a:extLst>
              <a:ext uri="{FF2B5EF4-FFF2-40B4-BE49-F238E27FC236}">
                <a16:creationId xmlns:a16="http://schemas.microsoft.com/office/drawing/2014/main" id="{C9C7F55E-51A7-42F5-8F02-8BDA378DD1A1}"/>
              </a:ext>
            </a:extLst>
          </p:cNvPr>
          <p:cNvSpPr>
            <a:spLocks noGrp="1"/>
          </p:cNvSpPr>
          <p:nvPr>
            <p:ph type="sldNum" sz="quarter" idx="10"/>
          </p:nvPr>
        </p:nvSpPr>
        <p:spPr/>
        <p:txBody>
          <a:bodyPr/>
          <a:lstStyle/>
          <a:p>
            <a:pPr>
              <a:defRPr/>
            </a:pPr>
            <a:fld id="{CE6B577E-FA0A-4000-9108-E9EC658625CC}" type="slidenum">
              <a:rPr lang="fr-FR" altLang="fr-FR" smtClean="0"/>
              <a:pPr>
                <a:defRPr/>
              </a:pPr>
              <a:t>119</a:t>
            </a:fld>
            <a:endParaRPr lang="fr-FR" altLang="fr-FR"/>
          </a:p>
        </p:txBody>
      </p:sp>
    </p:spTree>
    <p:extLst>
      <p:ext uri="{BB962C8B-B14F-4D97-AF65-F5344CB8AC3E}">
        <p14:creationId xmlns:p14="http://schemas.microsoft.com/office/powerpoint/2010/main" val="53887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5F160EB-E615-441D-B490-06027351202E}"/>
              </a:ext>
            </a:extLst>
          </p:cNvPr>
          <p:cNvSpPr>
            <a:spLocks noGrp="1"/>
          </p:cNvSpPr>
          <p:nvPr>
            <p:ph idx="1"/>
          </p:nvPr>
        </p:nvSpPr>
        <p:spPr/>
        <p:txBody>
          <a:bodyPr>
            <a:normAutofit/>
          </a:bodyPr>
          <a:lstStyle/>
          <a:p>
            <a:pPr algn="just">
              <a:defRPr/>
            </a:pPr>
            <a:r>
              <a:rPr kumimoji="0" lang="fr-FR" sz="1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Le Règlement 2022/720 en date du 10 mai 2022 définit </a:t>
            </a:r>
            <a:r>
              <a:rPr kumimoji="0" lang="fr-FR" sz="1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un système de distribution exclusive » comme « un système de distribution dans lequel : (2 conditions cumulatives)</a:t>
            </a:r>
          </a:p>
          <a:p>
            <a:pPr marL="871220" marR="0" lvl="0" indent="-514350" algn="just" defTabSz="457200" rtl="0" eaLnBrk="0" fontAlgn="base" latinLnBrk="0" hangingPunct="0">
              <a:lnSpc>
                <a:spcPct val="100000"/>
              </a:lnSpc>
              <a:spcBef>
                <a:spcPct val="20000"/>
              </a:spcBef>
              <a:spcAft>
                <a:spcPct val="0"/>
              </a:spcAft>
              <a:buClrTx/>
              <a:buSzTx/>
              <a:buAutoNum type="romanLcParenBoth"/>
              <a:tabLst/>
              <a:defRPr/>
            </a:pPr>
            <a:r>
              <a:rPr kumimoji="0" lang="fr-FR"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FR" sz="19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 fournisseur alloue un territoire ou un groupe de clients à titre exclusif à lui-même ou à </a:t>
            </a:r>
            <a:r>
              <a:rPr kumimoji="0" lang="fr-FR" sz="1900" b="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 nombre maximal de cinq acheteurs </a:t>
            </a:r>
            <a:endParaRPr lang="fr-FR" sz="1900" b="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71220" marR="0" lvl="0" indent="-514350" algn="just" defTabSz="457200" rtl="0" eaLnBrk="0" fontAlgn="base" latinLnBrk="0" hangingPunct="0">
              <a:lnSpc>
                <a:spcPct val="100000"/>
              </a:lnSpc>
              <a:spcBef>
                <a:spcPct val="20000"/>
              </a:spcBef>
              <a:spcAft>
                <a:spcPct val="0"/>
              </a:spcAft>
              <a:buClrTx/>
              <a:buSzTx/>
              <a:buAutoNum type="romanLcParenBoth"/>
              <a:tabLst/>
              <a:defRPr/>
            </a:pPr>
            <a:r>
              <a:rPr kumimoji="0" lang="fr-FR" sz="19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restreint la possibilité de tous ses autres acheteurs de vendre activement sur le territoire exclusif ou au groupe de clients exclusif. »</a:t>
            </a:r>
            <a:endParaRPr lang="fr-FR" dirty="0">
              <a:latin typeface="Arial" panose="020B0604020202020204" pitchFamily="34" charset="0"/>
              <a:cs typeface="Arial" panose="020B0604020202020204" pitchFamily="34" charset="0"/>
            </a:endParaRPr>
          </a:p>
        </p:txBody>
      </p:sp>
      <p:sp>
        <p:nvSpPr>
          <p:cNvPr id="7" name="Titre 3">
            <a:extLst>
              <a:ext uri="{FF2B5EF4-FFF2-40B4-BE49-F238E27FC236}">
                <a16:creationId xmlns:a16="http://schemas.microsoft.com/office/drawing/2014/main" id="{0F3C5C9E-4CED-442A-8505-EE0E403F6772}"/>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FD4BB782-5478-4833-B945-45282A2505E1}"/>
              </a:ext>
            </a:extLst>
          </p:cNvPr>
          <p:cNvSpPr>
            <a:spLocks noGrp="1"/>
          </p:cNvSpPr>
          <p:nvPr>
            <p:ph type="sldNum" sz="quarter" idx="10"/>
          </p:nvPr>
        </p:nvSpPr>
        <p:spPr/>
        <p:txBody>
          <a:bodyPr/>
          <a:lstStyle/>
          <a:p>
            <a:pPr>
              <a:defRPr/>
            </a:pPr>
            <a:fld id="{CE6B577E-FA0A-4000-9108-E9EC658625CC}" type="slidenum">
              <a:rPr lang="fr-FR" altLang="fr-FR" smtClean="0"/>
              <a:pPr>
                <a:defRPr/>
              </a:pPr>
              <a:t>12</a:t>
            </a:fld>
            <a:endParaRPr lang="fr-FR" altLang="fr-FR"/>
          </a:p>
        </p:txBody>
      </p:sp>
    </p:spTree>
    <p:extLst>
      <p:ext uri="{BB962C8B-B14F-4D97-AF65-F5344CB8AC3E}">
        <p14:creationId xmlns:p14="http://schemas.microsoft.com/office/powerpoint/2010/main" val="26802194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A6D2AF-6106-463E-B78E-2673FDD8A18D}"/>
              </a:ext>
            </a:extLst>
          </p:cNvPr>
          <p:cNvSpPr>
            <a:spLocks noGrp="1"/>
          </p:cNvSpPr>
          <p:nvPr>
            <p:ph idx="1"/>
          </p:nvPr>
        </p:nvSpPr>
        <p:spPr/>
        <p:txBody>
          <a:bodyPr>
            <a:normAutofit/>
          </a:bodyPr>
          <a:lstStyle/>
          <a:p>
            <a:pPr marL="446088" indent="-446088" algn="just">
              <a:buNone/>
            </a:pPr>
            <a:r>
              <a:rPr lang="fr-FR" sz="24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L’application a la distribution sélective du droit commun de </a:t>
            </a:r>
            <a:r>
              <a:rPr lang="fr-FR" sz="2400" b="1" cap="all"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a:t>
            </a:r>
            <a:r>
              <a:rPr lang="fr-FR" sz="24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GESTION DU RESEAU DE DISTRIBUTION</a:t>
            </a:r>
          </a:p>
          <a:p>
            <a:pPr marL="0" indent="0" algn="ctr">
              <a:buNone/>
            </a:pPr>
            <a:endParaRPr lang="fr-FR" sz="2400" b="1" cap="all" dirty="0">
              <a:solidFill>
                <a:srgbClr val="CD171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00050" lvl="1" indent="0" algn="just">
              <a:buNone/>
            </a:pPr>
            <a:r>
              <a:rPr lang="fr-FR" sz="2400" dirty="0">
                <a:latin typeface="Arial" panose="020B0604020202020204" pitchFamily="34" charset="0"/>
                <a:cs typeface="Arial" panose="020B0604020202020204" pitchFamily="34" charset="0"/>
              </a:rPr>
              <a:t>1) la délicate question du prix</a:t>
            </a:r>
          </a:p>
          <a:p>
            <a:pPr marL="400050" lvl="1" indent="0" algn="just">
              <a:buNone/>
            </a:pPr>
            <a:r>
              <a:rPr lang="fr-FR" sz="2400" dirty="0">
                <a:latin typeface="Arial" panose="020B0604020202020204" pitchFamily="34" charset="0"/>
                <a:cs typeface="Arial" panose="020B0604020202020204" pitchFamily="34" charset="0"/>
              </a:rPr>
              <a:t>2) la convention unique</a:t>
            </a:r>
          </a:p>
          <a:p>
            <a:pPr marL="400050" lvl="1" indent="0" algn="just">
              <a:buNone/>
            </a:pPr>
            <a:r>
              <a:rPr lang="fr-FR" sz="2400" dirty="0">
                <a:latin typeface="Arial" panose="020B0604020202020204" pitchFamily="34" charset="0"/>
                <a:cs typeface="Arial" panose="020B0604020202020204" pitchFamily="34" charset="0"/>
              </a:rPr>
              <a:t>3) le contrôle de l’équilibre contractuel</a:t>
            </a:r>
          </a:p>
        </p:txBody>
      </p:sp>
      <p:sp>
        <p:nvSpPr>
          <p:cNvPr id="4" name="Espace réservé du numéro de diapositive 3">
            <a:extLst>
              <a:ext uri="{FF2B5EF4-FFF2-40B4-BE49-F238E27FC236}">
                <a16:creationId xmlns:a16="http://schemas.microsoft.com/office/drawing/2014/main" id="{C474BEA2-04D5-4F2E-8571-7E6AC10BE7AE}"/>
              </a:ext>
            </a:extLst>
          </p:cNvPr>
          <p:cNvSpPr>
            <a:spLocks noGrp="1"/>
          </p:cNvSpPr>
          <p:nvPr>
            <p:ph type="sldNum" sz="quarter" idx="10"/>
          </p:nvPr>
        </p:nvSpPr>
        <p:spPr/>
        <p:txBody>
          <a:bodyPr/>
          <a:lstStyle/>
          <a:p>
            <a:pPr>
              <a:defRPr/>
            </a:pPr>
            <a:fld id="{CE6B577E-FA0A-4000-9108-E9EC658625CC}" type="slidenum">
              <a:rPr lang="fr-FR" altLang="fr-FR" smtClean="0"/>
              <a:pPr>
                <a:defRPr/>
              </a:pPr>
              <a:t>120</a:t>
            </a:fld>
            <a:endParaRPr lang="fr-FR" altLang="fr-FR"/>
          </a:p>
        </p:txBody>
      </p:sp>
      <p:sp>
        <p:nvSpPr>
          <p:cNvPr id="8" name="Titre 5">
            <a:extLst>
              <a:ext uri="{FF2B5EF4-FFF2-40B4-BE49-F238E27FC236}">
                <a16:creationId xmlns:a16="http://schemas.microsoft.com/office/drawing/2014/main" id="{3F4B736E-831D-5CE8-8D5F-77A3DFA7DD88}"/>
              </a:ext>
            </a:extLst>
          </p:cNvPr>
          <p:cNvSpPr>
            <a:spLocks noGrp="1"/>
          </p:cNvSpPr>
          <p:nvPr>
            <p:ph type="title"/>
          </p:nvPr>
        </p:nvSpPr>
        <p:spPr>
          <a:xfrm>
            <a:off x="4282376" y="225168"/>
            <a:ext cx="4404424" cy="530481"/>
          </a:xfrm>
        </p:spPr>
        <p:txBody>
          <a:bodyPr>
            <a:normAutofit/>
          </a:bodyPr>
          <a:lstStyle/>
          <a:p>
            <a:r>
              <a:rPr lang="fr-FR" altLang="fr-FR" sz="1600" dirty="0">
                <a:latin typeface="Arial" panose="020B0604020202020204" pitchFamily="34" charset="0"/>
                <a:ea typeface="ＭＳ Ｐゴシック" panose="020B0600070205080204" pitchFamily="34" charset="-128"/>
                <a:cs typeface="Arial" panose="020B0604020202020204" pitchFamily="34" charset="0"/>
              </a:rPr>
              <a:t>Gestion du réseau de distribution</a:t>
            </a:r>
            <a:endParaRPr lang="fr-FR" sz="1600" dirty="0"/>
          </a:p>
        </p:txBody>
      </p:sp>
    </p:spTree>
    <p:extLst>
      <p:ext uri="{BB962C8B-B14F-4D97-AF65-F5344CB8AC3E}">
        <p14:creationId xmlns:p14="http://schemas.microsoft.com/office/powerpoint/2010/main" val="17846333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lvl="0" indent="0">
              <a:buNone/>
            </a:pPr>
            <a:r>
              <a:rPr lang="fr-FR" sz="2800" b="1" dirty="0">
                <a:solidFill>
                  <a:srgbClr val="C00000"/>
                </a:solidFill>
                <a:latin typeface="Arial" panose="020B0604020202020204" pitchFamily="34" charset="0"/>
                <a:cs typeface="Arial" panose="020B0604020202020204" pitchFamily="34" charset="0"/>
              </a:rPr>
              <a:t>	1) LA DÉLICATE QUESTION DU PRIX</a:t>
            </a:r>
          </a:p>
          <a:p>
            <a:pPr marL="0" lvl="0" indent="0">
              <a:buNone/>
            </a:pPr>
            <a:endParaRPr lang="fr-FR" sz="2800" b="1" dirty="0">
              <a:solidFill>
                <a:srgbClr val="C00000"/>
              </a:solidFill>
              <a:latin typeface="Arial" panose="020B0604020202020204" pitchFamily="34" charset="0"/>
              <a:cs typeface="Arial" panose="020B0604020202020204" pitchFamily="34" charset="0"/>
            </a:endParaRPr>
          </a:p>
          <a:p>
            <a:pPr marL="0" indent="0">
              <a:buNone/>
            </a:pPr>
            <a:r>
              <a:rPr lang="fr-FR" sz="2800" dirty="0">
                <a:solidFill>
                  <a:srgbClr val="C00000"/>
                </a:solidFill>
                <a:latin typeface="Arial" panose="020B0604020202020204" pitchFamily="34" charset="0"/>
                <a:cs typeface="Arial" panose="020B0604020202020204" pitchFamily="34" charset="0"/>
              </a:rPr>
              <a:t>1. Le prix de vente du fournisseur à son réseau</a:t>
            </a:r>
          </a:p>
          <a:p>
            <a:pPr marL="0" indent="0">
              <a:buNone/>
            </a:pPr>
            <a:endParaRPr lang="fr-FR" sz="2800" dirty="0">
              <a:solidFill>
                <a:srgbClr val="C00000"/>
              </a:solidFill>
              <a:latin typeface="Arial" panose="020B0604020202020204" pitchFamily="34" charset="0"/>
              <a:cs typeface="Arial" panose="020B0604020202020204" pitchFamily="34" charset="0"/>
            </a:endParaRPr>
          </a:p>
          <a:p>
            <a:pPr marL="0" indent="0">
              <a:buNone/>
            </a:pPr>
            <a:r>
              <a:rPr lang="fr-FR" sz="2800" dirty="0">
                <a:solidFill>
                  <a:srgbClr val="C00000"/>
                </a:solidFill>
                <a:latin typeface="Arial" panose="020B0604020202020204" pitchFamily="34" charset="0"/>
                <a:cs typeface="Arial" panose="020B0604020202020204" pitchFamily="34" charset="0"/>
              </a:rPr>
              <a:t>2. Le prix de revente du distributeur</a:t>
            </a:r>
          </a:p>
          <a:p>
            <a:pPr marL="0" lvl="0" indent="0">
              <a:buNone/>
            </a:pPr>
            <a:endParaRPr lang="fr-FR" b="1" dirty="0">
              <a:solidFill>
                <a:srgbClr val="FF0000"/>
              </a:solidFill>
            </a:endParaRPr>
          </a:p>
        </p:txBody>
      </p:sp>
      <p:sp>
        <p:nvSpPr>
          <p:cNvPr id="4" name="Titre 3"/>
          <p:cNvSpPr>
            <a:spLocks noGrp="1"/>
          </p:cNvSpPr>
          <p:nvPr>
            <p:ph type="title"/>
          </p:nvPr>
        </p:nvSpPr>
        <p:spPr/>
        <p:txBody>
          <a:bodyPr>
            <a:normAutofit fontScale="90000"/>
          </a:bodyPr>
          <a:lstStyle/>
          <a:p>
            <a:r>
              <a:rPr lang="fr-FR" altLang="fr-FR" sz="18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800">
                <a:latin typeface="Arial" panose="020B0604020202020204" pitchFamily="34" charset="0"/>
                <a:ea typeface="ＭＳ Ｐゴシック" panose="020B0600070205080204" pitchFamily="34" charset="-128"/>
                <a:cs typeface="Arial" panose="020B0604020202020204" pitchFamily="34" charset="0"/>
              </a:rPr>
            </a:br>
            <a:r>
              <a:rPr lang="fr-FR" altLang="fr-FR" sz="1800">
                <a:latin typeface="Arial" panose="020B0604020202020204" pitchFamily="34" charset="0"/>
                <a:ea typeface="ＭＳ Ｐゴシック" panose="020B0600070205080204" pitchFamily="34" charset="-128"/>
                <a:cs typeface="Arial" panose="020B0604020202020204" pitchFamily="34" charset="0"/>
              </a:rPr>
              <a:t>§1) Le prix </a:t>
            </a:r>
            <a:endParaRPr lang="fr-FR" sz="1800"/>
          </a:p>
        </p:txBody>
      </p:sp>
      <p:sp>
        <p:nvSpPr>
          <p:cNvPr id="5" name="Espace réservé du numéro de diapositive 4">
            <a:extLst>
              <a:ext uri="{FF2B5EF4-FFF2-40B4-BE49-F238E27FC236}">
                <a16:creationId xmlns:a16="http://schemas.microsoft.com/office/drawing/2014/main" id="{3642B3B5-8E4A-4D08-AA74-DA61A6E0EF67}"/>
              </a:ext>
            </a:extLst>
          </p:cNvPr>
          <p:cNvSpPr>
            <a:spLocks noGrp="1"/>
          </p:cNvSpPr>
          <p:nvPr>
            <p:ph type="sldNum" sz="quarter" idx="10"/>
          </p:nvPr>
        </p:nvSpPr>
        <p:spPr/>
        <p:txBody>
          <a:bodyPr/>
          <a:lstStyle/>
          <a:p>
            <a:pPr>
              <a:defRPr/>
            </a:pPr>
            <a:fld id="{CE6B577E-FA0A-4000-9108-E9EC658625CC}" type="slidenum">
              <a:rPr lang="fr-FR" altLang="fr-FR" smtClean="0"/>
              <a:pPr>
                <a:defRPr/>
              </a:pPr>
              <a:t>121</a:t>
            </a:fld>
            <a:endParaRPr lang="fr-FR" altLang="fr-FR"/>
          </a:p>
        </p:txBody>
      </p:sp>
    </p:spTree>
    <p:extLst>
      <p:ext uri="{BB962C8B-B14F-4D97-AF65-F5344CB8AC3E}">
        <p14:creationId xmlns:p14="http://schemas.microsoft.com/office/powerpoint/2010/main" val="1492172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lvl="0" indent="0">
              <a:buNone/>
            </a:pPr>
            <a:endParaRPr lang="fr-FR" b="1" dirty="0">
              <a:solidFill>
                <a:srgbClr val="FF0000"/>
              </a:solidFill>
              <a:latin typeface="Arial" panose="020B0604020202020204" pitchFamily="34" charset="0"/>
              <a:cs typeface="Arial" panose="020B0604020202020204" pitchFamily="34" charset="0"/>
            </a:endParaRPr>
          </a:p>
          <a:p>
            <a:pPr marL="0" indent="0">
              <a:buNone/>
            </a:pPr>
            <a:r>
              <a:rPr lang="fr-FR" sz="2400" dirty="0">
                <a:solidFill>
                  <a:srgbClr val="C00000"/>
                </a:solidFill>
                <a:latin typeface="Arial" panose="020B0604020202020204" pitchFamily="34" charset="0"/>
                <a:cs typeface="Arial" panose="020B0604020202020204" pitchFamily="34" charset="0"/>
              </a:rPr>
              <a:t>1. Le prix de vente du fournisseur à son réseau</a:t>
            </a:r>
          </a:p>
          <a:p>
            <a:pPr marL="0" indent="0">
              <a:buNone/>
            </a:pPr>
            <a:endParaRPr lang="fr-FR" sz="2400" dirty="0">
              <a:solidFill>
                <a:srgbClr val="C00000"/>
              </a:solidFill>
              <a:latin typeface="Arial" panose="020B0604020202020204" pitchFamily="34" charset="0"/>
              <a:cs typeface="Arial" panose="020B0604020202020204" pitchFamily="34" charset="0"/>
            </a:endParaRPr>
          </a:p>
          <a:p>
            <a:pPr marL="1077913" lvl="1" indent="0" algn="just">
              <a:spcAft>
                <a:spcPts val="0"/>
              </a:spcAft>
              <a:buClr>
                <a:srgbClr val="000000"/>
              </a:buClr>
              <a:buNone/>
              <a:defRPr/>
            </a:pPr>
            <a:r>
              <a:rPr lang="fr-FR" altLang="fr-FR" sz="2400" dirty="0">
                <a:solidFill>
                  <a:srgbClr val="C00000"/>
                </a:solidFill>
                <a:latin typeface="Arial" panose="020B0604020202020204" pitchFamily="34" charset="0"/>
                <a:cs typeface="Arial" panose="020B0604020202020204" pitchFamily="34" charset="0"/>
              </a:rPr>
              <a:t>a.  La jurisprudence classique sur le prix tarif</a:t>
            </a:r>
          </a:p>
          <a:p>
            <a:pPr marL="1524000" lvl="1" indent="-446088" algn="just">
              <a:spcAft>
                <a:spcPts val="0"/>
              </a:spcAft>
              <a:buClr>
                <a:srgbClr val="000000"/>
              </a:buClr>
              <a:buNone/>
              <a:defRPr/>
            </a:pPr>
            <a:r>
              <a:rPr lang="fr-FR" altLang="fr-FR" sz="2400" dirty="0">
                <a:solidFill>
                  <a:srgbClr val="C00000"/>
                </a:solidFill>
                <a:latin typeface="Arial" panose="020B0604020202020204" pitchFamily="34" charset="0"/>
                <a:cs typeface="Arial" panose="020B0604020202020204" pitchFamily="34" charset="0"/>
              </a:rPr>
              <a:t>b. Les nouvelles problématiques résultant de la convention unique et de la réforme du droit des contrats</a:t>
            </a:r>
            <a:endParaRPr lang="fr-FR" sz="2400" dirty="0">
              <a:solidFill>
                <a:srgbClr val="C00000"/>
              </a:solidFill>
              <a:latin typeface="Arial" panose="020B0604020202020204" pitchFamily="34" charset="0"/>
              <a:cs typeface="Arial" panose="020B0604020202020204" pitchFamily="34" charset="0"/>
            </a:endParaRPr>
          </a:p>
          <a:p>
            <a:pPr marL="457200" indent="-457200">
              <a:buAutoNum type="alphaUcParenR"/>
            </a:pPr>
            <a:endParaRPr lang="fr-FR" dirty="0">
              <a:latin typeface="+mn-lt"/>
            </a:endParaRPr>
          </a:p>
          <a:p>
            <a:pPr marL="0" lvl="0" indent="0">
              <a:buNone/>
            </a:pPr>
            <a:endParaRPr lang="fr-FR" b="1" dirty="0">
              <a:solidFill>
                <a:srgbClr val="FF0000"/>
              </a:solidFill>
              <a:latin typeface="+mn-lt"/>
            </a:endParaRPr>
          </a:p>
        </p:txBody>
      </p:sp>
      <p:sp>
        <p:nvSpPr>
          <p:cNvPr id="4" name="Titre 3"/>
          <p:cNvSpPr>
            <a:spLocks noGrp="1"/>
          </p:cNvSpPr>
          <p:nvPr>
            <p:ph type="title"/>
          </p:nvPr>
        </p:nvSpPr>
        <p:spPr>
          <a:xfrm>
            <a:off x="3275856" y="225168"/>
            <a:ext cx="5410944" cy="530481"/>
          </a:xfrm>
        </p:spPr>
        <p:txBody>
          <a:bodyPr>
            <a:normAutofit fontScale="90000"/>
          </a:bodyPr>
          <a:lstStyle/>
          <a:p>
            <a:r>
              <a:rPr lang="fr-FR" altLang="fr-FR" dirty="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dirty="0">
                <a:latin typeface="Arial" panose="020B0604020202020204" pitchFamily="34" charset="0"/>
                <a:ea typeface="ＭＳ Ｐゴシック" panose="020B0600070205080204" pitchFamily="34" charset="-128"/>
                <a:cs typeface="Arial" panose="020B0604020202020204" pitchFamily="34" charset="0"/>
              </a:rPr>
            </a:br>
            <a:r>
              <a:rPr lang="fr-FR" altLang="fr-FR" dirty="0">
                <a:latin typeface="Arial" panose="020B0604020202020204" pitchFamily="34" charset="0"/>
                <a:ea typeface="ＭＳ Ｐゴシック" panose="020B0600070205080204" pitchFamily="34" charset="-128"/>
                <a:cs typeface="Arial" panose="020B0604020202020204" pitchFamily="34" charset="0"/>
              </a:rPr>
              <a:t>1) Le prix </a:t>
            </a:r>
            <a:br>
              <a:rPr lang="fr-FR" altLang="fr-FR" dirty="0">
                <a:latin typeface="Arial" panose="020B0604020202020204" pitchFamily="34" charset="0"/>
                <a:ea typeface="ＭＳ Ｐゴシック" panose="020B0600070205080204" pitchFamily="34" charset="-128"/>
                <a:cs typeface="Arial" panose="020B0604020202020204" pitchFamily="34" charset="0"/>
              </a:rPr>
            </a:br>
            <a:r>
              <a:rPr lang="fr-FR" altLang="fr-FR" dirty="0">
                <a:latin typeface="Arial" panose="020B0604020202020204" pitchFamily="34" charset="0"/>
                <a:ea typeface="ＭＳ Ｐゴシック" panose="020B0600070205080204" pitchFamily="34" charset="-128"/>
                <a:cs typeface="Arial" panose="020B0604020202020204" pitchFamily="34" charset="0"/>
              </a:rPr>
              <a:t>A) Le prix de vente du fournisseur à son réseau  </a:t>
            </a:r>
            <a:endParaRPr lang="fr-FR" dirty="0"/>
          </a:p>
        </p:txBody>
      </p:sp>
      <p:sp>
        <p:nvSpPr>
          <p:cNvPr id="5" name="Espace réservé du numéro de diapositive 4">
            <a:extLst>
              <a:ext uri="{FF2B5EF4-FFF2-40B4-BE49-F238E27FC236}">
                <a16:creationId xmlns:a16="http://schemas.microsoft.com/office/drawing/2014/main" id="{27D070F7-84C5-4BE2-A151-3A5806F73C52}"/>
              </a:ext>
            </a:extLst>
          </p:cNvPr>
          <p:cNvSpPr>
            <a:spLocks noGrp="1"/>
          </p:cNvSpPr>
          <p:nvPr>
            <p:ph type="sldNum" sz="quarter" idx="10"/>
          </p:nvPr>
        </p:nvSpPr>
        <p:spPr/>
        <p:txBody>
          <a:bodyPr/>
          <a:lstStyle/>
          <a:p>
            <a:pPr>
              <a:defRPr/>
            </a:pPr>
            <a:fld id="{CE6B577E-FA0A-4000-9108-E9EC658625CC}" type="slidenum">
              <a:rPr lang="fr-FR" altLang="fr-FR" smtClean="0"/>
              <a:pPr>
                <a:defRPr/>
              </a:pPr>
              <a:t>122</a:t>
            </a:fld>
            <a:endParaRPr lang="fr-FR" altLang="fr-FR"/>
          </a:p>
        </p:txBody>
      </p:sp>
    </p:spTree>
    <p:extLst>
      <p:ext uri="{BB962C8B-B14F-4D97-AF65-F5344CB8AC3E}">
        <p14:creationId xmlns:p14="http://schemas.microsoft.com/office/powerpoint/2010/main" val="20304141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88B89E-F214-4370-B12C-CCAB361CE28E}"/>
              </a:ext>
            </a:extLst>
          </p:cNvPr>
          <p:cNvSpPr>
            <a:spLocks noGrp="1"/>
          </p:cNvSpPr>
          <p:nvPr>
            <p:ph idx="1"/>
          </p:nvPr>
        </p:nvSpPr>
        <p:spPr>
          <a:solidFill>
            <a:schemeClr val="bg1"/>
          </a:solidFill>
        </p:spPr>
        <p:txBody>
          <a:bodyPr>
            <a:normAutofit fontScale="92500" lnSpcReduction="20000"/>
          </a:bodyPr>
          <a:lstStyle/>
          <a:p>
            <a:pPr marL="0" indent="0" algn="just">
              <a:lnSpc>
                <a:spcPct val="110000"/>
              </a:lnSpc>
              <a:spcAft>
                <a:spcPts val="0"/>
              </a:spcAft>
              <a:buNone/>
              <a:defRPr/>
            </a:pPr>
            <a:r>
              <a:rPr lang="fr-FR" sz="2400" cap="none" dirty="0">
                <a:solidFill>
                  <a:srgbClr val="C00000"/>
                </a:solidFill>
                <a:latin typeface="Arial" panose="020B0604020202020204" pitchFamily="34" charset="0"/>
                <a:ea typeface="ＭＳ Ｐゴシック" pitchFamily="34" charset="-128"/>
                <a:cs typeface="Arial" panose="020B0604020202020204" pitchFamily="34" charset="0"/>
              </a:rPr>
              <a:t>a. La jurisprudence classique sur le prix tarif</a:t>
            </a:r>
          </a:p>
          <a:p>
            <a:pPr marL="457200" indent="-457200" algn="just">
              <a:lnSpc>
                <a:spcPct val="110000"/>
              </a:lnSpc>
              <a:spcAft>
                <a:spcPts val="0"/>
              </a:spcAft>
              <a:buFont typeface="+mj-lt"/>
              <a:buAutoNum type="arabicPeriod"/>
              <a:defRPr/>
            </a:pPr>
            <a:endParaRPr lang="fr-FR" sz="1800" cap="none" dirty="0">
              <a:solidFill>
                <a:schemeClr val="tx1"/>
              </a:solidFill>
              <a:latin typeface="Arial" panose="020B0604020202020204" pitchFamily="34" charset="0"/>
              <a:ea typeface="ＭＳ Ｐゴシック" pitchFamily="34" charset="-128"/>
              <a:cs typeface="Arial" panose="020B0604020202020204" pitchFamily="34" charset="0"/>
            </a:endParaRPr>
          </a:p>
          <a:p>
            <a:pPr marL="360000" lvl="1" indent="-360000" algn="just">
              <a:lnSpc>
                <a:spcPct val="110000"/>
              </a:lnSpc>
              <a:spcAft>
                <a:spcPts val="0"/>
              </a:spcAft>
              <a:buClr>
                <a:prstClr val="black"/>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Depuis les arrêts de l’</a:t>
            </a:r>
            <a:r>
              <a:rPr lang="fr-FR" sz="2000" dirty="0" err="1">
                <a:solidFill>
                  <a:prstClr val="black"/>
                </a:solidFill>
                <a:latin typeface="Arial" panose="020B0604020202020204" pitchFamily="34" charset="0"/>
                <a:cs typeface="Arial" panose="020B0604020202020204" pitchFamily="34" charset="0"/>
              </a:rPr>
              <a:t>Ass</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Plén</a:t>
            </a:r>
            <a:r>
              <a:rPr lang="fr-FR" sz="2000" dirty="0">
                <a:solidFill>
                  <a:prstClr val="black"/>
                </a:solidFill>
                <a:latin typeface="Arial" panose="020B0604020202020204" pitchFamily="34" charset="0"/>
                <a:cs typeface="Arial" panose="020B0604020202020204" pitchFamily="34" charset="0"/>
              </a:rPr>
              <a:t>. du 1</a:t>
            </a:r>
            <a:r>
              <a:rPr lang="fr-FR" sz="2000" baseline="30000" dirty="0">
                <a:solidFill>
                  <a:prstClr val="black"/>
                </a:solidFill>
                <a:latin typeface="Arial" panose="020B0604020202020204" pitchFamily="34" charset="0"/>
                <a:cs typeface="Arial" panose="020B0604020202020204" pitchFamily="34" charset="0"/>
              </a:rPr>
              <a:t>er</a:t>
            </a:r>
            <a:r>
              <a:rPr lang="fr-FR" sz="2000" dirty="0">
                <a:solidFill>
                  <a:prstClr val="black"/>
                </a:solidFill>
                <a:latin typeface="Arial" panose="020B0604020202020204" pitchFamily="34" charset="0"/>
                <a:cs typeface="Arial" panose="020B0604020202020204" pitchFamily="34" charset="0"/>
              </a:rPr>
              <a:t> décembre 1995 :</a:t>
            </a:r>
          </a:p>
          <a:p>
            <a:pPr marL="360000" lvl="1" indent="-360000" algn="just">
              <a:lnSpc>
                <a:spcPct val="110000"/>
              </a:lnSpc>
              <a:spcAft>
                <a:spcPts val="0"/>
              </a:spcAft>
              <a:buClr>
                <a:prstClr val="black"/>
              </a:buClr>
              <a:buFont typeface="Arial" panose="020B0604020202020204" pitchFamily="34" charset="0"/>
              <a:buChar char="•"/>
              <a:defRPr/>
            </a:pPr>
            <a:endParaRPr lang="fr-FR" sz="2000" dirty="0">
              <a:solidFill>
                <a:prstClr val="black"/>
              </a:solidFill>
              <a:latin typeface="Arial" panose="020B0604020202020204" pitchFamily="34" charset="0"/>
              <a:cs typeface="Arial" panose="020B0604020202020204" pitchFamily="34" charset="0"/>
            </a:endParaRPr>
          </a:p>
          <a:p>
            <a:pPr marL="720000" lvl="1" indent="-360000" algn="just">
              <a:lnSpc>
                <a:spcPct val="110000"/>
              </a:lnSpc>
              <a:spcAft>
                <a:spcPts val="0"/>
              </a:spcAft>
              <a:buClr>
                <a:prstClr val="black"/>
              </a:buClr>
              <a:buFont typeface="Wingdings" pitchFamily="2" charset="2"/>
              <a:buChar char="Ø"/>
              <a:defRPr/>
            </a:pPr>
            <a:r>
              <a:rPr lang="fr-FR" sz="2000" dirty="0">
                <a:solidFill>
                  <a:schemeClr val="tx1"/>
                </a:solidFill>
                <a:latin typeface="Arial" panose="020B0604020202020204" pitchFamily="34" charset="0"/>
                <a:cs typeface="Arial" panose="020B0604020202020204" pitchFamily="34" charset="0"/>
              </a:rPr>
              <a:t>Le prix n’est plus considéré comme un élément de validité du contrat, il doit simplement être </a:t>
            </a:r>
            <a:r>
              <a:rPr lang="fr-FR" sz="2000" b="1" dirty="0">
                <a:solidFill>
                  <a:schemeClr val="tx1"/>
                </a:solidFill>
                <a:latin typeface="Arial" panose="020B0604020202020204" pitchFamily="34" charset="0"/>
                <a:cs typeface="Arial" panose="020B0604020202020204" pitchFamily="34" charset="0"/>
              </a:rPr>
              <a:t>déterminé ou déterminable</a:t>
            </a:r>
            <a:r>
              <a:rPr lang="fr-FR" sz="2000" dirty="0">
                <a:solidFill>
                  <a:schemeClr val="tx1"/>
                </a:solidFill>
                <a:latin typeface="Arial" panose="020B0604020202020204" pitchFamily="34" charset="0"/>
                <a:cs typeface="Arial" panose="020B0604020202020204" pitchFamily="34" charset="0"/>
              </a:rPr>
              <a:t>. </a:t>
            </a:r>
          </a:p>
          <a:p>
            <a:pPr marL="720000" lvl="1" indent="-360000" algn="just">
              <a:lnSpc>
                <a:spcPct val="110000"/>
              </a:lnSpc>
              <a:spcAft>
                <a:spcPts val="0"/>
              </a:spcAft>
              <a:buClr>
                <a:prstClr val="black"/>
              </a:buClr>
              <a:buFont typeface="Wingdings" pitchFamily="2" charset="2"/>
              <a:buChar char="Ø"/>
              <a:defRPr/>
            </a:pPr>
            <a:r>
              <a:rPr lang="fr-FR" sz="2000" dirty="0">
                <a:solidFill>
                  <a:prstClr val="black"/>
                </a:solidFill>
                <a:latin typeface="Arial" panose="020B0604020202020204" pitchFamily="34" charset="0"/>
                <a:cs typeface="Arial" panose="020B0604020202020204" pitchFamily="34" charset="0"/>
              </a:rPr>
              <a:t>Le prix peut cependant être sanctionné s’il est abusif. La sanction intervient sur le terrain de la responsabilité contractuelle.</a:t>
            </a:r>
          </a:p>
          <a:p>
            <a:pPr marL="720000" lvl="1" indent="-360000" algn="just">
              <a:lnSpc>
                <a:spcPct val="110000"/>
              </a:lnSpc>
              <a:spcAft>
                <a:spcPts val="0"/>
              </a:spcAft>
              <a:buClr>
                <a:prstClr val="black"/>
              </a:buClr>
              <a:buFont typeface="Wingdings" pitchFamily="2" charset="2"/>
              <a:buChar char="Ø"/>
              <a:defRPr/>
            </a:pPr>
            <a:endParaRPr lang="fr-FR" sz="2000" dirty="0">
              <a:solidFill>
                <a:prstClr val="black"/>
              </a:solidFill>
              <a:latin typeface="Arial" panose="020B0604020202020204" pitchFamily="34" charset="0"/>
              <a:cs typeface="Arial" panose="020B0604020202020204" pitchFamily="34" charset="0"/>
            </a:endParaRPr>
          </a:p>
          <a:p>
            <a:pPr algn="just">
              <a:lnSpc>
                <a:spcPct val="110000"/>
              </a:lnSpc>
              <a:spcAft>
                <a:spcPts val="0"/>
              </a:spcAft>
              <a:buClr>
                <a:prstClr val="black"/>
              </a:buClr>
              <a:buFont typeface="Arial" charset="0"/>
              <a:buChar char="•"/>
              <a:defRPr/>
            </a:pPr>
            <a:r>
              <a:rPr lang="fr-FR" sz="2000" cap="none" dirty="0">
                <a:solidFill>
                  <a:prstClr val="black"/>
                </a:solidFill>
                <a:latin typeface="Arial" panose="020B0604020202020204" pitchFamily="34" charset="0"/>
                <a:cs typeface="Arial" panose="020B0604020202020204" pitchFamily="34" charset="0"/>
              </a:rPr>
              <a:t>Les parties ne sont pas obligées de fixer le prix dans le contrat, dès lors qu’il est déterminé ou déterminable (possibilité de renvoi à des annexes ou des avenants).</a:t>
            </a:r>
            <a:endParaRPr lang="fr-FR" cap="none" dirty="0">
              <a:solidFill>
                <a:prstClr val="black"/>
              </a:solidFill>
              <a:latin typeface="Arial" panose="020B0604020202020204" pitchFamily="34" charset="0"/>
              <a:cs typeface="Arial" panose="020B0604020202020204" pitchFamily="34" charset="0"/>
            </a:endParaRPr>
          </a:p>
        </p:txBody>
      </p:sp>
      <p:sp>
        <p:nvSpPr>
          <p:cNvPr id="4" name="Titre 3">
            <a:extLst>
              <a:ext uri="{FF2B5EF4-FFF2-40B4-BE49-F238E27FC236}">
                <a16:creationId xmlns:a16="http://schemas.microsoft.com/office/drawing/2014/main" id="{5E9DC3B0-D3E9-41DD-9B6D-0CDA3B16E275}"/>
              </a:ext>
            </a:extLst>
          </p:cNvPr>
          <p:cNvSpPr>
            <a:spLocks noGrp="1"/>
          </p:cNvSpPr>
          <p:nvPr>
            <p:ph type="title"/>
          </p:nvPr>
        </p:nvSpPr>
        <p:spPr>
          <a:xfrm>
            <a:off x="3923928" y="225168"/>
            <a:ext cx="4762872" cy="530481"/>
          </a:xfrm>
        </p:spPr>
        <p:txBody>
          <a:bodyPr>
            <a:noAutofit/>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A. Le prix de vente du fournisseur à son réseau </a:t>
            </a:r>
            <a:endParaRPr lang="fr-FR" sz="1600"/>
          </a:p>
        </p:txBody>
      </p:sp>
      <p:sp>
        <p:nvSpPr>
          <p:cNvPr id="2" name="Espace réservé du numéro de diapositive 1">
            <a:extLst>
              <a:ext uri="{FF2B5EF4-FFF2-40B4-BE49-F238E27FC236}">
                <a16:creationId xmlns:a16="http://schemas.microsoft.com/office/drawing/2014/main" id="{7A4650FB-B0FC-4401-90DE-AB636C156D90}"/>
              </a:ext>
            </a:extLst>
          </p:cNvPr>
          <p:cNvSpPr>
            <a:spLocks noGrp="1"/>
          </p:cNvSpPr>
          <p:nvPr>
            <p:ph type="sldNum" sz="quarter" idx="10"/>
          </p:nvPr>
        </p:nvSpPr>
        <p:spPr/>
        <p:txBody>
          <a:bodyPr/>
          <a:lstStyle/>
          <a:p>
            <a:pPr>
              <a:defRPr/>
            </a:pPr>
            <a:fld id="{CE6B577E-FA0A-4000-9108-E9EC658625CC}" type="slidenum">
              <a:rPr lang="fr-FR" altLang="fr-FR" smtClean="0"/>
              <a:pPr>
                <a:defRPr/>
              </a:pPr>
              <a:t>123</a:t>
            </a:fld>
            <a:endParaRPr lang="fr-FR" altLang="fr-FR"/>
          </a:p>
        </p:txBody>
      </p:sp>
    </p:spTree>
    <p:extLst>
      <p:ext uri="{BB962C8B-B14F-4D97-AF65-F5344CB8AC3E}">
        <p14:creationId xmlns:p14="http://schemas.microsoft.com/office/powerpoint/2010/main" val="12005800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C38216-3BCF-4077-A61D-C969414EC7FB}"/>
              </a:ext>
            </a:extLst>
          </p:cNvPr>
          <p:cNvSpPr>
            <a:spLocks noGrp="1"/>
          </p:cNvSpPr>
          <p:nvPr>
            <p:ph idx="1"/>
          </p:nvPr>
        </p:nvSpPr>
        <p:spPr>
          <a:solidFill>
            <a:schemeClr val="bg1"/>
          </a:solidFill>
        </p:spPr>
        <p:txBody>
          <a:bodyPr>
            <a:normAutofit fontScale="85000" lnSpcReduction="20000"/>
          </a:bodyPr>
          <a:lstStyle/>
          <a:p>
            <a:pPr marL="357188" indent="-357188" algn="just">
              <a:spcAft>
                <a:spcPts val="0"/>
              </a:spcAft>
              <a:buNone/>
              <a:defRPr/>
            </a:pPr>
            <a:r>
              <a:rPr lang="fr-FR" sz="2400" cap="none" dirty="0">
                <a:solidFill>
                  <a:srgbClr val="C00000"/>
                </a:solidFill>
                <a:latin typeface="Arial" panose="020B0604020202020204" pitchFamily="34" charset="0"/>
                <a:ea typeface="ＭＳ Ｐゴシック" pitchFamily="34" charset="-128"/>
                <a:cs typeface="Arial" panose="020B0604020202020204" pitchFamily="34" charset="0"/>
              </a:rPr>
              <a:t>b. Les nouvelles problématiques résultant du droit de la convention unique et de la réforme du droit des contrats</a:t>
            </a:r>
          </a:p>
          <a:p>
            <a:pPr marL="457200" indent="-457200" algn="just">
              <a:spcAft>
                <a:spcPts val="0"/>
              </a:spcAft>
              <a:buFont typeface="+mj-lt"/>
              <a:buAutoNum type="arabicPeriod" startAt="2"/>
              <a:defRPr/>
            </a:pPr>
            <a:endParaRPr lang="fr-FR" sz="2400" cap="none" dirty="0">
              <a:solidFill>
                <a:schemeClr val="tx1"/>
              </a:solidFill>
              <a:latin typeface="Arial" panose="020B0604020202020204" pitchFamily="34" charset="0"/>
              <a:ea typeface="ＭＳ Ｐゴシック" pitchFamily="34" charset="-128"/>
              <a:cs typeface="Arial" panose="020B0604020202020204" pitchFamily="34" charset="0"/>
            </a:endParaRPr>
          </a:p>
          <a:p>
            <a:pPr marL="1077913" lvl="1" indent="-358775" algn="just">
              <a:spcAft>
                <a:spcPts val="0"/>
              </a:spcAft>
              <a:buClr>
                <a:prstClr val="black"/>
              </a:buClr>
              <a:buFont typeface="Wingdings" panose="05000000000000000000" pitchFamily="2" charset="2"/>
              <a:buChar char="v"/>
              <a:defRPr/>
            </a:pPr>
            <a:r>
              <a:rPr lang="fr-FR" sz="2000" b="1" dirty="0">
                <a:solidFill>
                  <a:schemeClr val="tx1"/>
                </a:solidFill>
                <a:latin typeface="Arial" panose="020B0604020202020204" pitchFamily="34" charset="0"/>
                <a:cs typeface="Arial" panose="020B0604020202020204" pitchFamily="34" charset="0"/>
              </a:rPr>
              <a:t>La convention unique</a:t>
            </a:r>
            <a:r>
              <a:rPr lang="fr-FR" sz="2000" dirty="0">
                <a:solidFill>
                  <a:schemeClr val="tx1"/>
                </a:solidFill>
                <a:latin typeface="Arial" panose="020B0604020202020204" pitchFamily="34" charset="0"/>
                <a:cs typeface="Arial" panose="020B0604020202020204" pitchFamily="34" charset="0"/>
              </a:rPr>
              <a:t> : </a:t>
            </a:r>
          </a:p>
          <a:p>
            <a:pPr marL="1077913" lvl="1" indent="-358775" algn="just">
              <a:spcAft>
                <a:spcPts val="0"/>
              </a:spcAft>
              <a:buClr>
                <a:prstClr val="black"/>
              </a:buClr>
              <a:buFont typeface="Wingdings" panose="05000000000000000000" pitchFamily="2" charset="2"/>
              <a:buChar char="v"/>
              <a:defRPr/>
            </a:pPr>
            <a:endParaRPr lang="fr-FR" sz="2000" dirty="0">
              <a:solidFill>
                <a:schemeClr val="tx1"/>
              </a:solidFill>
              <a:latin typeface="Arial" panose="020B0604020202020204" pitchFamily="34" charset="0"/>
              <a:cs typeface="Arial" panose="020B0604020202020204" pitchFamily="34" charset="0"/>
            </a:endParaRPr>
          </a:p>
          <a:p>
            <a:pPr marL="360000" lvl="1" indent="-360000" algn="just">
              <a:spcAft>
                <a:spcPts val="0"/>
              </a:spcAft>
              <a:buClr>
                <a:prstClr val="black"/>
              </a:buClr>
              <a:buFont typeface="Arial" panose="020B0604020202020204" pitchFamily="34" charset="0"/>
              <a:buChar char="•"/>
              <a:defRPr/>
            </a:pPr>
            <a:r>
              <a:rPr lang="fr-FR" sz="2000" dirty="0">
                <a:solidFill>
                  <a:schemeClr val="tx1"/>
                </a:solidFill>
                <a:latin typeface="Arial" panose="020B0604020202020204" pitchFamily="34" charset="0"/>
                <a:cs typeface="Arial" panose="020B0604020202020204" pitchFamily="34" charset="0"/>
              </a:rPr>
              <a:t>Le prix convenu (sur la base des CGV du fournisseur) doit résulter de la </a:t>
            </a:r>
            <a:r>
              <a:rPr lang="fr-FR" sz="2000" u="sng" dirty="0">
                <a:solidFill>
                  <a:schemeClr val="tx1"/>
                </a:solidFill>
                <a:latin typeface="Arial" panose="020B0604020202020204" pitchFamily="34" charset="0"/>
                <a:cs typeface="Arial" panose="020B0604020202020204" pitchFamily="34" charset="0"/>
              </a:rPr>
              <a:t>négociation commerciale</a:t>
            </a:r>
            <a:r>
              <a:rPr lang="fr-FR" sz="2000" dirty="0">
                <a:solidFill>
                  <a:schemeClr val="tx1"/>
                </a:solidFill>
                <a:latin typeface="Arial" panose="020B0604020202020204" pitchFamily="34" charset="0"/>
                <a:cs typeface="Arial" panose="020B0604020202020204" pitchFamily="34" charset="0"/>
              </a:rPr>
              <a:t>. </a:t>
            </a:r>
          </a:p>
          <a:p>
            <a:pPr marL="360000" lvl="1" indent="-360000" algn="just">
              <a:spcAft>
                <a:spcPts val="0"/>
              </a:spcAft>
              <a:buClr>
                <a:prstClr val="black"/>
              </a:buClr>
              <a:buFont typeface="Arial" panose="020B0604020202020204" pitchFamily="34" charset="0"/>
              <a:buChar char="•"/>
              <a:defRPr/>
            </a:pPr>
            <a:endParaRPr lang="fr-FR" sz="2000" dirty="0">
              <a:solidFill>
                <a:schemeClr val="tx1"/>
              </a:solidFill>
              <a:latin typeface="Arial" panose="020B0604020202020204" pitchFamily="34" charset="0"/>
              <a:cs typeface="Arial" panose="020B0604020202020204" pitchFamily="34" charset="0"/>
            </a:endParaRPr>
          </a:p>
          <a:p>
            <a:pPr marL="358775" lvl="1" indent="-358775" algn="just">
              <a:spcAft>
                <a:spcPts val="0"/>
              </a:spcAft>
              <a:buClr>
                <a:prstClr val="black"/>
              </a:buClr>
              <a:buFont typeface="Arial" panose="020B0604020202020204" pitchFamily="34" charset="0"/>
              <a:buChar char="•"/>
              <a:defRPr/>
            </a:pPr>
            <a:r>
              <a:rPr lang="fr-FR" sz="2000" dirty="0">
                <a:solidFill>
                  <a:schemeClr val="tx1"/>
                </a:solidFill>
                <a:latin typeface="Arial" panose="020B0604020202020204" pitchFamily="34" charset="0"/>
                <a:cs typeface="Arial" panose="020B0604020202020204" pitchFamily="34" charset="0"/>
              </a:rPr>
              <a:t>L’Administration considère qu’il est </a:t>
            </a:r>
            <a:r>
              <a:rPr lang="fr-FR" sz="2000" u="sng" dirty="0">
                <a:solidFill>
                  <a:schemeClr val="tx1"/>
                </a:solidFill>
                <a:latin typeface="Arial" panose="020B0604020202020204" pitchFamily="34" charset="0"/>
                <a:cs typeface="Arial" panose="020B0604020202020204" pitchFamily="34" charset="0"/>
              </a:rPr>
              <a:t>fixe pour toute la durée du contrat</a:t>
            </a:r>
            <a:r>
              <a:rPr lang="fr-FR" sz="2000" dirty="0">
                <a:solidFill>
                  <a:schemeClr val="tx1"/>
                </a:solidFill>
                <a:latin typeface="Arial" panose="020B0604020202020204" pitchFamily="34" charset="0"/>
                <a:cs typeface="Arial" panose="020B0604020202020204" pitchFamily="34" charset="0"/>
              </a:rPr>
              <a:t> (soit 1 an pour la convention unique classique), sauf avenant modifiant la convention et indiquant l’élément nouveau le justifiant ou référence dans la convention de droit commun (hors PGC) aux </a:t>
            </a:r>
            <a:r>
              <a:rPr lang="fr-FR" sz="2000" i="1" dirty="0">
                <a:solidFill>
                  <a:schemeClr val="tx1"/>
                </a:solidFill>
                <a:latin typeface="Arial" panose="020B0604020202020204" pitchFamily="34" charset="0"/>
                <a:cs typeface="Arial" panose="020B0604020202020204" pitchFamily="34" charset="0"/>
              </a:rPr>
              <a:t>« types de situation dans lesquelles et les modalités selon lesquelles des conditions dérogatoires de l’opération de vente sont susceptibles d’être appliquées ».</a:t>
            </a:r>
            <a:endParaRPr lang="fr-FR" sz="1500" i="1" dirty="0">
              <a:solidFill>
                <a:schemeClr val="tx1"/>
              </a:solidFill>
              <a:latin typeface="Arial" panose="020B0604020202020204" pitchFamily="34" charset="0"/>
              <a:cs typeface="Arial" panose="020B0604020202020204" pitchFamily="34" charset="0"/>
            </a:endParaRPr>
          </a:p>
        </p:txBody>
      </p:sp>
      <p:sp>
        <p:nvSpPr>
          <p:cNvPr id="6" name="Titre 3">
            <a:extLst>
              <a:ext uri="{FF2B5EF4-FFF2-40B4-BE49-F238E27FC236}">
                <a16:creationId xmlns:a16="http://schemas.microsoft.com/office/drawing/2014/main" id="{5E9DC3B0-D3E9-41DD-9B6D-0CDA3B16E275}"/>
              </a:ext>
            </a:extLst>
          </p:cNvPr>
          <p:cNvSpPr>
            <a:spLocks noGrp="1"/>
          </p:cNvSpPr>
          <p:nvPr>
            <p:ph type="title"/>
          </p:nvPr>
        </p:nvSpPr>
        <p:spPr>
          <a:xfrm>
            <a:off x="3923928" y="225168"/>
            <a:ext cx="4762872" cy="530481"/>
          </a:xfrm>
        </p:spPr>
        <p:txBody>
          <a:bodyPr>
            <a:noAutofit/>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A. Le prix de vente du fournisseur à son réseau </a:t>
            </a:r>
            <a:endParaRPr lang="fr-FR" sz="1600"/>
          </a:p>
        </p:txBody>
      </p:sp>
      <p:sp>
        <p:nvSpPr>
          <p:cNvPr id="2" name="Espace réservé du numéro de diapositive 1">
            <a:extLst>
              <a:ext uri="{FF2B5EF4-FFF2-40B4-BE49-F238E27FC236}">
                <a16:creationId xmlns:a16="http://schemas.microsoft.com/office/drawing/2014/main" id="{DF5B9EB9-6408-4882-8B36-1BDF2E51FC17}"/>
              </a:ext>
            </a:extLst>
          </p:cNvPr>
          <p:cNvSpPr>
            <a:spLocks noGrp="1"/>
          </p:cNvSpPr>
          <p:nvPr>
            <p:ph type="sldNum" sz="quarter" idx="10"/>
          </p:nvPr>
        </p:nvSpPr>
        <p:spPr/>
        <p:txBody>
          <a:bodyPr/>
          <a:lstStyle/>
          <a:p>
            <a:pPr>
              <a:defRPr/>
            </a:pPr>
            <a:fld id="{CE6B577E-FA0A-4000-9108-E9EC658625CC}" type="slidenum">
              <a:rPr lang="fr-FR" altLang="fr-FR" smtClean="0"/>
              <a:pPr>
                <a:defRPr/>
              </a:pPr>
              <a:t>124</a:t>
            </a:fld>
            <a:endParaRPr lang="fr-FR" altLang="fr-FR"/>
          </a:p>
        </p:txBody>
      </p:sp>
    </p:spTree>
    <p:extLst>
      <p:ext uri="{BB962C8B-B14F-4D97-AF65-F5344CB8AC3E}">
        <p14:creationId xmlns:p14="http://schemas.microsoft.com/office/powerpoint/2010/main" val="14436501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424B9D9-2AB3-4CA0-BBC5-7D51D6896CC0}"/>
              </a:ext>
            </a:extLst>
          </p:cNvPr>
          <p:cNvSpPr>
            <a:spLocks noGrp="1"/>
          </p:cNvSpPr>
          <p:nvPr>
            <p:ph idx="1"/>
          </p:nvPr>
        </p:nvSpPr>
        <p:spPr>
          <a:solidFill>
            <a:schemeClr val="bg1"/>
          </a:solidFill>
        </p:spPr>
        <p:txBody>
          <a:bodyPr>
            <a:normAutofit/>
          </a:bodyPr>
          <a:lstStyle/>
          <a:p>
            <a:pPr algn="just">
              <a:lnSpc>
                <a:spcPct val="120000"/>
              </a:lnSpc>
              <a:spcAft>
                <a:spcPts val="0"/>
              </a:spcAft>
              <a:defRPr/>
            </a:pPr>
            <a:r>
              <a:rPr lang="fr-FR" altLang="fr-FR" cap="none"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L’Art. 1164 code civil nouveau consacre la possibilité pour une partie de </a:t>
            </a:r>
            <a:r>
              <a:rPr lang="fr-FR" altLang="fr-FR" b="1" cap="none"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déterminer unilatéralement le prix </a:t>
            </a:r>
            <a:r>
              <a:rPr lang="fr-FR" altLang="fr-FR" cap="none"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dans </a:t>
            </a:r>
            <a:r>
              <a:rPr lang="fr-FR" altLang="fr-FR" u="sng" cap="none"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les contrats-cadre</a:t>
            </a:r>
            <a:r>
              <a:rPr lang="fr-FR" altLang="fr-FR" cap="none"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p>
          <a:p>
            <a:pPr algn="just">
              <a:lnSpc>
                <a:spcPct val="120000"/>
              </a:lnSpc>
              <a:spcAft>
                <a:spcPts val="0"/>
              </a:spcAft>
              <a:defRPr/>
            </a:pPr>
            <a:endParaRPr lang="fr-FR" altLang="fr-FR"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algn="just">
              <a:lnSpc>
                <a:spcPct val="120000"/>
              </a:lnSpc>
              <a:spcAft>
                <a:spcPts val="0"/>
              </a:spcAft>
              <a:buFont typeface="Wingdings" panose="05000000000000000000" pitchFamily="2" charset="2"/>
              <a:buChar char="Ø"/>
              <a:defRPr/>
            </a:pPr>
            <a:r>
              <a:rPr lang="fr-FR" altLang="fr-FR"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Pour protéger les intérêts du débiteur du prix, une </a:t>
            </a:r>
            <a:r>
              <a:rPr lang="fr-FR" altLang="fr-FR"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obligation de motivation </a:t>
            </a:r>
            <a:r>
              <a:rPr lang="fr-FR" altLang="fr-FR"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pèse sur le cocontractant qui fixe unilatéralement le prix (non prévu par la jurisprudence antérieure).</a:t>
            </a:r>
            <a:endParaRPr lang="fr-FR" sz="2800" cap="none" dirty="0">
              <a:solidFill>
                <a:prstClr val="black"/>
              </a:solidFill>
              <a:latin typeface="Arial" panose="020B0604020202020204" pitchFamily="34" charset="0"/>
              <a:cs typeface="Arial" panose="020B0604020202020204" pitchFamily="34" charset="0"/>
            </a:endParaRPr>
          </a:p>
        </p:txBody>
      </p:sp>
      <p:sp>
        <p:nvSpPr>
          <p:cNvPr id="6" name="Titre 3">
            <a:extLst>
              <a:ext uri="{FF2B5EF4-FFF2-40B4-BE49-F238E27FC236}">
                <a16:creationId xmlns:a16="http://schemas.microsoft.com/office/drawing/2014/main" id="{5E9DC3B0-D3E9-41DD-9B6D-0CDA3B16E275}"/>
              </a:ext>
            </a:extLst>
          </p:cNvPr>
          <p:cNvSpPr>
            <a:spLocks noGrp="1"/>
          </p:cNvSpPr>
          <p:nvPr>
            <p:ph type="title"/>
          </p:nvPr>
        </p:nvSpPr>
        <p:spPr>
          <a:xfrm>
            <a:off x="3923928" y="225168"/>
            <a:ext cx="4762872" cy="530481"/>
          </a:xfrm>
        </p:spPr>
        <p:txBody>
          <a:bodyPr>
            <a:noAutofit/>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A. Le prix de vente du fournisseur à son réseau </a:t>
            </a:r>
            <a:endParaRPr lang="fr-FR" sz="1600"/>
          </a:p>
        </p:txBody>
      </p:sp>
      <p:sp>
        <p:nvSpPr>
          <p:cNvPr id="2" name="Espace réservé du numéro de diapositive 1">
            <a:extLst>
              <a:ext uri="{FF2B5EF4-FFF2-40B4-BE49-F238E27FC236}">
                <a16:creationId xmlns:a16="http://schemas.microsoft.com/office/drawing/2014/main" id="{69F2690C-8907-44D8-94DA-2B075B1FDC78}"/>
              </a:ext>
            </a:extLst>
          </p:cNvPr>
          <p:cNvSpPr>
            <a:spLocks noGrp="1"/>
          </p:cNvSpPr>
          <p:nvPr>
            <p:ph type="sldNum" sz="quarter" idx="10"/>
          </p:nvPr>
        </p:nvSpPr>
        <p:spPr/>
        <p:txBody>
          <a:bodyPr/>
          <a:lstStyle/>
          <a:p>
            <a:pPr>
              <a:defRPr/>
            </a:pPr>
            <a:fld id="{CE6B577E-FA0A-4000-9108-E9EC658625CC}" type="slidenum">
              <a:rPr lang="fr-FR" altLang="fr-FR" smtClean="0"/>
              <a:pPr>
                <a:defRPr/>
              </a:pPr>
              <a:t>125</a:t>
            </a:fld>
            <a:endParaRPr lang="fr-FR" altLang="fr-FR"/>
          </a:p>
        </p:txBody>
      </p:sp>
    </p:spTree>
    <p:extLst>
      <p:ext uri="{BB962C8B-B14F-4D97-AF65-F5344CB8AC3E}">
        <p14:creationId xmlns:p14="http://schemas.microsoft.com/office/powerpoint/2010/main" val="5309299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31590"/>
            <a:ext cx="8229600" cy="3635670"/>
          </a:xfrm>
        </p:spPr>
        <p:txBody>
          <a:bodyPr>
            <a:noAutofit/>
          </a:bodyPr>
          <a:lstStyle/>
          <a:p>
            <a:pPr marL="0" indent="0">
              <a:buNone/>
            </a:pPr>
            <a:r>
              <a:rPr lang="fr-FR" sz="2800" b="1" dirty="0">
                <a:solidFill>
                  <a:srgbClr val="C00000"/>
                </a:solidFill>
                <a:latin typeface="Arial" panose="020B0604020202020204" pitchFamily="34" charset="0"/>
                <a:cs typeface="Arial" panose="020B0604020202020204" pitchFamily="34" charset="0"/>
              </a:rPr>
              <a:t>2) Le prix de revente du distributeur</a:t>
            </a:r>
          </a:p>
          <a:p>
            <a:pPr marL="0" indent="0">
              <a:buNone/>
            </a:pPr>
            <a:endParaRPr lang="fr-FR" sz="2800" b="1" u="sng" dirty="0">
              <a:solidFill>
                <a:srgbClr val="C00000"/>
              </a:solidFill>
              <a:latin typeface="Arial" panose="020B0604020202020204" pitchFamily="34" charset="0"/>
              <a:cs typeface="Arial" panose="020B0604020202020204" pitchFamily="34" charset="0"/>
            </a:endParaRPr>
          </a:p>
          <a:p>
            <a:pPr>
              <a:buAutoNum type="arabicPeriod"/>
            </a:pPr>
            <a:r>
              <a:rPr lang="fr-FR" sz="2800" dirty="0">
                <a:solidFill>
                  <a:srgbClr val="C00000"/>
                </a:solidFill>
                <a:latin typeface="Arial" panose="020B0604020202020204" pitchFamily="34" charset="0"/>
                <a:cs typeface="Arial" panose="020B0604020202020204" pitchFamily="34" charset="0"/>
              </a:rPr>
              <a:t>Le principe d’interdiction des prix imposés </a:t>
            </a:r>
          </a:p>
          <a:p>
            <a:pPr>
              <a:buAutoNum type="arabicPeriod"/>
            </a:pPr>
            <a:r>
              <a:rPr lang="fr-FR" sz="2800" dirty="0">
                <a:solidFill>
                  <a:srgbClr val="C00000"/>
                </a:solidFill>
                <a:latin typeface="Arial" panose="020B0604020202020204" pitchFamily="34" charset="0"/>
                <a:cs typeface="Arial" panose="020B0604020202020204" pitchFamily="34" charset="0"/>
              </a:rPr>
              <a:t>Le principe d’interdiction de la revente à perte</a:t>
            </a:r>
          </a:p>
          <a:p>
            <a:pPr marL="0" indent="0">
              <a:buNone/>
            </a:pPr>
            <a:endParaRPr lang="fr-FR" sz="1800" b="1" dirty="0">
              <a:latin typeface="+mn-lt"/>
            </a:endParaRPr>
          </a:p>
          <a:p>
            <a:endParaRPr lang="fr-FR" sz="1800" dirty="0">
              <a:latin typeface="+mn-lt"/>
            </a:endParaRPr>
          </a:p>
        </p:txBody>
      </p:sp>
      <p:sp>
        <p:nvSpPr>
          <p:cNvPr id="4" name="Titre 3"/>
          <p:cNvSpPr>
            <a:spLocks noGrp="1"/>
          </p:cNvSpPr>
          <p:nvPr>
            <p:ph type="title"/>
          </p:nvPr>
        </p:nvSpPr>
        <p:spPr/>
        <p:txBody>
          <a:bodyPr>
            <a:noAutofit/>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sz="1600"/>
          </a:p>
        </p:txBody>
      </p:sp>
      <p:sp>
        <p:nvSpPr>
          <p:cNvPr id="5" name="Espace réservé du numéro de diapositive 4">
            <a:extLst>
              <a:ext uri="{FF2B5EF4-FFF2-40B4-BE49-F238E27FC236}">
                <a16:creationId xmlns:a16="http://schemas.microsoft.com/office/drawing/2014/main" id="{386AE1EE-B371-4923-9990-868DA2A77623}"/>
              </a:ext>
            </a:extLst>
          </p:cNvPr>
          <p:cNvSpPr>
            <a:spLocks noGrp="1"/>
          </p:cNvSpPr>
          <p:nvPr>
            <p:ph type="sldNum" sz="quarter" idx="10"/>
          </p:nvPr>
        </p:nvSpPr>
        <p:spPr/>
        <p:txBody>
          <a:bodyPr/>
          <a:lstStyle/>
          <a:p>
            <a:pPr>
              <a:defRPr/>
            </a:pPr>
            <a:fld id="{CE6B577E-FA0A-4000-9108-E9EC658625CC}" type="slidenum">
              <a:rPr lang="fr-FR" altLang="fr-FR" smtClean="0"/>
              <a:pPr>
                <a:defRPr/>
              </a:pPr>
              <a:t>126</a:t>
            </a:fld>
            <a:endParaRPr lang="fr-FR" altLang="fr-FR"/>
          </a:p>
        </p:txBody>
      </p:sp>
    </p:spTree>
    <p:extLst>
      <p:ext uri="{BB962C8B-B14F-4D97-AF65-F5344CB8AC3E}">
        <p14:creationId xmlns:p14="http://schemas.microsoft.com/office/powerpoint/2010/main" val="25578187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31590"/>
            <a:ext cx="8229600" cy="3635670"/>
          </a:xfrm>
        </p:spPr>
        <p:txBody>
          <a:bodyPr>
            <a:noAutofit/>
          </a:bodyPr>
          <a:lstStyle/>
          <a:p>
            <a:pPr marL="0" indent="0" algn="just">
              <a:buNone/>
            </a:pPr>
            <a:r>
              <a:rPr lang="fr-FR" sz="1800" b="1" dirty="0">
                <a:solidFill>
                  <a:srgbClr val="C00000"/>
                </a:solidFill>
                <a:latin typeface="Arial" panose="020B0604020202020204" pitchFamily="34" charset="0"/>
                <a:cs typeface="Arial" panose="020B0604020202020204" pitchFamily="34" charset="0"/>
              </a:rPr>
              <a:t>2) Le prix de revente du distributeur</a:t>
            </a:r>
          </a:p>
          <a:p>
            <a:pPr marL="0" indent="0" algn="just">
              <a:buNone/>
            </a:pPr>
            <a:endParaRPr lang="fr-FR" sz="1800" b="1" u="sng" dirty="0">
              <a:solidFill>
                <a:srgbClr val="C00000"/>
              </a:solidFill>
              <a:latin typeface="Arial" panose="020B0604020202020204" pitchFamily="34" charset="0"/>
              <a:cs typeface="Arial" panose="020B0604020202020204" pitchFamily="34" charset="0"/>
            </a:endParaRPr>
          </a:p>
          <a:p>
            <a:pPr marL="0" indent="0" algn="just">
              <a:buNone/>
            </a:pPr>
            <a:r>
              <a:rPr lang="fr-FR" sz="1800" dirty="0">
                <a:solidFill>
                  <a:srgbClr val="C00000"/>
                </a:solidFill>
                <a:latin typeface="Arial" panose="020B0604020202020204" pitchFamily="34" charset="0"/>
                <a:cs typeface="Arial" panose="020B0604020202020204" pitchFamily="34" charset="0"/>
              </a:rPr>
              <a:t>1. Le principe d’interdiction des prix imposés </a:t>
            </a:r>
            <a:endParaRPr lang="fr-FR" sz="1800" b="1" dirty="0">
              <a:solidFill>
                <a:srgbClr val="C00000"/>
              </a:solidFill>
              <a:latin typeface="Arial" panose="020B0604020202020204" pitchFamily="34" charset="0"/>
              <a:cs typeface="Arial" panose="020B0604020202020204" pitchFamily="34" charset="0"/>
            </a:endParaRPr>
          </a:p>
          <a:p>
            <a:pPr marL="0" indent="0" algn="just">
              <a:buNone/>
            </a:pPr>
            <a:endParaRPr lang="fr-FR" sz="1800" b="1" dirty="0">
              <a:solidFill>
                <a:srgbClr val="C00000"/>
              </a:solidFill>
              <a:latin typeface="Arial" panose="020B0604020202020204" pitchFamily="34" charset="0"/>
              <a:cs typeface="Arial" panose="020B0604020202020204" pitchFamily="34" charset="0"/>
            </a:endParaRPr>
          </a:p>
          <a:p>
            <a:pPr marL="268288" indent="0" algn="just">
              <a:buNone/>
            </a:pPr>
            <a:r>
              <a:rPr lang="fr-FR" sz="1800" dirty="0">
                <a:solidFill>
                  <a:srgbClr val="C00000"/>
                </a:solidFill>
                <a:latin typeface="Arial" panose="020B0604020202020204" pitchFamily="34" charset="0"/>
                <a:cs typeface="Arial" panose="020B0604020202020204" pitchFamily="34" charset="0"/>
              </a:rPr>
              <a:t>a) Les deux sources de l’interdiction</a:t>
            </a:r>
          </a:p>
          <a:p>
            <a:pPr marL="0" indent="0" algn="just">
              <a:buNone/>
            </a:pPr>
            <a:endParaRPr lang="fr-FR" sz="1800" b="1" dirty="0">
              <a:solidFill>
                <a:srgbClr val="0000FF"/>
              </a:solidFill>
              <a:latin typeface="Arial" panose="020B0604020202020204" pitchFamily="34" charset="0"/>
              <a:ea typeface="Wingdings"/>
              <a:cs typeface="Arial" panose="020B0604020202020204" pitchFamily="34" charset="0"/>
              <a:sym typeface="Wingdings"/>
            </a:endParaRPr>
          </a:p>
          <a:p>
            <a:pPr algn="just">
              <a:buFont typeface="Wingdings" panose="05000000000000000000" pitchFamily="2" charset="2"/>
              <a:buChar char="è"/>
            </a:pPr>
            <a:r>
              <a:rPr lang="fr-FR" sz="1800" b="1" dirty="0">
                <a:latin typeface="Arial" panose="020B0604020202020204" pitchFamily="34" charset="0"/>
                <a:cs typeface="Arial" panose="020B0604020202020204" pitchFamily="34" charset="0"/>
              </a:rPr>
              <a:t>Art. L. 442-6 code de commerce </a:t>
            </a:r>
            <a:r>
              <a:rPr lang="fr-FR" sz="1800" dirty="0">
                <a:latin typeface="Arial" panose="020B0604020202020204" pitchFamily="34" charset="0"/>
                <a:cs typeface="Arial" panose="020B0604020202020204" pitchFamily="34" charset="0"/>
              </a:rPr>
              <a:t>- </a:t>
            </a:r>
            <a:r>
              <a:rPr lang="fr-FR" sz="1800" dirty="0">
                <a:solidFill>
                  <a:srgbClr val="008000"/>
                </a:solidFill>
                <a:latin typeface="Arial" panose="020B0604020202020204" pitchFamily="34" charset="0"/>
                <a:cs typeface="Arial" panose="020B0604020202020204" pitchFamily="34" charset="0"/>
              </a:rPr>
              <a:t>ex art. 442-5 code de commerce</a:t>
            </a:r>
          </a:p>
          <a:p>
            <a:pPr marL="0" indent="0" algn="just">
              <a:buNone/>
            </a:pPr>
            <a:r>
              <a:rPr lang="fr-FR" sz="1800" dirty="0">
                <a:latin typeface="Arial" panose="020B0604020202020204" pitchFamily="34" charset="0"/>
                <a:cs typeface="Arial" panose="020B0604020202020204" pitchFamily="34" charset="0"/>
              </a:rPr>
              <a:t>L’article L. 442-6 du Code de commerce condamne le fait d’imposer un prix minimum de revente et prévoit ainsi : « </a:t>
            </a:r>
            <a:r>
              <a:rPr lang="fr-FR" sz="1800" i="1" dirty="0">
                <a:latin typeface="Arial" panose="020B0604020202020204" pitchFamily="34" charset="0"/>
                <a:cs typeface="Arial" panose="020B0604020202020204" pitchFamily="34" charset="0"/>
              </a:rPr>
              <a:t>Est puni d'une amende de 15 000 € le fait par toute personne d'imposer, directement ou indirectement, un caractère minimal au prix de revente d'un produit ou d'un bien, au prix d'une prestation de service ou à une marge commerciale </a:t>
            </a:r>
            <a:r>
              <a:rPr lang="fr-FR" sz="1800" dirty="0">
                <a:latin typeface="Arial" panose="020B0604020202020204" pitchFamily="34" charset="0"/>
                <a:cs typeface="Arial" panose="020B0604020202020204" pitchFamily="34" charset="0"/>
              </a:rPr>
              <a:t>» </a:t>
            </a:r>
          </a:p>
          <a:p>
            <a:endParaRPr lang="fr-FR" sz="1800" dirty="0">
              <a:latin typeface="+mn-lt"/>
            </a:endParaRPr>
          </a:p>
        </p:txBody>
      </p:sp>
      <p:sp>
        <p:nvSpPr>
          <p:cNvPr id="4" name="Titre 3"/>
          <p:cNvSpPr>
            <a:spLocks noGrp="1"/>
          </p:cNvSpPr>
          <p:nvPr>
            <p:ph type="title"/>
          </p:nvPr>
        </p:nvSpPr>
        <p:spPr/>
        <p:txBody>
          <a:bodyPr>
            <a:noAutofit/>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sz="1600"/>
          </a:p>
        </p:txBody>
      </p:sp>
      <p:sp>
        <p:nvSpPr>
          <p:cNvPr id="5" name="Espace réservé du numéro de diapositive 4">
            <a:extLst>
              <a:ext uri="{FF2B5EF4-FFF2-40B4-BE49-F238E27FC236}">
                <a16:creationId xmlns:a16="http://schemas.microsoft.com/office/drawing/2014/main" id="{D209909E-22C4-42DB-8423-381E373DCD1E}"/>
              </a:ext>
            </a:extLst>
          </p:cNvPr>
          <p:cNvSpPr>
            <a:spLocks noGrp="1"/>
          </p:cNvSpPr>
          <p:nvPr>
            <p:ph type="sldNum" sz="quarter" idx="10"/>
          </p:nvPr>
        </p:nvSpPr>
        <p:spPr/>
        <p:txBody>
          <a:bodyPr/>
          <a:lstStyle/>
          <a:p>
            <a:pPr>
              <a:defRPr/>
            </a:pPr>
            <a:fld id="{CE6B577E-FA0A-4000-9108-E9EC658625CC}" type="slidenum">
              <a:rPr lang="fr-FR" altLang="fr-FR" smtClean="0"/>
              <a:pPr>
                <a:defRPr/>
              </a:pPr>
              <a:t>127</a:t>
            </a:fld>
            <a:endParaRPr lang="fr-FR" altLang="fr-FR"/>
          </a:p>
        </p:txBody>
      </p:sp>
    </p:spTree>
    <p:extLst>
      <p:ext uri="{BB962C8B-B14F-4D97-AF65-F5344CB8AC3E}">
        <p14:creationId xmlns:p14="http://schemas.microsoft.com/office/powerpoint/2010/main" val="14806110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1800" b="1" dirty="0">
                <a:latin typeface="Arial" panose="020B0604020202020204" pitchFamily="34" charset="0"/>
                <a:ea typeface="Wingdings"/>
                <a:cs typeface="Arial" panose="020B0604020202020204" pitchFamily="34" charset="0"/>
                <a:sym typeface="Wingdings"/>
              </a:rPr>
              <a:t></a:t>
            </a:r>
            <a:r>
              <a:rPr lang="fr-FR" sz="1800" b="1" dirty="0">
                <a:latin typeface="Arial" panose="020B0604020202020204" pitchFamily="34" charset="0"/>
                <a:cs typeface="Arial" panose="020B0604020202020204" pitchFamily="34" charset="0"/>
                <a:sym typeface="Wingdings"/>
              </a:rPr>
              <a:t> </a:t>
            </a:r>
            <a:r>
              <a:rPr lang="fr-FR" sz="1800" b="1" dirty="0">
                <a:latin typeface="Arial" panose="020B0604020202020204" pitchFamily="34" charset="0"/>
                <a:cs typeface="Arial" panose="020B0604020202020204" pitchFamily="34" charset="0"/>
              </a:rPr>
              <a:t>Droit des pratiques anticoncurrentielles</a:t>
            </a:r>
          </a:p>
          <a:p>
            <a:pPr>
              <a:buFontTx/>
              <a:buChar char="•"/>
            </a:pPr>
            <a:endParaRPr lang="fr-FR" sz="1800" u="sng" dirty="0">
              <a:solidFill>
                <a:srgbClr val="0000FF"/>
              </a:solidFill>
              <a:latin typeface="Arial" panose="020B0604020202020204" pitchFamily="34" charset="0"/>
              <a:cs typeface="Arial" panose="020B0604020202020204" pitchFamily="34" charset="0"/>
            </a:endParaRPr>
          </a:p>
          <a:p>
            <a:pPr marL="0" indent="0">
              <a:buNone/>
            </a:pPr>
            <a:r>
              <a:rPr lang="fr-FR" sz="1800" b="1" dirty="0">
                <a:latin typeface="Arial" panose="020B0604020202020204" pitchFamily="34" charset="0"/>
                <a:ea typeface="ＭＳ Ｐゴシック"/>
                <a:cs typeface="Arial" panose="020B0604020202020204" pitchFamily="34" charset="0"/>
              </a:rPr>
              <a:t>Art. 4 règlement n°2022/720 (restriction caractérisée)</a:t>
            </a:r>
          </a:p>
          <a:p>
            <a:pPr marL="0" indent="0">
              <a:buNone/>
            </a:pPr>
            <a:endParaRPr lang="fr-FR" sz="1600" b="1" dirty="0">
              <a:latin typeface="Arial" panose="020B0604020202020204" pitchFamily="34" charset="0"/>
              <a:cs typeface="Arial" panose="020B0604020202020204" pitchFamily="34" charset="0"/>
            </a:endParaRPr>
          </a:p>
          <a:p>
            <a:pPr lvl="1" algn="just">
              <a:buFontTx/>
              <a:buChar char="•"/>
            </a:pPr>
            <a:r>
              <a:rPr lang="fr-FR" sz="1800" dirty="0">
                <a:latin typeface="Arial" panose="020B0604020202020204" pitchFamily="34" charset="0"/>
                <a:ea typeface="ＭＳ Ｐゴシック"/>
                <a:cs typeface="Arial" panose="020B0604020202020204" pitchFamily="34" charset="0"/>
              </a:rPr>
              <a:t>Justification : §196 LD verticales : source de collusion entre fournisseurs, entre distributeurs, élimination de la concurrence intra-marques, hausse des prix, restriction à l’entrée sur le marché</a:t>
            </a:r>
            <a:r>
              <a:rPr lang="is-IS" sz="1800" dirty="0">
                <a:latin typeface="Arial" panose="020B0604020202020204" pitchFamily="34" charset="0"/>
                <a:ea typeface="ＭＳ Ｐゴシック"/>
                <a:cs typeface="Arial" panose="020B0604020202020204" pitchFamily="34" charset="0"/>
              </a:rPr>
              <a:t>…</a:t>
            </a:r>
          </a:p>
          <a:p>
            <a:pPr marL="457200" lvl="1" indent="0">
              <a:buNone/>
            </a:pPr>
            <a:endParaRPr lang="fr-FR" sz="1800" dirty="0">
              <a:latin typeface="Arial" panose="020B0604020202020204" pitchFamily="34" charset="0"/>
              <a:cs typeface="Arial" panose="020B0604020202020204" pitchFamily="34" charset="0"/>
            </a:endParaRPr>
          </a:p>
          <a:p>
            <a:pPr lvl="1">
              <a:buFontTx/>
              <a:buChar char="•"/>
            </a:pPr>
            <a:r>
              <a:rPr lang="fr-FR" sz="1800" dirty="0">
                <a:latin typeface="Arial" panose="020B0604020202020204" pitchFamily="34" charset="0"/>
                <a:cs typeface="Arial" panose="020B0604020202020204" pitchFamily="34" charset="0"/>
              </a:rPr>
              <a:t>Interdiction des prix imposés: </a:t>
            </a:r>
          </a:p>
          <a:p>
            <a:pPr lvl="2">
              <a:buFontTx/>
              <a:buChar char="-"/>
            </a:pPr>
            <a:r>
              <a:rPr lang="fr-FR" sz="1800" dirty="0">
                <a:latin typeface="Arial" panose="020B0604020202020204" pitchFamily="34" charset="0"/>
                <a:cs typeface="Arial" panose="020B0604020202020204" pitchFamily="34" charset="0"/>
              </a:rPr>
              <a:t>par des moyens directs ; </a:t>
            </a:r>
          </a:p>
          <a:p>
            <a:pPr lvl="2">
              <a:buFontTx/>
              <a:buChar char="-"/>
            </a:pPr>
            <a:r>
              <a:rPr lang="fr-FR" sz="1800" dirty="0">
                <a:latin typeface="Arial" panose="020B0604020202020204" pitchFamily="34" charset="0"/>
                <a:cs typeface="Arial" panose="020B0604020202020204" pitchFamily="34" charset="0"/>
              </a:rPr>
              <a:t>par des moyens indirects</a:t>
            </a:r>
          </a:p>
          <a:p>
            <a:endParaRPr lang="fr-FR" dirty="0">
              <a:latin typeface="+mn-lt"/>
            </a:endParaRPr>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CD82B333-96C5-4123-97AC-2C43784F0324}"/>
              </a:ext>
            </a:extLst>
          </p:cNvPr>
          <p:cNvSpPr>
            <a:spLocks noGrp="1"/>
          </p:cNvSpPr>
          <p:nvPr>
            <p:ph type="sldNum" sz="quarter" idx="10"/>
          </p:nvPr>
        </p:nvSpPr>
        <p:spPr/>
        <p:txBody>
          <a:bodyPr/>
          <a:lstStyle/>
          <a:p>
            <a:pPr>
              <a:defRPr/>
            </a:pPr>
            <a:fld id="{CE6B577E-FA0A-4000-9108-E9EC658625CC}" type="slidenum">
              <a:rPr lang="fr-FR" altLang="fr-FR" smtClean="0"/>
              <a:pPr>
                <a:defRPr/>
              </a:pPr>
              <a:t>128</a:t>
            </a:fld>
            <a:endParaRPr lang="fr-FR" altLang="fr-FR"/>
          </a:p>
        </p:txBody>
      </p:sp>
    </p:spTree>
    <p:extLst>
      <p:ext uri="{BB962C8B-B14F-4D97-AF65-F5344CB8AC3E}">
        <p14:creationId xmlns:p14="http://schemas.microsoft.com/office/powerpoint/2010/main" val="39327891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lvl="1" indent="0">
              <a:buNone/>
            </a:pPr>
            <a:r>
              <a:rPr lang="fr-FR" sz="2400" dirty="0">
                <a:solidFill>
                  <a:srgbClr val="C00000"/>
                </a:solidFill>
                <a:latin typeface="Arial" panose="020B0604020202020204" pitchFamily="34" charset="0"/>
                <a:cs typeface="Arial" panose="020B0604020202020204" pitchFamily="34" charset="0"/>
              </a:rPr>
              <a:t>b) </a:t>
            </a:r>
            <a:r>
              <a:rPr lang="fr-FR" sz="2200" dirty="0">
                <a:solidFill>
                  <a:srgbClr val="C00000"/>
                </a:solidFill>
                <a:latin typeface="Arial" panose="020B0604020202020204" pitchFamily="34" charset="0"/>
                <a:cs typeface="Arial" panose="020B0604020202020204" pitchFamily="34" charset="0"/>
              </a:rPr>
              <a:t>Les marges de liberté</a:t>
            </a:r>
          </a:p>
          <a:p>
            <a:pPr marL="0" lvl="1" indent="0">
              <a:buNone/>
            </a:pPr>
            <a:endParaRPr lang="fr-FR" sz="2200" u="sng" dirty="0">
              <a:solidFill>
                <a:srgbClr val="FF0000"/>
              </a:solidFill>
              <a:latin typeface="Arial" panose="020B0604020202020204" pitchFamily="34" charset="0"/>
              <a:cs typeface="Arial" panose="020B0604020202020204" pitchFamily="34" charset="0"/>
            </a:endParaRPr>
          </a:p>
          <a:p>
            <a:pPr lvl="0" algn="just">
              <a:buFontTx/>
              <a:buChar char="•"/>
            </a:pPr>
            <a:r>
              <a:rPr lang="fr-FR" sz="2200" b="1" dirty="0">
                <a:latin typeface="Arial" panose="020B0604020202020204" pitchFamily="34" charset="0"/>
                <a:cs typeface="Arial" panose="020B0604020202020204" pitchFamily="34" charset="0"/>
              </a:rPr>
              <a:t>possibilité de prix maximum </a:t>
            </a:r>
            <a:r>
              <a:rPr lang="fr-FR" sz="2200" dirty="0">
                <a:latin typeface="Arial" panose="020B0604020202020204" pitchFamily="34" charset="0"/>
                <a:cs typeface="Arial" panose="020B0604020202020204" pitchFamily="34" charset="0"/>
              </a:rPr>
              <a:t>(à condition de ne pas dissimuler un prix imposé, par ex en prévoyant un prix très bas)          </a:t>
            </a:r>
          </a:p>
          <a:p>
            <a:pPr marL="0" lvl="0" indent="0" algn="just">
              <a:buNone/>
            </a:pPr>
            <a:r>
              <a:rPr lang="fr-FR" sz="2200" dirty="0">
                <a:latin typeface="Arial" panose="020B0604020202020204" pitchFamily="34" charset="0"/>
                <a:cs typeface="Arial" panose="020B0604020202020204" pitchFamily="34" charset="0"/>
              </a:rPr>
              <a:t>                                              </a:t>
            </a:r>
          </a:p>
          <a:p>
            <a:pPr algn="just">
              <a:buFontTx/>
              <a:buChar char="•"/>
            </a:pPr>
            <a:r>
              <a:rPr lang="fr-FR" sz="2200" b="1" dirty="0">
                <a:latin typeface="Arial" panose="020B0604020202020204" pitchFamily="34" charset="0"/>
                <a:cs typeface="Arial" panose="020B0604020202020204" pitchFamily="34" charset="0"/>
              </a:rPr>
              <a:t>possibilité de prix conseillés. </a:t>
            </a:r>
            <a:endParaRPr lang="fr-FR" sz="2200" dirty="0">
              <a:latin typeface="Arial" panose="020B0604020202020204" pitchFamily="34" charset="0"/>
              <a:cs typeface="Arial" panose="020B0604020202020204" pitchFamily="34" charset="0"/>
            </a:endParaRPr>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B6D5A693-305F-4D37-96A7-6E7101A61F3E}"/>
              </a:ext>
            </a:extLst>
          </p:cNvPr>
          <p:cNvSpPr>
            <a:spLocks noGrp="1"/>
          </p:cNvSpPr>
          <p:nvPr>
            <p:ph type="sldNum" sz="quarter" idx="10"/>
          </p:nvPr>
        </p:nvSpPr>
        <p:spPr/>
        <p:txBody>
          <a:bodyPr/>
          <a:lstStyle/>
          <a:p>
            <a:pPr>
              <a:defRPr/>
            </a:pPr>
            <a:fld id="{CE6B577E-FA0A-4000-9108-E9EC658625CC}" type="slidenum">
              <a:rPr lang="fr-FR" altLang="fr-FR" smtClean="0"/>
              <a:pPr>
                <a:defRPr/>
              </a:pPr>
              <a:t>129</a:t>
            </a:fld>
            <a:endParaRPr lang="fr-FR" altLang="fr-FR"/>
          </a:p>
        </p:txBody>
      </p:sp>
    </p:spTree>
    <p:extLst>
      <p:ext uri="{BB962C8B-B14F-4D97-AF65-F5344CB8AC3E}">
        <p14:creationId xmlns:p14="http://schemas.microsoft.com/office/powerpoint/2010/main" val="237403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62E3A41F-B59B-447B-B40C-0E8B55BC23E3}"/>
              </a:ext>
            </a:extLst>
          </p:cNvPr>
          <p:cNvGraphicFramePr>
            <a:graphicFrameLocks noGrp="1"/>
          </p:cNvGraphicFramePr>
          <p:nvPr>
            <p:ph idx="1"/>
            <p:extLst>
              <p:ext uri="{D42A27DB-BD31-4B8C-83A1-F6EECF244321}">
                <p14:modId xmlns:p14="http://schemas.microsoft.com/office/powerpoint/2010/main" val="830235822"/>
              </p:ext>
            </p:extLst>
          </p:nvPr>
        </p:nvGraphicFramePr>
        <p:xfrm>
          <a:off x="452146" y="1016027"/>
          <a:ext cx="8369123" cy="3789680"/>
        </p:xfrm>
        <a:graphic>
          <a:graphicData uri="http://schemas.openxmlformats.org/drawingml/2006/table">
            <a:tbl>
              <a:tblPr firstRow="1" bandRow="1">
                <a:tableStyleId>{21E4AEA4-8DFA-4A89-87EB-49C32662AFE0}</a:tableStyleId>
              </a:tblPr>
              <a:tblGrid>
                <a:gridCol w="3075610">
                  <a:extLst>
                    <a:ext uri="{9D8B030D-6E8A-4147-A177-3AD203B41FA5}">
                      <a16:colId xmlns:a16="http://schemas.microsoft.com/office/drawing/2014/main" val="709437918"/>
                    </a:ext>
                  </a:extLst>
                </a:gridCol>
                <a:gridCol w="2709466">
                  <a:extLst>
                    <a:ext uri="{9D8B030D-6E8A-4147-A177-3AD203B41FA5}">
                      <a16:colId xmlns:a16="http://schemas.microsoft.com/office/drawing/2014/main" val="2184202468"/>
                    </a:ext>
                  </a:extLst>
                </a:gridCol>
                <a:gridCol w="2584047">
                  <a:extLst>
                    <a:ext uri="{9D8B030D-6E8A-4147-A177-3AD203B41FA5}">
                      <a16:colId xmlns:a16="http://schemas.microsoft.com/office/drawing/2014/main" val="340913265"/>
                    </a:ext>
                  </a:extLst>
                </a:gridCol>
              </a:tblGrid>
              <a:tr h="370840">
                <a:tc>
                  <a:txBody>
                    <a:bodyPr/>
                    <a:lstStyle/>
                    <a:p>
                      <a:pPr algn="ctr"/>
                      <a:endParaRPr lang="fr-FR" sz="1700"/>
                    </a:p>
                  </a:txBody>
                  <a:tcPr anchor="ctr"/>
                </a:tc>
                <a:tc>
                  <a:txBody>
                    <a:bodyPr/>
                    <a:lstStyle/>
                    <a:p>
                      <a:pPr algn="ctr"/>
                      <a:r>
                        <a:rPr lang="fr-FR" sz="1600" dirty="0">
                          <a:latin typeface="Arial" panose="020B0604020202020204" pitchFamily="34" charset="0"/>
                          <a:cs typeface="Arial" panose="020B0604020202020204" pitchFamily="34" charset="0"/>
                        </a:rPr>
                        <a:t>Distribution sélective</a:t>
                      </a:r>
                    </a:p>
                  </a:txBody>
                  <a:tcPr anchor="ctr"/>
                </a:tc>
                <a:tc>
                  <a:txBody>
                    <a:bodyPr/>
                    <a:lstStyle/>
                    <a:p>
                      <a:pPr algn="ctr"/>
                      <a:r>
                        <a:rPr lang="fr-FR" sz="1600" dirty="0">
                          <a:latin typeface="Arial" panose="020B0604020202020204" pitchFamily="34" charset="0"/>
                          <a:cs typeface="Arial" panose="020B0604020202020204" pitchFamily="34" charset="0"/>
                        </a:rPr>
                        <a:t>Distribution exclusive</a:t>
                      </a:r>
                    </a:p>
                  </a:txBody>
                  <a:tcPr anchor="ctr"/>
                </a:tc>
                <a:extLst>
                  <a:ext uri="{0D108BD9-81ED-4DB2-BD59-A6C34878D82A}">
                    <a16:rowId xmlns:a16="http://schemas.microsoft.com/office/drawing/2014/main" val="32578633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Limitation du nombre de revendeurs</a:t>
                      </a:r>
                    </a:p>
                  </a:txBody>
                  <a:tcPr anchor="ctr"/>
                </a:tc>
                <a:tc>
                  <a:txBody>
                    <a:bodyPr/>
                    <a:lstStyle/>
                    <a:p>
                      <a:pPr algn="just"/>
                      <a:r>
                        <a:rPr lang="fr-FR" sz="1600" dirty="0">
                          <a:latin typeface="Arial" panose="020B0604020202020204" pitchFamily="34" charset="0"/>
                          <a:cs typeface="Arial" panose="020B0604020202020204" pitchFamily="34" charset="0"/>
                        </a:rPr>
                        <a:t>Critères qualitatifs et/ou quantitatifs</a:t>
                      </a:r>
                    </a:p>
                  </a:txBody>
                  <a:tcPr anchor="ctr"/>
                </a:tc>
                <a:tc>
                  <a:txBody>
                    <a:bodyPr/>
                    <a:lstStyle/>
                    <a:p>
                      <a:pPr algn="just"/>
                      <a:r>
                        <a:rPr lang="fr-FR" sz="1600" dirty="0">
                          <a:latin typeface="Arial" panose="020B0604020202020204" pitchFamily="34" charset="0"/>
                          <a:cs typeface="Arial" panose="020B0604020202020204" pitchFamily="34" charset="0"/>
                        </a:rPr>
                        <a:t>Territoire ou clientèle exclusive</a:t>
                      </a:r>
                    </a:p>
                  </a:txBody>
                  <a:tcPr anchor="ctr"/>
                </a:tc>
                <a:extLst>
                  <a:ext uri="{0D108BD9-81ED-4DB2-BD59-A6C34878D82A}">
                    <a16:rowId xmlns:a16="http://schemas.microsoft.com/office/drawing/2014/main" val="1902946666"/>
                  </a:ext>
                </a:extLst>
              </a:tr>
              <a:tr h="370840">
                <a:tc>
                  <a:txBody>
                    <a:bodyPr/>
                    <a:lstStyle/>
                    <a:p>
                      <a:r>
                        <a:rPr lang="fr-FR" sz="1600" b="1" dirty="0">
                          <a:latin typeface="Arial" panose="020B0604020202020204" pitchFamily="34" charset="0"/>
                          <a:cs typeface="Arial" panose="020B0604020202020204" pitchFamily="34" charset="0"/>
                        </a:rPr>
                        <a:t>Revente hors réseau</a:t>
                      </a:r>
                    </a:p>
                  </a:txBody>
                  <a:tcPr anchor="ctr"/>
                </a:tc>
                <a:tc>
                  <a:txBody>
                    <a:bodyPr/>
                    <a:lstStyle/>
                    <a:p>
                      <a:pPr algn="just"/>
                      <a:r>
                        <a:rPr lang="fr-FR" sz="1600">
                          <a:latin typeface="Arial" panose="020B0604020202020204" pitchFamily="34" charset="0"/>
                          <a:cs typeface="Arial" panose="020B0604020202020204" pitchFamily="34" charset="0"/>
                        </a:rPr>
                        <a:t>Interdite</a:t>
                      </a:r>
                    </a:p>
                  </a:txBody>
                  <a:tcPr anchor="ctr"/>
                </a:tc>
                <a:tc>
                  <a:txBody>
                    <a:bodyPr/>
                    <a:lstStyle/>
                    <a:p>
                      <a:pPr algn="just"/>
                      <a:r>
                        <a:rPr lang="fr-FR" sz="1600">
                          <a:latin typeface="Arial" panose="020B0604020202020204" pitchFamily="34" charset="0"/>
                          <a:cs typeface="Arial" panose="020B0604020202020204" pitchFamily="34" charset="0"/>
                        </a:rPr>
                        <a:t>Libre</a:t>
                      </a:r>
                    </a:p>
                  </a:txBody>
                  <a:tcPr anchor="ctr"/>
                </a:tc>
                <a:extLst>
                  <a:ext uri="{0D108BD9-81ED-4DB2-BD59-A6C34878D82A}">
                    <a16:rowId xmlns:a16="http://schemas.microsoft.com/office/drawing/2014/main" val="284911132"/>
                  </a:ext>
                </a:extLst>
              </a:tr>
              <a:tr h="370840">
                <a:tc>
                  <a:txBody>
                    <a:bodyPr/>
                    <a:lstStyle/>
                    <a:p>
                      <a:r>
                        <a:rPr lang="fr-FR" sz="1600" b="1">
                          <a:latin typeface="Arial" panose="020B0604020202020204" pitchFamily="34" charset="0"/>
                          <a:cs typeface="Arial" panose="020B0604020202020204" pitchFamily="34" charset="0"/>
                        </a:rPr>
                        <a:t>Restriction des ventes actives au sein du système de distribution</a:t>
                      </a:r>
                    </a:p>
                  </a:txBody>
                  <a:tcPr anchor="ctr"/>
                </a:tc>
                <a:tc>
                  <a:txBody>
                    <a:bodyPr/>
                    <a:lstStyle/>
                    <a:p>
                      <a:pPr algn="just"/>
                      <a:r>
                        <a:rPr lang="fr-FR" sz="1600" dirty="0">
                          <a:latin typeface="Arial" panose="020B0604020202020204" pitchFamily="34" charset="0"/>
                          <a:cs typeface="Arial" panose="020B0604020202020204" pitchFamily="34" charset="0"/>
                        </a:rPr>
                        <a:t>Non</a:t>
                      </a:r>
                    </a:p>
                  </a:txBody>
                  <a:tcPr anchor="ctr"/>
                </a:tc>
                <a:tc>
                  <a:txBody>
                    <a:bodyPr/>
                    <a:lstStyle/>
                    <a:p>
                      <a:pPr algn="just"/>
                      <a:r>
                        <a:rPr lang="fr-FR" sz="1600">
                          <a:latin typeface="Arial" panose="020B0604020202020204" pitchFamily="34" charset="0"/>
                          <a:cs typeface="Arial" panose="020B0604020202020204" pitchFamily="34" charset="0"/>
                        </a:rPr>
                        <a:t>Oui, sur les territoires exclusifs</a:t>
                      </a:r>
                    </a:p>
                  </a:txBody>
                  <a:tcPr anchor="ctr"/>
                </a:tc>
                <a:extLst>
                  <a:ext uri="{0D108BD9-81ED-4DB2-BD59-A6C34878D82A}">
                    <a16:rowId xmlns:a16="http://schemas.microsoft.com/office/drawing/2014/main" val="102717535"/>
                  </a:ext>
                </a:extLst>
              </a:tr>
              <a:tr h="370840">
                <a:tc>
                  <a:txBody>
                    <a:bodyPr/>
                    <a:lstStyle/>
                    <a:p>
                      <a:r>
                        <a:rPr lang="fr-FR" sz="1600" b="1">
                          <a:latin typeface="Arial" panose="020B0604020202020204" pitchFamily="34" charset="0"/>
                          <a:cs typeface="Arial" panose="020B0604020202020204" pitchFamily="34" charset="0"/>
                        </a:rPr>
                        <a:t>Restriction des ventes passives au sein du système de distribution</a:t>
                      </a:r>
                    </a:p>
                  </a:txBody>
                  <a:tcPr anchor="ctr"/>
                </a:tc>
                <a:tc>
                  <a:txBody>
                    <a:bodyPr/>
                    <a:lstStyle/>
                    <a:p>
                      <a:pPr algn="just"/>
                      <a:r>
                        <a:rPr lang="fr-FR" sz="1600" dirty="0">
                          <a:latin typeface="Arial" panose="020B0604020202020204" pitchFamily="34" charset="0"/>
                          <a:cs typeface="Arial" panose="020B0604020202020204" pitchFamily="34" charset="0"/>
                        </a:rPr>
                        <a:t>Non</a:t>
                      </a:r>
                    </a:p>
                  </a:txBody>
                  <a:tcPr anchor="ctr"/>
                </a:tc>
                <a:tc>
                  <a:txBody>
                    <a:bodyPr/>
                    <a:lstStyle/>
                    <a:p>
                      <a:pPr algn="just"/>
                      <a:r>
                        <a:rPr lang="fr-FR" sz="1600" dirty="0">
                          <a:latin typeface="Arial" panose="020B0604020202020204" pitchFamily="34" charset="0"/>
                          <a:cs typeface="Arial" panose="020B0604020202020204" pitchFamily="34" charset="0"/>
                        </a:rPr>
                        <a:t>Non</a:t>
                      </a:r>
                    </a:p>
                  </a:txBody>
                  <a:tcPr anchor="ctr"/>
                </a:tc>
                <a:extLst>
                  <a:ext uri="{0D108BD9-81ED-4DB2-BD59-A6C34878D82A}">
                    <a16:rowId xmlns:a16="http://schemas.microsoft.com/office/drawing/2014/main" val="1790564220"/>
                  </a:ext>
                </a:extLst>
              </a:tr>
              <a:tr h="370840">
                <a:tc>
                  <a:txBody>
                    <a:bodyPr/>
                    <a:lstStyle/>
                    <a:p>
                      <a:r>
                        <a:rPr lang="fr-FR" sz="1600" b="1">
                          <a:latin typeface="Arial" panose="020B0604020202020204" pitchFamily="34" charset="0"/>
                          <a:cs typeface="Arial" panose="020B0604020202020204" pitchFamily="34" charset="0"/>
                        </a:rPr>
                        <a:t>Possibilité d’ajouter une obligation de non-concurrence</a:t>
                      </a:r>
                    </a:p>
                  </a:txBody>
                  <a:tcPr anchor="ctr"/>
                </a:tc>
                <a:tc>
                  <a:txBody>
                    <a:bodyPr/>
                    <a:lstStyle/>
                    <a:p>
                      <a:pPr algn="just"/>
                      <a:r>
                        <a:rPr lang="fr-FR" sz="1600">
                          <a:latin typeface="Arial" panose="020B0604020202020204" pitchFamily="34" charset="0"/>
                          <a:cs typeface="Arial" panose="020B0604020202020204" pitchFamily="34" charset="0"/>
                        </a:rPr>
                        <a:t>Oui, sauf PDM élevée</a:t>
                      </a:r>
                    </a:p>
                  </a:txBody>
                  <a:tcPr anchor="ctr"/>
                </a:tc>
                <a:tc>
                  <a:txBody>
                    <a:bodyPr/>
                    <a:lstStyle/>
                    <a:p>
                      <a:pPr algn="just"/>
                      <a:r>
                        <a:rPr lang="fr-FR" sz="1600" dirty="0">
                          <a:latin typeface="Arial" panose="020B0604020202020204" pitchFamily="34" charset="0"/>
                          <a:cs typeface="Arial" panose="020B0604020202020204" pitchFamily="34" charset="0"/>
                        </a:rPr>
                        <a:t>Oui, sauf PDM élevée</a:t>
                      </a:r>
                    </a:p>
                  </a:txBody>
                  <a:tcPr anchor="ctr"/>
                </a:tc>
                <a:extLst>
                  <a:ext uri="{0D108BD9-81ED-4DB2-BD59-A6C34878D82A}">
                    <a16:rowId xmlns:a16="http://schemas.microsoft.com/office/drawing/2014/main" val="3030400854"/>
                  </a:ext>
                </a:extLst>
              </a:tr>
            </a:tbl>
          </a:graphicData>
        </a:graphic>
      </p:graphicFrame>
      <p:sp>
        <p:nvSpPr>
          <p:cNvPr id="8" name="Titre 3">
            <a:extLst>
              <a:ext uri="{FF2B5EF4-FFF2-40B4-BE49-F238E27FC236}">
                <a16:creationId xmlns:a16="http://schemas.microsoft.com/office/drawing/2014/main" id="{8967EDBA-8FE8-4B9E-8D3D-BA575E046170}"/>
              </a:ext>
            </a:extLst>
          </p:cNvPr>
          <p:cNvSpPr>
            <a:spLocks noGrp="1"/>
          </p:cNvSpPr>
          <p:nvPr>
            <p:ph type="title"/>
          </p:nvPr>
        </p:nvSpPr>
        <p:spPr>
          <a:xfrm>
            <a:off x="4282376" y="225168"/>
            <a:ext cx="4404424" cy="530481"/>
          </a:xfrm>
        </p:spPr>
        <p:txBody>
          <a:bodyPr/>
          <a:lstStyle/>
          <a:p>
            <a:r>
              <a:rPr lang="fr-FR"/>
              <a:t>INTRODUCTION</a:t>
            </a:r>
          </a:p>
        </p:txBody>
      </p:sp>
      <p:sp>
        <p:nvSpPr>
          <p:cNvPr id="2" name="Espace réservé du numéro de diapositive 1">
            <a:extLst>
              <a:ext uri="{FF2B5EF4-FFF2-40B4-BE49-F238E27FC236}">
                <a16:creationId xmlns:a16="http://schemas.microsoft.com/office/drawing/2014/main" id="{2B34B99F-2419-4E1F-B985-B691B27D457D}"/>
              </a:ext>
            </a:extLst>
          </p:cNvPr>
          <p:cNvSpPr>
            <a:spLocks noGrp="1"/>
          </p:cNvSpPr>
          <p:nvPr>
            <p:ph type="sldNum" sz="quarter" idx="10"/>
          </p:nvPr>
        </p:nvSpPr>
        <p:spPr/>
        <p:txBody>
          <a:bodyPr/>
          <a:lstStyle/>
          <a:p>
            <a:pPr>
              <a:defRPr/>
            </a:pPr>
            <a:fld id="{CE6B577E-FA0A-4000-9108-E9EC658625CC}" type="slidenum">
              <a:rPr lang="fr-FR" altLang="fr-FR" smtClean="0"/>
              <a:pPr>
                <a:defRPr/>
              </a:pPr>
              <a:t>13</a:t>
            </a:fld>
            <a:endParaRPr lang="fr-FR" altLang="fr-FR"/>
          </a:p>
        </p:txBody>
      </p:sp>
    </p:spTree>
    <p:extLst>
      <p:ext uri="{BB962C8B-B14F-4D97-AF65-F5344CB8AC3E}">
        <p14:creationId xmlns:p14="http://schemas.microsoft.com/office/powerpoint/2010/main" val="33111847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C8A494-D4AC-4AE3-ACEF-85D8A8E68161}"/>
              </a:ext>
            </a:extLst>
          </p:cNvPr>
          <p:cNvSpPr>
            <a:spLocks noGrp="1"/>
          </p:cNvSpPr>
          <p:nvPr>
            <p:ph idx="1"/>
          </p:nvPr>
        </p:nvSpPr>
        <p:spPr>
          <a:xfrm>
            <a:off x="457200" y="980820"/>
            <a:ext cx="8229600" cy="3786443"/>
          </a:xfrm>
          <a:solidFill>
            <a:schemeClr val="bg1"/>
          </a:solidFill>
        </p:spPr>
        <p:txBody>
          <a:bodyPr>
            <a:normAutofit/>
          </a:bodyPr>
          <a:lstStyle/>
          <a:p>
            <a:pPr marL="0" lvl="1" indent="0" algn="just">
              <a:spcAft>
                <a:spcPts val="600"/>
              </a:spcAft>
              <a:buClr>
                <a:prstClr val="black"/>
              </a:buClr>
              <a:buNone/>
              <a:defRPr/>
            </a:pPr>
            <a:r>
              <a:rPr lang="fr-FR" sz="1800" b="1" u="sng" dirty="0">
                <a:solidFill>
                  <a:prstClr val="black"/>
                </a:solidFill>
                <a:latin typeface="Arial" panose="020B0604020202020204" pitchFamily="34" charset="0"/>
                <a:cs typeface="Arial" panose="020B0604020202020204" pitchFamily="34" charset="0"/>
              </a:rPr>
              <a:t>La dérive actuelle de la répression des prix imposés</a:t>
            </a:r>
            <a:r>
              <a:rPr lang="fr-FR" sz="1800" b="1" dirty="0">
                <a:solidFill>
                  <a:prstClr val="black"/>
                </a:solidFill>
                <a:latin typeface="Arial" panose="020B0604020202020204" pitchFamily="34" charset="0"/>
                <a:cs typeface="Arial" panose="020B0604020202020204" pitchFamily="34" charset="0"/>
              </a:rPr>
              <a:t> : </a:t>
            </a:r>
          </a:p>
          <a:p>
            <a:pPr marL="285750" lvl="1" algn="just">
              <a:spcAft>
                <a:spcPts val="600"/>
              </a:spcAft>
              <a:buClr>
                <a:prstClr val="black"/>
              </a:buClr>
              <a:buFont typeface="Wingdings" panose="05000000000000000000" pitchFamily="2" charset="2"/>
              <a:buChar char="§"/>
              <a:defRPr/>
            </a:pPr>
            <a:r>
              <a:rPr lang="fr-FR" sz="1800" dirty="0">
                <a:solidFill>
                  <a:prstClr val="black"/>
                </a:solidFill>
                <a:latin typeface="Arial" panose="020B0604020202020204" pitchFamily="34" charset="0"/>
                <a:cs typeface="Arial" panose="020B0604020202020204" pitchFamily="34" charset="0"/>
              </a:rPr>
              <a:t>La déformation du standard de preuve : preuves directes et faisceau d’indices (déformation de CJUE, 7 janv. 2004, </a:t>
            </a:r>
            <a:r>
              <a:rPr lang="fr-FR" sz="1800" i="1" dirty="0">
                <a:solidFill>
                  <a:prstClr val="black"/>
                </a:solidFill>
                <a:latin typeface="Arial" panose="020B0604020202020204" pitchFamily="34" charset="0"/>
                <a:cs typeface="Arial" panose="020B0604020202020204" pitchFamily="34" charset="0"/>
              </a:rPr>
              <a:t>Portland</a:t>
            </a:r>
            <a:r>
              <a:rPr lang="fr-FR" sz="1800" dirty="0">
                <a:solidFill>
                  <a:prstClr val="black"/>
                </a:solidFill>
                <a:latin typeface="Arial" panose="020B0604020202020204" pitchFamily="34" charset="0"/>
                <a:cs typeface="Arial" panose="020B0604020202020204" pitchFamily="34" charset="0"/>
              </a:rPr>
              <a:t>)</a:t>
            </a:r>
          </a:p>
          <a:p>
            <a:pPr marL="285750" lvl="1" algn="just">
              <a:spcAft>
                <a:spcPts val="600"/>
              </a:spcAft>
              <a:buClr>
                <a:prstClr val="black"/>
              </a:buClr>
              <a:buFont typeface="Wingdings" panose="05000000000000000000" pitchFamily="2" charset="2"/>
              <a:buChar char="§"/>
              <a:defRPr/>
            </a:pPr>
            <a:r>
              <a:rPr lang="fr-FR" sz="1800" dirty="0">
                <a:solidFill>
                  <a:prstClr val="black"/>
                </a:solidFill>
                <a:latin typeface="Arial" panose="020B0604020202020204" pitchFamily="34" charset="0"/>
                <a:cs typeface="Arial" panose="020B0604020202020204" pitchFamily="34" charset="0"/>
              </a:rPr>
              <a:t>La substitution d’un double test au triple test classique : </a:t>
            </a:r>
          </a:p>
          <a:p>
            <a:pPr marL="720725" lvl="1" algn="just">
              <a:spcAft>
                <a:spcPts val="600"/>
              </a:spcAft>
              <a:buClr>
                <a:prstClr val="black"/>
              </a:buClr>
              <a:defRPr/>
            </a:pPr>
            <a:r>
              <a:rPr lang="fr-FR" sz="1800" dirty="0">
                <a:solidFill>
                  <a:prstClr val="black"/>
                </a:solidFill>
                <a:latin typeface="Arial" panose="020B0604020202020204" pitchFamily="34" charset="0"/>
                <a:cs typeface="Arial" panose="020B0604020202020204" pitchFamily="34" charset="0"/>
              </a:rPr>
              <a:t>Evocation / application / police des prix </a:t>
            </a:r>
          </a:p>
          <a:p>
            <a:pPr marL="720725" lvl="1" algn="just">
              <a:spcAft>
                <a:spcPts val="600"/>
              </a:spcAft>
              <a:buClr>
                <a:prstClr val="black"/>
              </a:buClr>
              <a:defRPr/>
            </a:pPr>
            <a:r>
              <a:rPr lang="fr-FR" sz="1800" dirty="0">
                <a:solidFill>
                  <a:prstClr val="black"/>
                </a:solidFill>
                <a:latin typeface="Arial" panose="020B0604020202020204" pitchFamily="34" charset="0"/>
                <a:cs typeface="Arial" panose="020B0604020202020204" pitchFamily="34" charset="0"/>
              </a:rPr>
              <a:t>Invitation / acceptation </a:t>
            </a:r>
          </a:p>
        </p:txBody>
      </p:sp>
      <p:sp>
        <p:nvSpPr>
          <p:cNvPr id="7" name="Titre 3">
            <a:extLst>
              <a:ext uri="{FF2B5EF4-FFF2-40B4-BE49-F238E27FC236}">
                <a16:creationId xmlns:a16="http://schemas.microsoft.com/office/drawing/2014/main" id="{49CAD538-A090-4A75-99CC-317AFBD9DA50}"/>
              </a:ext>
            </a:extLst>
          </p:cNvPr>
          <p:cNvSpPr>
            <a:spLocks noGrp="1"/>
          </p:cNvSpPr>
          <p:nvPr>
            <p:ph type="title"/>
          </p:nvPr>
        </p:nvSpPr>
        <p:spPr/>
        <p:txBody>
          <a:bodyPr>
            <a:normAutofit fontScale="90000"/>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sz="1600"/>
          </a:p>
        </p:txBody>
      </p:sp>
      <p:sp>
        <p:nvSpPr>
          <p:cNvPr id="2" name="Espace réservé du numéro de diapositive 1">
            <a:extLst>
              <a:ext uri="{FF2B5EF4-FFF2-40B4-BE49-F238E27FC236}">
                <a16:creationId xmlns:a16="http://schemas.microsoft.com/office/drawing/2014/main" id="{92732A01-B1DF-4156-9597-BEFB942628A0}"/>
              </a:ext>
            </a:extLst>
          </p:cNvPr>
          <p:cNvSpPr>
            <a:spLocks noGrp="1"/>
          </p:cNvSpPr>
          <p:nvPr>
            <p:ph type="sldNum" sz="quarter" idx="10"/>
          </p:nvPr>
        </p:nvSpPr>
        <p:spPr/>
        <p:txBody>
          <a:bodyPr/>
          <a:lstStyle/>
          <a:p>
            <a:pPr>
              <a:defRPr/>
            </a:pPr>
            <a:fld id="{CE6B577E-FA0A-4000-9108-E9EC658625CC}" type="slidenum">
              <a:rPr lang="fr-FR" altLang="fr-FR" smtClean="0"/>
              <a:pPr>
                <a:defRPr/>
              </a:pPr>
              <a:t>130</a:t>
            </a:fld>
            <a:endParaRPr lang="fr-FR" altLang="fr-FR"/>
          </a:p>
        </p:txBody>
      </p:sp>
    </p:spTree>
    <p:extLst>
      <p:ext uri="{BB962C8B-B14F-4D97-AF65-F5344CB8AC3E}">
        <p14:creationId xmlns:p14="http://schemas.microsoft.com/office/powerpoint/2010/main" val="11674411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C8A494-D4AC-4AE3-ACEF-85D8A8E68161}"/>
              </a:ext>
            </a:extLst>
          </p:cNvPr>
          <p:cNvSpPr>
            <a:spLocks noGrp="1"/>
          </p:cNvSpPr>
          <p:nvPr>
            <p:ph idx="1"/>
          </p:nvPr>
        </p:nvSpPr>
        <p:spPr>
          <a:solidFill>
            <a:schemeClr val="bg1"/>
          </a:solidFill>
        </p:spPr>
        <p:txBody>
          <a:bodyPr>
            <a:normAutofit/>
          </a:bodyPr>
          <a:lstStyle/>
          <a:p>
            <a:pPr marL="0" lvl="1" indent="0" algn="just">
              <a:spcAft>
                <a:spcPts val="600"/>
              </a:spcAft>
              <a:buClr>
                <a:prstClr val="black"/>
              </a:buClr>
              <a:buNone/>
              <a:defRPr/>
            </a:pPr>
            <a:r>
              <a:rPr lang="fr-FR" sz="1800" b="1" u="sng" dirty="0">
                <a:solidFill>
                  <a:prstClr val="black"/>
                </a:solidFill>
                <a:latin typeface="Arial" panose="020B0604020202020204" pitchFamily="34" charset="0"/>
                <a:cs typeface="Arial" panose="020B0604020202020204" pitchFamily="34" charset="0"/>
              </a:rPr>
              <a:t>La dérive actuelle de la répression des prix imposés</a:t>
            </a:r>
            <a:r>
              <a:rPr lang="fr-FR" sz="1800" b="1" dirty="0">
                <a:solidFill>
                  <a:prstClr val="black"/>
                </a:solidFill>
                <a:latin typeface="Arial" panose="020B0604020202020204" pitchFamily="34" charset="0"/>
                <a:cs typeface="Arial" panose="020B0604020202020204" pitchFamily="34" charset="0"/>
              </a:rPr>
              <a:t> : </a:t>
            </a:r>
          </a:p>
          <a:p>
            <a:pPr marL="285750" lvl="1" algn="just">
              <a:spcAft>
                <a:spcPts val="600"/>
              </a:spcAft>
              <a:buClr>
                <a:prstClr val="black"/>
              </a:buClr>
              <a:buFont typeface="Wingdings" panose="05000000000000000000" pitchFamily="2" charset="2"/>
              <a:buChar char="§"/>
              <a:defRPr/>
            </a:pPr>
            <a:r>
              <a:rPr lang="fr-FR" sz="1800" dirty="0">
                <a:solidFill>
                  <a:prstClr val="black"/>
                </a:solidFill>
                <a:latin typeface="Arial" panose="020B0604020202020204" pitchFamily="34" charset="0"/>
                <a:cs typeface="Arial" panose="020B0604020202020204" pitchFamily="34" charset="0"/>
              </a:rPr>
              <a:t>La tendance à ne plus exiger de contrainte en matière d’invitation et d’acceptation. </a:t>
            </a:r>
          </a:p>
          <a:p>
            <a:pPr marL="285750" lvl="1" algn="just">
              <a:spcAft>
                <a:spcPts val="600"/>
              </a:spcAft>
              <a:buClr>
                <a:prstClr val="black"/>
              </a:buClr>
              <a:buFont typeface="Wingdings" panose="05000000000000000000" pitchFamily="2" charset="2"/>
              <a:buChar char="§"/>
              <a:defRPr/>
            </a:pPr>
            <a:r>
              <a:rPr lang="fr-FR" sz="1800" dirty="0">
                <a:solidFill>
                  <a:prstClr val="black"/>
                </a:solidFill>
                <a:latin typeface="Arial" panose="020B0604020202020204" pitchFamily="34" charset="0"/>
                <a:cs typeface="Arial" panose="020B0604020202020204" pitchFamily="34" charset="0"/>
              </a:rPr>
              <a:t>Une remise en ordre par l’arrêt </a:t>
            </a:r>
            <a:r>
              <a:rPr lang="fr-FR" sz="1800" i="1" dirty="0">
                <a:solidFill>
                  <a:prstClr val="black"/>
                </a:solidFill>
                <a:latin typeface="Arial" panose="020B0604020202020204" pitchFamily="34" charset="0"/>
                <a:cs typeface="Arial" panose="020B0604020202020204" pitchFamily="34" charset="0"/>
              </a:rPr>
              <a:t>Apple</a:t>
            </a:r>
            <a:r>
              <a:rPr lang="fr-FR" sz="1800" dirty="0">
                <a:solidFill>
                  <a:prstClr val="black"/>
                </a:solidFill>
                <a:latin typeface="Arial" panose="020B0604020202020204" pitchFamily="34" charset="0"/>
                <a:cs typeface="Arial" panose="020B0604020202020204" pitchFamily="34" charset="0"/>
              </a:rPr>
              <a:t> de la cour d’appel de Paris (CA Paris, 6 oct. 2022). </a:t>
            </a:r>
          </a:p>
          <a:p>
            <a:pPr marL="285750" lvl="1" algn="just">
              <a:spcAft>
                <a:spcPts val="600"/>
              </a:spcAft>
              <a:buClr>
                <a:prstClr val="black"/>
              </a:buClr>
              <a:buFont typeface="Wingdings" panose="05000000000000000000" pitchFamily="2" charset="2"/>
              <a:buChar char="§"/>
              <a:defRPr/>
            </a:pPr>
            <a:r>
              <a:rPr lang="fr-FR" sz="1800" dirty="0">
                <a:solidFill>
                  <a:prstClr val="black"/>
                </a:solidFill>
                <a:latin typeface="Arial" panose="020B0604020202020204" pitchFamily="34" charset="0"/>
                <a:cs typeface="Arial" panose="020B0604020202020204" pitchFamily="34" charset="0"/>
              </a:rPr>
              <a:t>La méthode du cherry picking</a:t>
            </a:r>
          </a:p>
          <a:p>
            <a:pPr marL="285750" lvl="1" algn="just">
              <a:spcAft>
                <a:spcPts val="600"/>
              </a:spcAft>
              <a:buClr>
                <a:prstClr val="black"/>
              </a:buClr>
              <a:buFont typeface="Wingdings" panose="05000000000000000000" pitchFamily="2" charset="2"/>
              <a:buChar char="§"/>
              <a:defRPr/>
            </a:pPr>
            <a:r>
              <a:rPr lang="fr-FR" sz="1800" dirty="0">
                <a:solidFill>
                  <a:prstClr val="black"/>
                </a:solidFill>
                <a:latin typeface="Arial" panose="020B0604020202020204" pitchFamily="34" charset="0"/>
                <a:cs typeface="Arial" panose="020B0604020202020204" pitchFamily="34" charset="0"/>
              </a:rPr>
              <a:t>La remise en cause des accords dérogatoires. </a:t>
            </a:r>
          </a:p>
        </p:txBody>
      </p:sp>
      <p:sp>
        <p:nvSpPr>
          <p:cNvPr id="7" name="Titre 3">
            <a:extLst>
              <a:ext uri="{FF2B5EF4-FFF2-40B4-BE49-F238E27FC236}">
                <a16:creationId xmlns:a16="http://schemas.microsoft.com/office/drawing/2014/main" id="{49CAD538-A090-4A75-99CC-317AFBD9DA50}"/>
              </a:ext>
            </a:extLst>
          </p:cNvPr>
          <p:cNvSpPr>
            <a:spLocks noGrp="1"/>
          </p:cNvSpPr>
          <p:nvPr>
            <p:ph type="title"/>
          </p:nvPr>
        </p:nvSpPr>
        <p:spPr/>
        <p:txBody>
          <a:bodyPr>
            <a:normAutofit fontScale="90000"/>
          </a:bodyPr>
          <a:lstStyle/>
          <a:p>
            <a:r>
              <a:rPr lang="fr-FR" altLang="fr-FR" sz="1600">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sz="1600">
                <a:latin typeface="Arial" panose="020B0604020202020204" pitchFamily="34" charset="0"/>
                <a:ea typeface="ＭＳ Ｐゴシック" panose="020B0600070205080204" pitchFamily="34" charset="-128"/>
                <a:cs typeface="Arial" panose="020B0604020202020204" pitchFamily="34" charset="0"/>
              </a:rPr>
            </a:br>
            <a:r>
              <a:rPr lang="fr-FR" altLang="fr-FR" sz="1600">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sz="1600"/>
          </a:p>
        </p:txBody>
      </p:sp>
      <p:sp>
        <p:nvSpPr>
          <p:cNvPr id="2" name="Espace réservé du numéro de diapositive 1">
            <a:extLst>
              <a:ext uri="{FF2B5EF4-FFF2-40B4-BE49-F238E27FC236}">
                <a16:creationId xmlns:a16="http://schemas.microsoft.com/office/drawing/2014/main" id="{92732A01-B1DF-4156-9597-BEFB942628A0}"/>
              </a:ext>
            </a:extLst>
          </p:cNvPr>
          <p:cNvSpPr>
            <a:spLocks noGrp="1"/>
          </p:cNvSpPr>
          <p:nvPr>
            <p:ph type="sldNum" sz="quarter" idx="10"/>
          </p:nvPr>
        </p:nvSpPr>
        <p:spPr/>
        <p:txBody>
          <a:bodyPr/>
          <a:lstStyle/>
          <a:p>
            <a:pPr>
              <a:defRPr/>
            </a:pPr>
            <a:fld id="{CE6B577E-FA0A-4000-9108-E9EC658625CC}" type="slidenum">
              <a:rPr lang="fr-FR" altLang="fr-FR" smtClean="0"/>
              <a:pPr>
                <a:defRPr/>
              </a:pPr>
              <a:t>131</a:t>
            </a:fld>
            <a:endParaRPr lang="fr-FR" altLang="fr-FR"/>
          </a:p>
        </p:txBody>
      </p:sp>
    </p:spTree>
    <p:extLst>
      <p:ext uri="{BB962C8B-B14F-4D97-AF65-F5344CB8AC3E}">
        <p14:creationId xmlns:p14="http://schemas.microsoft.com/office/powerpoint/2010/main" val="24075439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lvl="0" indent="0">
              <a:buNone/>
            </a:pPr>
            <a:endParaRPr lang="fr-FR" u="sng" dirty="0">
              <a:solidFill>
                <a:srgbClr val="FF0000"/>
              </a:solidFill>
              <a:latin typeface="Arial" panose="020B0604020202020204" pitchFamily="34" charset="0"/>
              <a:cs typeface="Arial" panose="020B0604020202020204" pitchFamily="34" charset="0"/>
            </a:endParaRPr>
          </a:p>
          <a:p>
            <a:pPr marL="0" lvl="0" indent="0">
              <a:buNone/>
            </a:pPr>
            <a:r>
              <a:rPr lang="fr-FR" dirty="0">
                <a:solidFill>
                  <a:srgbClr val="C00000"/>
                </a:solidFill>
                <a:latin typeface="Arial" panose="020B0604020202020204" pitchFamily="34" charset="0"/>
                <a:ea typeface="ＭＳ Ｐゴシック"/>
                <a:cs typeface="Arial" panose="020B0604020202020204" pitchFamily="34" charset="0"/>
              </a:rPr>
              <a:t>2. L’interdiction de la revente à perte</a:t>
            </a:r>
          </a:p>
          <a:p>
            <a:pPr marL="0" lvl="0" indent="0">
              <a:buNone/>
            </a:pPr>
            <a:endParaRPr lang="fr-FR" sz="1800" u="sng" dirty="0">
              <a:solidFill>
                <a:srgbClr val="C00000"/>
              </a:solidFill>
              <a:latin typeface="Arial" panose="020B0604020202020204" pitchFamily="34" charset="0"/>
              <a:cs typeface="Arial" panose="020B0604020202020204" pitchFamily="34" charset="0"/>
            </a:endParaRPr>
          </a:p>
          <a:p>
            <a:pPr marL="268288" lvl="0" indent="0">
              <a:buNone/>
            </a:pPr>
            <a:r>
              <a:rPr lang="fr-FR" sz="1800" dirty="0">
                <a:solidFill>
                  <a:srgbClr val="C00000"/>
                </a:solidFill>
                <a:latin typeface="Arial" panose="020B0604020202020204" pitchFamily="34" charset="0"/>
                <a:ea typeface="ＭＳ Ｐゴシック"/>
                <a:cs typeface="Arial" panose="020B0604020202020204" pitchFamily="34" charset="0"/>
              </a:rPr>
              <a:t>a) Le principe et sa remise en cause récente</a:t>
            </a:r>
          </a:p>
          <a:p>
            <a:pPr marL="742950" lvl="0" indent="-742950">
              <a:buAutoNum type="alphaLcParenR"/>
            </a:pPr>
            <a:endParaRPr lang="fr-FR" sz="1800" b="1" dirty="0">
              <a:solidFill>
                <a:srgbClr val="FF000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fr-FR" sz="1800" b="1" u="sng" dirty="0">
                <a:solidFill>
                  <a:srgbClr val="000000"/>
                </a:solidFill>
                <a:latin typeface="Arial" panose="020B0604020202020204" pitchFamily="34" charset="0"/>
                <a:ea typeface="ＭＳ Ｐゴシック"/>
                <a:cs typeface="Arial" panose="020B0604020202020204" pitchFamily="34" charset="0"/>
              </a:rPr>
              <a:t>Principe</a:t>
            </a:r>
            <a:r>
              <a:rPr lang="fr-FR" sz="1800" b="1" dirty="0">
                <a:solidFill>
                  <a:srgbClr val="000000"/>
                </a:solidFill>
                <a:latin typeface="Arial" panose="020B0604020202020204" pitchFamily="34" charset="0"/>
                <a:ea typeface="ＭＳ Ｐゴシック"/>
                <a:cs typeface="Arial" panose="020B0604020202020204" pitchFamily="34" charset="0"/>
              </a:rPr>
              <a:t> :</a:t>
            </a:r>
          </a:p>
          <a:p>
            <a:pPr lvl="1">
              <a:buFont typeface="Arial" panose="020B0604020202020204" pitchFamily="34" charset="0"/>
              <a:buChar char="•"/>
            </a:pPr>
            <a:r>
              <a:rPr lang="fr-FR" sz="1800" dirty="0">
                <a:solidFill>
                  <a:srgbClr val="000000"/>
                </a:solidFill>
                <a:latin typeface="Arial" panose="020B0604020202020204" pitchFamily="34" charset="0"/>
                <a:ea typeface="ＭＳ Ｐゴシック"/>
                <a:cs typeface="Arial" panose="020B0604020202020204" pitchFamily="34" charset="0"/>
              </a:rPr>
              <a:t>loi n°63-628 du 2 juillet 1963</a:t>
            </a:r>
          </a:p>
          <a:p>
            <a:pPr lvl="1" algn="just">
              <a:buFont typeface="Arial" panose="020B0604020202020204" pitchFamily="34" charset="0"/>
              <a:buChar char="•"/>
            </a:pPr>
            <a:r>
              <a:rPr lang="fr-FR" sz="1800" dirty="0">
                <a:solidFill>
                  <a:srgbClr val="000000"/>
                </a:solidFill>
                <a:latin typeface="Arial" panose="020B0604020202020204" pitchFamily="34" charset="0"/>
                <a:ea typeface="ＭＳ Ｐゴシック"/>
                <a:cs typeface="Arial" panose="020B0604020202020204" pitchFamily="34" charset="0"/>
              </a:rPr>
              <a:t>Aujourd'hui : l’</a:t>
            </a:r>
            <a:r>
              <a:rPr lang="fr-FR" sz="1800" dirty="0">
                <a:latin typeface="Arial" panose="020B0604020202020204" pitchFamily="34" charset="0"/>
                <a:ea typeface="ＭＳ Ｐゴシック"/>
                <a:cs typeface="Arial" panose="020B0604020202020204" pitchFamily="34" charset="0"/>
              </a:rPr>
              <a:t>art. L.442-5 code de commerce </a:t>
            </a:r>
            <a:r>
              <a:rPr lang="fr-FR" sz="1800" dirty="0">
                <a:solidFill>
                  <a:srgbClr val="000000"/>
                </a:solidFill>
                <a:latin typeface="Arial" panose="020B0604020202020204" pitchFamily="34" charset="0"/>
                <a:ea typeface="ＭＳ Ｐゴシック"/>
                <a:cs typeface="Arial" panose="020B0604020202020204" pitchFamily="34" charset="0"/>
              </a:rPr>
              <a:t>(modifié par ordonnance du 24/04/2019) </a:t>
            </a:r>
            <a:r>
              <a:rPr lang="fr-FR" sz="1800" i="1" dirty="0">
                <a:solidFill>
                  <a:srgbClr val="008000"/>
                </a:solidFill>
                <a:latin typeface="Arial" panose="020B0604020202020204" pitchFamily="34" charset="0"/>
                <a:ea typeface="ＭＳ Ｐゴシック"/>
                <a:cs typeface="Arial" panose="020B0604020202020204" pitchFamily="34" charset="0"/>
              </a:rPr>
              <a:t>(ex art. L. 442-2 </a:t>
            </a:r>
            <a:r>
              <a:rPr lang="fr-FR" sz="1800" i="1" dirty="0" err="1">
                <a:solidFill>
                  <a:srgbClr val="008000"/>
                </a:solidFill>
                <a:latin typeface="Arial" panose="020B0604020202020204" pitchFamily="34" charset="0"/>
                <a:ea typeface="ＭＳ Ｐゴシック"/>
                <a:cs typeface="Arial" panose="020B0604020202020204" pitchFamily="34" charset="0"/>
              </a:rPr>
              <a:t>ccom</a:t>
            </a:r>
            <a:r>
              <a:rPr lang="fr-FR" sz="1800" i="1" dirty="0">
                <a:solidFill>
                  <a:srgbClr val="008000"/>
                </a:solidFill>
                <a:latin typeface="Arial" panose="020B0604020202020204" pitchFamily="34" charset="0"/>
                <a:ea typeface="ＭＳ Ｐゴシック"/>
                <a:cs typeface="Arial" panose="020B0604020202020204" pitchFamily="34" charset="0"/>
              </a:rPr>
              <a:t>) </a:t>
            </a:r>
            <a:r>
              <a:rPr lang="fr-FR" sz="1800" dirty="0">
                <a:latin typeface="Arial" panose="020B0604020202020204" pitchFamily="34" charset="0"/>
                <a:ea typeface="ＭＳ Ｐゴシック"/>
                <a:cs typeface="Arial" panose="020B0604020202020204" pitchFamily="34" charset="0"/>
              </a:rPr>
              <a:t>interdit le «</a:t>
            </a:r>
            <a:r>
              <a:rPr lang="fr-FR" sz="1800" b="1" dirty="0">
                <a:latin typeface="Arial" panose="020B0604020202020204" pitchFamily="34" charset="0"/>
                <a:ea typeface="ＭＳ Ｐゴシック"/>
                <a:cs typeface="Arial" panose="020B0604020202020204" pitchFamily="34" charset="0"/>
              </a:rPr>
              <a:t> </a:t>
            </a:r>
            <a:r>
              <a:rPr lang="fr-FR" sz="1800" b="1" i="1" dirty="0">
                <a:latin typeface="Arial" panose="020B0604020202020204" pitchFamily="34" charset="0"/>
                <a:ea typeface="ＭＳ Ｐゴシック"/>
                <a:cs typeface="Arial" panose="020B0604020202020204" pitchFamily="34" charset="0"/>
              </a:rPr>
              <a:t>fait, pour tout commerçant, de revendre ou d'annoncer la revente d'un produit en l'état à un prix inférieur à son prix d'achat effectif</a:t>
            </a:r>
            <a:r>
              <a:rPr lang="fr-FR" sz="1800" b="1" dirty="0">
                <a:latin typeface="Arial" panose="020B0604020202020204" pitchFamily="34" charset="0"/>
                <a:ea typeface="ＭＳ Ｐゴシック"/>
                <a:cs typeface="Arial" panose="020B0604020202020204" pitchFamily="34" charset="0"/>
              </a:rPr>
              <a:t> </a:t>
            </a:r>
            <a:r>
              <a:rPr lang="fr-FR" sz="1800" dirty="0">
                <a:latin typeface="Arial" panose="020B0604020202020204" pitchFamily="34" charset="0"/>
                <a:ea typeface="ＭＳ Ｐゴシック"/>
                <a:cs typeface="Arial" panose="020B0604020202020204" pitchFamily="34" charset="0"/>
              </a:rPr>
              <a:t>».</a:t>
            </a:r>
          </a:p>
          <a:p>
            <a:pPr lvl="1">
              <a:buFont typeface="Arial" panose="020B0604020202020204" pitchFamily="34" charset="0"/>
              <a:buChar char="•"/>
            </a:pPr>
            <a:r>
              <a:rPr lang="fr-FR" sz="1800" dirty="0">
                <a:solidFill>
                  <a:srgbClr val="000000"/>
                </a:solidFill>
                <a:latin typeface="Arial" panose="020B0604020202020204" pitchFamily="34" charset="0"/>
                <a:ea typeface="ＭＳ Ｐゴシック"/>
                <a:cs typeface="Arial" panose="020B0604020202020204" pitchFamily="34" charset="0"/>
              </a:rPr>
              <a:t>Prohibition </a:t>
            </a:r>
            <a:r>
              <a:rPr lang="fr-FR" sz="1800" i="1" dirty="0">
                <a:solidFill>
                  <a:srgbClr val="000000"/>
                </a:solidFill>
                <a:latin typeface="Arial" panose="020B0604020202020204" pitchFamily="34" charset="0"/>
                <a:ea typeface="ＭＳ Ｐゴシック"/>
                <a:cs typeface="Arial" panose="020B0604020202020204" pitchFamily="34" charset="0"/>
              </a:rPr>
              <a:t>per se</a:t>
            </a:r>
          </a:p>
          <a:p>
            <a:endParaRPr lang="fr-FR" dirty="0">
              <a:latin typeface="+mn-lt"/>
            </a:endParaRPr>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11E13057-F07D-463C-9663-0CF4E26A1BCB}"/>
              </a:ext>
            </a:extLst>
          </p:cNvPr>
          <p:cNvSpPr>
            <a:spLocks noGrp="1"/>
          </p:cNvSpPr>
          <p:nvPr>
            <p:ph type="sldNum" sz="quarter" idx="10"/>
          </p:nvPr>
        </p:nvSpPr>
        <p:spPr/>
        <p:txBody>
          <a:bodyPr/>
          <a:lstStyle/>
          <a:p>
            <a:pPr>
              <a:defRPr/>
            </a:pPr>
            <a:fld id="{CE6B577E-FA0A-4000-9108-E9EC658625CC}" type="slidenum">
              <a:rPr lang="fr-FR" altLang="fr-FR" smtClean="0"/>
              <a:pPr>
                <a:defRPr/>
              </a:pPr>
              <a:t>132</a:t>
            </a:fld>
            <a:endParaRPr lang="fr-FR" altLang="fr-FR"/>
          </a:p>
        </p:txBody>
      </p:sp>
    </p:spTree>
    <p:extLst>
      <p:ext uri="{BB962C8B-B14F-4D97-AF65-F5344CB8AC3E}">
        <p14:creationId xmlns:p14="http://schemas.microsoft.com/office/powerpoint/2010/main" val="1347404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pPr marL="0" lvl="0" indent="0">
              <a:buNone/>
            </a:pPr>
            <a:r>
              <a:rPr lang="fr-FR" sz="1600" dirty="0">
                <a:solidFill>
                  <a:srgbClr val="000000"/>
                </a:solidFill>
                <a:ea typeface="ＭＳ Ｐゴシック"/>
              </a:rPr>
              <a:t>Le seuil de revente à perte (</a:t>
            </a:r>
            <a:r>
              <a:rPr lang="fr-FR" sz="1600" b="1" dirty="0">
                <a:solidFill>
                  <a:srgbClr val="000000"/>
                </a:solidFill>
                <a:ea typeface="ＭＳ Ｐゴシック"/>
              </a:rPr>
              <a:t>SRP</a:t>
            </a:r>
            <a:r>
              <a:rPr lang="fr-FR" sz="1600" dirty="0">
                <a:solidFill>
                  <a:srgbClr val="000000"/>
                </a:solidFill>
                <a:ea typeface="ＭＳ Ｐゴシック"/>
              </a:rPr>
              <a:t>) a été plusieurs fois modifié</a:t>
            </a:r>
          </a:p>
          <a:p>
            <a:pPr marL="0" lvl="0" indent="0">
              <a:buNone/>
            </a:pPr>
            <a:r>
              <a:rPr lang="fr-FR" sz="1600" dirty="0">
                <a:solidFill>
                  <a:srgbClr val="000000"/>
                </a:solidFill>
                <a:ea typeface="ＭＳ Ｐゴシック"/>
              </a:rPr>
              <a:t>Il vise aujourd'hui le « </a:t>
            </a:r>
            <a:r>
              <a:rPr lang="fr-FR" sz="1600" b="1" dirty="0">
                <a:solidFill>
                  <a:srgbClr val="000000"/>
                </a:solidFill>
                <a:ea typeface="ＭＳ Ｐゴシック"/>
              </a:rPr>
              <a:t>triple net </a:t>
            </a:r>
            <a:r>
              <a:rPr lang="fr-FR" sz="1600" dirty="0">
                <a:solidFill>
                  <a:srgbClr val="000000"/>
                </a:solidFill>
                <a:ea typeface="ＭＳ Ｐゴシック"/>
              </a:rPr>
              <a:t>»</a:t>
            </a:r>
          </a:p>
          <a:p>
            <a:pPr marL="0" lvl="0" indent="0">
              <a:buNone/>
            </a:pPr>
            <a:endParaRPr lang="fr-FR" sz="1600" dirty="0">
              <a:solidFill>
                <a:srgbClr val="000000"/>
              </a:solidFill>
            </a:endParaRPr>
          </a:p>
          <a:p>
            <a:pPr marL="800100" lvl="2" indent="0">
              <a:buNone/>
            </a:pPr>
            <a:r>
              <a:rPr lang="fr-FR" sz="1600" u="sng" dirty="0">
                <a:solidFill>
                  <a:srgbClr val="262626"/>
                </a:solidFill>
                <a:latin typeface="ArialMT"/>
                <a:ea typeface="ＭＳ Ｐゴシック"/>
              </a:rPr>
              <a:t>Prix d'achat effectif :</a:t>
            </a:r>
          </a:p>
          <a:p>
            <a:pPr lvl="1">
              <a:buFont typeface="Arial" panose="020B0604020202020204" pitchFamily="34" charset="0"/>
              <a:buChar char="•"/>
            </a:pPr>
            <a:r>
              <a:rPr lang="fr-FR" sz="1600" dirty="0">
                <a:solidFill>
                  <a:srgbClr val="262626"/>
                </a:solidFill>
                <a:latin typeface="ArialMT"/>
                <a:ea typeface="ＭＳ Ｐゴシック"/>
              </a:rPr>
              <a:t>prix unitaire net figurant sur la facture d'achat</a:t>
            </a:r>
          </a:p>
          <a:p>
            <a:pPr lvl="1">
              <a:buFont typeface="Arial" panose="020B0604020202020204" pitchFamily="34" charset="0"/>
              <a:buChar char="•"/>
            </a:pPr>
            <a:r>
              <a:rPr lang="fr-FR" sz="1600" dirty="0">
                <a:solidFill>
                  <a:srgbClr val="262626"/>
                </a:solidFill>
                <a:latin typeface="ArialMT"/>
                <a:ea typeface="ＭＳ Ｐゴシック"/>
              </a:rPr>
              <a:t>minoré du montant de l'ensemble des autres avantages financiers consentis par le vendeur exprimé en pourcentage du prix unitaire net du produit ; et </a:t>
            </a:r>
          </a:p>
          <a:p>
            <a:pPr lvl="1">
              <a:buFont typeface="Arial" panose="020B0604020202020204" pitchFamily="34" charset="0"/>
              <a:buChar char="•"/>
            </a:pPr>
            <a:r>
              <a:rPr lang="fr-FR" sz="1600" dirty="0">
                <a:solidFill>
                  <a:srgbClr val="262626"/>
                </a:solidFill>
                <a:latin typeface="ArialMT"/>
                <a:ea typeface="ＭＳ Ｐゴシック"/>
              </a:rPr>
              <a:t>majoré des taxes sur le chiffre d'affaires, des taxes spécifiques afférentes à cette revente et du prix du transport (transport du fournisseur au distributeur et non du distributeur au client).</a:t>
            </a:r>
          </a:p>
          <a:p>
            <a:pPr lvl="1">
              <a:buFontTx/>
              <a:buChar char="-"/>
            </a:pPr>
            <a:endParaRPr lang="fr-FR" sz="1600" dirty="0">
              <a:solidFill>
                <a:srgbClr val="000000"/>
              </a:solidFill>
            </a:endParaRPr>
          </a:p>
          <a:p>
            <a:pPr marL="800100" lvl="2" indent="0">
              <a:buNone/>
            </a:pPr>
            <a:r>
              <a:rPr lang="fr-FR" sz="1600" u="sng" dirty="0">
                <a:ea typeface="ＭＳ Ｐゴシック"/>
              </a:rPr>
              <a:t>+ SRP adapté dans certaines configurations :</a:t>
            </a:r>
          </a:p>
          <a:p>
            <a:pPr lvl="1">
              <a:buFont typeface="Arial" panose="020B0604020202020204" pitchFamily="34" charset="0"/>
              <a:buChar char="•"/>
            </a:pPr>
            <a:r>
              <a:rPr lang="fr-FR" sz="1600" dirty="0">
                <a:ea typeface="ＭＳ Ｐゴシック"/>
              </a:rPr>
              <a:t>affecté d'un coefficient de 0,9 pour le grossiste ; et </a:t>
            </a:r>
            <a:endParaRPr lang="fr-FR" sz="1600" dirty="0"/>
          </a:p>
          <a:p>
            <a:pPr lvl="1" algn="just">
              <a:buFont typeface="Arial" panose="020B0604020202020204" pitchFamily="34" charset="0"/>
              <a:buChar char="•"/>
            </a:pPr>
            <a:r>
              <a:rPr lang="fr-FR" sz="1600" dirty="0">
                <a:ea typeface="ＭＳ Ｐゴシック"/>
              </a:rPr>
              <a:t>d’un coefficient de 1,1 pour les produits alimentaires (loi </a:t>
            </a:r>
            <a:r>
              <a:rPr lang="fr-FR" sz="1600" dirty="0" err="1">
                <a:ea typeface="ＭＳ Ｐゴシック"/>
              </a:rPr>
              <a:t>EGalim</a:t>
            </a:r>
            <a:r>
              <a:rPr lang="fr-FR" sz="1600" dirty="0">
                <a:ea typeface="ＭＳ Ｐゴシック"/>
              </a:rPr>
              <a:t> + ordonnance du 12/12/2018 + loi ASAP du 7 déc. 2020 qui prolonge l’expérimentation jusqu’au 15 avril 2023).</a:t>
            </a:r>
          </a:p>
          <a:p>
            <a:pPr lvl="1" algn="just">
              <a:buFont typeface="Arial" panose="020B0604020202020204" pitchFamily="34" charset="0"/>
              <a:buChar char="•"/>
            </a:pPr>
            <a:endParaRPr lang="fr-FR" sz="1600" dirty="0"/>
          </a:p>
          <a:p>
            <a:pPr lvl="1" algn="just">
              <a:buFont typeface="Arial" panose="020B0604020202020204" pitchFamily="34" charset="0"/>
              <a:buChar char="•"/>
            </a:pPr>
            <a:r>
              <a:rPr lang="fr-FR" sz="1600" dirty="0">
                <a:ea typeface="ＭＳ Ｐゴシック"/>
              </a:rPr>
              <a:t>La loi « </a:t>
            </a:r>
            <a:r>
              <a:rPr lang="fr-FR" sz="1600" dirty="0" err="1">
                <a:ea typeface="ＭＳ Ｐゴシック"/>
              </a:rPr>
              <a:t>EGalim</a:t>
            </a:r>
            <a:r>
              <a:rPr lang="fr-FR" sz="1600" dirty="0">
                <a:ea typeface="ＭＳ Ｐゴシック"/>
              </a:rPr>
              <a:t> 3 » a par ailleurs été l’occasion de </a:t>
            </a:r>
            <a:r>
              <a:rPr lang="fr-FR" sz="1600" b="1" dirty="0">
                <a:ea typeface="ＭＳ Ｐゴシック"/>
              </a:rPr>
              <a:t>prolonger deux mesures</a:t>
            </a:r>
            <a:r>
              <a:rPr lang="fr-FR" sz="1600" dirty="0">
                <a:ea typeface="ＭＳ Ｐゴシック"/>
              </a:rPr>
              <a:t> issues de la loi n° 2020-1525 du 7 décembre 2020, dite « ASAP », l’encadrement des promotions et le seuil de revente à perte :</a:t>
            </a:r>
            <a:endParaRPr lang="fr-FR" dirty="0"/>
          </a:p>
          <a:p>
            <a:pPr lvl="1" algn="just">
              <a:buFont typeface="Calibri" panose="020B0604020202020204" pitchFamily="34" charset="0"/>
              <a:buChar char="-"/>
            </a:pPr>
            <a:r>
              <a:rPr lang="fr-FR" sz="1600" dirty="0">
                <a:ea typeface="ＭＳ Ｐゴシック"/>
              </a:rPr>
              <a:t>L’encadrement des promotions qui ne doivent pas dépasser 25% en volume et 34% en valeur a non seulement été étendu à tous les produits de grande consommation (PGC) mais a aussi été prolongé jusqu’au 1er mars 2024. </a:t>
            </a:r>
            <a:endParaRPr lang="fr-FR" dirty="0"/>
          </a:p>
          <a:p>
            <a:pPr lvl="1" algn="just">
              <a:buFont typeface="Calibri" panose="020B0604020202020204" pitchFamily="34" charset="0"/>
              <a:buChar char="-"/>
            </a:pPr>
            <a:r>
              <a:rPr lang="fr-FR" sz="1600" dirty="0">
                <a:ea typeface="ＭＳ Ｐゴシック"/>
              </a:rPr>
              <a:t>La majoration du seuil de revente à perte instituée en 2018 par la loi « </a:t>
            </a:r>
            <a:r>
              <a:rPr lang="fr-FR" sz="1600" dirty="0" err="1">
                <a:ea typeface="ＭＳ Ｐゴシック"/>
              </a:rPr>
              <a:t>EGalim</a:t>
            </a:r>
            <a:r>
              <a:rPr lang="fr-FR" sz="1600" dirty="0">
                <a:ea typeface="ＭＳ Ｐゴシック"/>
              </a:rPr>
              <a:t> 1 » en vue de permettre une meilleure rémunération des agriculteurs et oblige la grande distribution à vendre les produits alimentaires (à l’exception des fruits et légumes compte tenu de la baisse des ventes) au moins 10% plus cher que le prix auquel elle les a achetés, a aussi été </a:t>
            </a:r>
            <a:r>
              <a:rPr lang="fr-FR" sz="1600" b="1" dirty="0">
                <a:ea typeface="ＭＳ Ｐゴシック"/>
              </a:rPr>
              <a:t>prolongée de deux ans</a:t>
            </a:r>
            <a:r>
              <a:rPr lang="fr-FR" sz="1600" dirty="0">
                <a:ea typeface="ＭＳ Ｐゴシック"/>
              </a:rPr>
              <a:t>, soit </a:t>
            </a:r>
            <a:r>
              <a:rPr lang="fr-FR" sz="1600" b="1" dirty="0">
                <a:ea typeface="ＭＳ Ｐゴシック"/>
              </a:rPr>
              <a:t>jusqu’au 15 avril 2025</a:t>
            </a:r>
            <a:r>
              <a:rPr lang="fr-FR" sz="1600" dirty="0">
                <a:ea typeface="ＭＳ Ｐゴシック"/>
              </a:rPr>
              <a:t> au lieu du 15 avril 2023 initialement. </a:t>
            </a:r>
            <a:endParaRPr lang="fr-FR" sz="1600" dirty="0"/>
          </a:p>
          <a:p>
            <a:pPr lvl="1" algn="just">
              <a:buFont typeface="Calibri" panose="020B0604020202020204" pitchFamily="34" charset="0"/>
              <a:buChar char="-"/>
            </a:pPr>
            <a:endParaRPr lang="fr-FR" sz="1600" dirty="0">
              <a:ea typeface="ＭＳ Ｐゴシック"/>
            </a:endParaRPr>
          </a:p>
          <a:p>
            <a:pPr lvl="1" algn="just">
              <a:buFont typeface="Arial" panose="020B0604020202020204" pitchFamily="34" charset="0"/>
              <a:buChar char="•"/>
            </a:pPr>
            <a:r>
              <a:rPr lang="fr-FR" sz="1600" b="1" u="sng" dirty="0">
                <a:ea typeface="ＭＳ Ｐゴシック"/>
              </a:rPr>
              <a:t>De plus, deux nouveautés :</a:t>
            </a:r>
            <a:endParaRPr lang="fr-FR" b="1" u="sng" dirty="0"/>
          </a:p>
          <a:p>
            <a:pPr lvl="1" algn="just">
              <a:buFont typeface="Calibri" panose="020B0604020202020204" pitchFamily="34" charset="0"/>
              <a:buChar char="-"/>
            </a:pPr>
            <a:r>
              <a:rPr lang="fr-FR" sz="1600" dirty="0">
                <a:ea typeface="ＭＳ Ｐゴシック"/>
              </a:rPr>
              <a:t>le Gouvernement devra remettre au Parlement, avant le 1er octobre de chaque année, un rapport évaluant les effets de l’encadrement des promotions sur les prix. </a:t>
            </a:r>
            <a:endParaRPr lang="fr-FR" dirty="0"/>
          </a:p>
          <a:p>
            <a:pPr lvl="1" algn="just">
              <a:buFont typeface="Calibri" panose="020B0604020202020204" pitchFamily="34" charset="0"/>
              <a:buChar char="-"/>
            </a:pPr>
            <a:r>
              <a:rPr lang="fr-FR" sz="1600" dirty="0">
                <a:ea typeface="ＭＳ Ｐゴシック"/>
              </a:rPr>
              <a:t>Les distributeurs devront communiquer aux ministres chargés de l’économie et de l’agriculture, avant le 1er septembre de chaque année, des informations précises sur le surplus de chiffre d’affaires enregistré à la suite de la mise en œuvre du seuil de revente à perte majoré de 10%.</a:t>
            </a:r>
            <a:endParaRPr lang="fr-FR" dirty="0"/>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0F703835-7F55-4AB1-8E46-B6C3EF1D8D90}"/>
              </a:ext>
            </a:extLst>
          </p:cNvPr>
          <p:cNvSpPr>
            <a:spLocks noGrp="1"/>
          </p:cNvSpPr>
          <p:nvPr>
            <p:ph type="sldNum" sz="quarter" idx="10"/>
          </p:nvPr>
        </p:nvSpPr>
        <p:spPr/>
        <p:txBody>
          <a:bodyPr/>
          <a:lstStyle/>
          <a:p>
            <a:pPr>
              <a:defRPr/>
            </a:pPr>
            <a:fld id="{CE6B577E-FA0A-4000-9108-E9EC658625CC}" type="slidenum">
              <a:rPr lang="fr-FR" altLang="fr-FR" smtClean="0"/>
              <a:pPr>
                <a:defRPr/>
              </a:pPr>
              <a:t>133</a:t>
            </a:fld>
            <a:endParaRPr lang="fr-FR" altLang="fr-FR"/>
          </a:p>
        </p:txBody>
      </p:sp>
    </p:spTree>
    <p:extLst>
      <p:ext uri="{BB962C8B-B14F-4D97-AF65-F5344CB8AC3E}">
        <p14:creationId xmlns:p14="http://schemas.microsoft.com/office/powerpoint/2010/main" val="9114233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lvl="0">
              <a:buFont typeface="Wingdings" panose="05000000000000000000" pitchFamily="2" charset="2"/>
              <a:buChar char="Ø"/>
            </a:pPr>
            <a:r>
              <a:rPr lang="fr-FR" sz="1800" b="1" dirty="0">
                <a:latin typeface="Arial" panose="020B0604020202020204" pitchFamily="34" charset="0"/>
                <a:cs typeface="Arial" panose="020B0604020202020204" pitchFamily="34" charset="0"/>
              </a:rPr>
              <a:t>Sanctions</a:t>
            </a:r>
          </a:p>
          <a:p>
            <a:pPr lvl="1"/>
            <a:r>
              <a:rPr lang="fr-FR" sz="1700" dirty="0">
                <a:solidFill>
                  <a:srgbClr val="000000"/>
                </a:solidFill>
                <a:latin typeface="Arial" panose="020B0604020202020204" pitchFamily="34" charset="0"/>
                <a:cs typeface="Arial" panose="020B0604020202020204" pitchFamily="34" charset="0"/>
              </a:rPr>
              <a:t>Article L. 442-5 code de commerce: </a:t>
            </a:r>
          </a:p>
          <a:p>
            <a:pPr lvl="2"/>
            <a:r>
              <a:rPr lang="fr-FR" sz="1700" dirty="0">
                <a:solidFill>
                  <a:srgbClr val="000000"/>
                </a:solidFill>
                <a:latin typeface="Arial" panose="020B0604020202020204" pitchFamily="34" charset="0"/>
                <a:cs typeface="Arial" panose="020B0604020202020204" pitchFamily="34" charset="0"/>
              </a:rPr>
              <a:t>amende de 75 000 €</a:t>
            </a:r>
          </a:p>
          <a:p>
            <a:pPr lvl="2" algn="just"/>
            <a:r>
              <a:rPr lang="fr-FR" sz="1700" dirty="0">
                <a:solidFill>
                  <a:srgbClr val="000000"/>
                </a:solidFill>
                <a:latin typeface="Arial" panose="020B0604020202020204" pitchFamily="34" charset="0"/>
                <a:cs typeface="Arial" panose="020B0604020202020204" pitchFamily="34" charset="0"/>
              </a:rPr>
              <a:t>peut être portée à la moitié des dépenses de publicité dans le cas où une annonce publicitaire, quel qu'en soit le support, fait état d'un prix inférieur au prix d'achat effectif. </a:t>
            </a:r>
          </a:p>
          <a:p>
            <a:pPr lvl="2"/>
            <a:r>
              <a:rPr lang="fr-FR" sz="1700" dirty="0">
                <a:solidFill>
                  <a:srgbClr val="000000"/>
                </a:solidFill>
                <a:latin typeface="Arial" panose="020B0604020202020204" pitchFamily="34" charset="0"/>
                <a:cs typeface="Arial" panose="020B0604020202020204" pitchFamily="34" charset="0"/>
              </a:rPr>
              <a:t>cessation de l'annonce publicitaire</a:t>
            </a:r>
          </a:p>
          <a:p>
            <a:pPr lvl="1"/>
            <a:r>
              <a:rPr lang="fr-FR" sz="1700" dirty="0">
                <a:solidFill>
                  <a:srgbClr val="000000"/>
                </a:solidFill>
                <a:latin typeface="Arial" panose="020B0604020202020204" pitchFamily="34" charset="0"/>
                <a:cs typeface="Arial" panose="020B0604020202020204" pitchFamily="34" charset="0"/>
              </a:rPr>
              <a:t>Article 1240 du Code civil =&gt; DI (concurrence déloyale)</a:t>
            </a:r>
          </a:p>
          <a:p>
            <a:pPr marL="457200" lvl="1" indent="0">
              <a:buNone/>
            </a:pPr>
            <a:endParaRPr lang="fr-FR" sz="1800" dirty="0">
              <a:solidFill>
                <a:srgbClr val="000000"/>
              </a:solidFill>
              <a:latin typeface="Arial" panose="020B0604020202020204" pitchFamily="34" charset="0"/>
              <a:cs typeface="Arial" panose="020B0604020202020204" pitchFamily="34" charset="0"/>
            </a:endParaRPr>
          </a:p>
          <a:p>
            <a:pPr marL="285750" lvl="1">
              <a:buFont typeface="Wingdings" panose="05000000000000000000" pitchFamily="2" charset="2"/>
              <a:buChar char="Ø"/>
            </a:pPr>
            <a:r>
              <a:rPr lang="fr-FR" sz="1800" b="1" dirty="0">
                <a:solidFill>
                  <a:srgbClr val="000000"/>
                </a:solidFill>
                <a:latin typeface="Arial" panose="020B0604020202020204" pitchFamily="34" charset="0"/>
                <a:cs typeface="Arial" panose="020B0604020202020204" pitchFamily="34" charset="0"/>
              </a:rPr>
              <a:t>Remise en cause ?</a:t>
            </a:r>
            <a:endParaRPr lang="fr-FR" sz="18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95350">
              <a:buFontTx/>
              <a:buChar char="-"/>
            </a:pPr>
            <a:r>
              <a:rPr lang="fr-FR" sz="1800" dirty="0">
                <a:solidFill>
                  <a:srgbClr val="000000"/>
                </a:solidFill>
                <a:latin typeface="Arial" panose="020B0604020202020204" pitchFamily="34" charset="0"/>
                <a:cs typeface="Arial" panose="020B0604020202020204" pitchFamily="34" charset="0"/>
              </a:rPr>
              <a:t>Principe de l’interdiction contesté par certains économistes</a:t>
            </a:r>
          </a:p>
          <a:p>
            <a:pPr marL="895350">
              <a:buFontTx/>
              <a:buChar char="-"/>
            </a:pPr>
            <a:r>
              <a:rPr lang="fr-FR" sz="1800" dirty="0">
                <a:solidFill>
                  <a:srgbClr val="000000"/>
                </a:solidFill>
                <a:latin typeface="Arial" panose="020B0604020202020204" pitchFamily="34" charset="0"/>
                <a:cs typeface="Arial" panose="020B0604020202020204" pitchFamily="34" charset="0"/>
              </a:rPr>
              <a:t>France relativement isolée</a:t>
            </a:r>
          </a:p>
          <a:p>
            <a:pPr marL="895350">
              <a:buFontTx/>
              <a:buChar char="-"/>
            </a:pPr>
            <a:r>
              <a:rPr lang="fr-FR" sz="1800" dirty="0">
                <a:solidFill>
                  <a:srgbClr val="000000"/>
                </a:solidFill>
                <a:latin typeface="Arial" panose="020B0604020202020204" pitchFamily="34" charset="0"/>
                <a:cs typeface="Arial" panose="020B0604020202020204" pitchFamily="34" charset="0"/>
              </a:rPr>
              <a:t>Interdiction remise en cause par l’OCDE et surtout le droit européen </a:t>
            </a:r>
          </a:p>
          <a:p>
            <a:endParaRPr lang="fr-FR" dirty="0">
              <a:latin typeface="+mn-lt"/>
            </a:endParaRPr>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E4DA98B7-B37F-45E7-A3AC-D7430C6011BA}"/>
              </a:ext>
            </a:extLst>
          </p:cNvPr>
          <p:cNvSpPr>
            <a:spLocks noGrp="1"/>
          </p:cNvSpPr>
          <p:nvPr>
            <p:ph type="sldNum" sz="quarter" idx="10"/>
          </p:nvPr>
        </p:nvSpPr>
        <p:spPr/>
        <p:txBody>
          <a:bodyPr/>
          <a:lstStyle/>
          <a:p>
            <a:pPr>
              <a:defRPr/>
            </a:pPr>
            <a:fld id="{CE6B577E-FA0A-4000-9108-E9EC658625CC}" type="slidenum">
              <a:rPr lang="fr-FR" altLang="fr-FR" smtClean="0"/>
              <a:pPr>
                <a:defRPr/>
              </a:pPr>
              <a:t>134</a:t>
            </a:fld>
            <a:endParaRPr lang="fr-FR" altLang="fr-FR"/>
          </a:p>
        </p:txBody>
      </p:sp>
    </p:spTree>
    <p:extLst>
      <p:ext uri="{BB962C8B-B14F-4D97-AF65-F5344CB8AC3E}">
        <p14:creationId xmlns:p14="http://schemas.microsoft.com/office/powerpoint/2010/main" val="7438022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marL="0" lvl="0" indent="0">
              <a:buNone/>
            </a:pPr>
            <a:endParaRPr lang="fr-FR" sz="1800" dirty="0">
              <a:solidFill>
                <a:srgbClr val="FF0000"/>
              </a:solidFill>
              <a:latin typeface="+mn-lt"/>
            </a:endParaRPr>
          </a:p>
          <a:p>
            <a:pPr marL="0" lvl="0" indent="0">
              <a:buNone/>
            </a:pPr>
            <a:r>
              <a:rPr lang="fr-FR" sz="1800" dirty="0">
                <a:solidFill>
                  <a:srgbClr val="C00000"/>
                </a:solidFill>
                <a:latin typeface="Arial" panose="020B0604020202020204" pitchFamily="34" charset="0"/>
                <a:cs typeface="Arial" panose="020B0604020202020204" pitchFamily="34" charset="0"/>
              </a:rPr>
              <a:t>Position de la CJUE :</a:t>
            </a:r>
          </a:p>
          <a:p>
            <a:pPr marL="0" lvl="0" indent="0">
              <a:buNone/>
            </a:pPr>
            <a:endParaRPr lang="fr-FR" sz="1800" i="1" dirty="0">
              <a:solidFill>
                <a:srgbClr val="FF0000"/>
              </a:solidFill>
              <a:latin typeface="Arial" panose="020B0604020202020204" pitchFamily="34" charset="0"/>
              <a:cs typeface="Arial" panose="020B0604020202020204" pitchFamily="34" charset="0"/>
            </a:endParaRPr>
          </a:p>
          <a:p>
            <a:pPr lvl="0" algn="just">
              <a:buFontTx/>
              <a:buChar char="•"/>
            </a:pPr>
            <a:r>
              <a:rPr lang="fr-FR" sz="1600" b="1" dirty="0">
                <a:solidFill>
                  <a:srgbClr val="000000"/>
                </a:solidFill>
                <a:latin typeface="Arial" panose="020B0604020202020204" pitchFamily="34" charset="0"/>
                <a:cs typeface="Arial" panose="020B0604020202020204" pitchFamily="34" charset="0"/>
              </a:rPr>
              <a:t>CJUE 6</a:t>
            </a:r>
            <a:r>
              <a:rPr lang="fr-FR" sz="1600" b="1" baseline="30000" dirty="0">
                <a:solidFill>
                  <a:srgbClr val="000000"/>
                </a:solidFill>
                <a:latin typeface="Arial" panose="020B0604020202020204" pitchFamily="34" charset="0"/>
                <a:cs typeface="Arial" panose="020B0604020202020204" pitchFamily="34" charset="0"/>
              </a:rPr>
              <a:t>ème</a:t>
            </a:r>
            <a:r>
              <a:rPr lang="fr-FR" sz="1600" b="1" dirty="0">
                <a:solidFill>
                  <a:srgbClr val="000000"/>
                </a:solidFill>
                <a:latin typeface="Arial" panose="020B0604020202020204" pitchFamily="34" charset="0"/>
                <a:cs typeface="Arial" panose="020B0604020202020204" pitchFamily="34" charset="0"/>
              </a:rPr>
              <a:t> chambre 7 avril 2013, </a:t>
            </a:r>
            <a:r>
              <a:rPr lang="fr-FR" sz="1600" b="1" dirty="0" err="1">
                <a:solidFill>
                  <a:srgbClr val="000000"/>
                </a:solidFill>
                <a:latin typeface="Arial" panose="020B0604020202020204" pitchFamily="34" charset="0"/>
                <a:cs typeface="Arial" panose="020B0604020202020204" pitchFamily="34" charset="0"/>
              </a:rPr>
              <a:t>EuronicsBelgium</a:t>
            </a:r>
            <a:r>
              <a:rPr lang="fr-FR" sz="1600" b="1" dirty="0">
                <a:solidFill>
                  <a:srgbClr val="000000"/>
                </a:solidFill>
                <a:latin typeface="Arial" panose="020B0604020202020204" pitchFamily="34" charset="0"/>
                <a:cs typeface="Arial" panose="020B0604020202020204" pitchFamily="34" charset="0"/>
              </a:rPr>
              <a:t> CVBA c/ </a:t>
            </a:r>
            <a:r>
              <a:rPr lang="fr-FR" sz="1600" b="1" dirty="0" err="1">
                <a:solidFill>
                  <a:srgbClr val="000000"/>
                </a:solidFill>
                <a:latin typeface="Arial" panose="020B0604020202020204" pitchFamily="34" charset="0"/>
                <a:cs typeface="Arial" panose="020B0604020202020204" pitchFamily="34" charset="0"/>
              </a:rPr>
              <a:t>Kamera</a:t>
            </a:r>
            <a:r>
              <a:rPr lang="fr-FR" sz="1600" b="1" dirty="0">
                <a:solidFill>
                  <a:srgbClr val="000000"/>
                </a:solidFill>
                <a:latin typeface="Arial" panose="020B0604020202020204" pitchFamily="34" charset="0"/>
                <a:cs typeface="Arial" panose="020B0604020202020204" pitchFamily="34" charset="0"/>
              </a:rPr>
              <a:t> Express BV, C-343/12 </a:t>
            </a:r>
            <a:r>
              <a:rPr lang="fr-FR" sz="1600" b="1" i="1" dirty="0">
                <a:solidFill>
                  <a:srgbClr val="000000"/>
                </a:solidFill>
                <a:latin typeface="Arial" panose="020B0604020202020204" pitchFamily="34" charset="0"/>
                <a:cs typeface="Arial" panose="020B0604020202020204" pitchFamily="34" charset="0"/>
              </a:rPr>
              <a:t>: « </a:t>
            </a:r>
            <a:r>
              <a:rPr lang="fr-FR" sz="1600" i="1" dirty="0">
                <a:latin typeface="Arial" panose="020B0604020202020204" pitchFamily="34" charset="0"/>
                <a:cs typeface="Arial" panose="020B0604020202020204" pitchFamily="34" charset="0"/>
              </a:rPr>
              <a:t>il y a lieu de répondre à la question posée que la directive sur les pratiques commerciales déloyales doit être interprétée en ce sens qu’elle s’oppose à une disposition nationale, telle que celle en cause au principal, qui prévoit une interdiction générale d’offrir à la vente ou de vendre des biens à perte, pour autant que cette disposition poursuit des finalités tenant à la protection des consommateurs ». </a:t>
            </a:r>
          </a:p>
          <a:p>
            <a:pPr marL="0" lvl="0" indent="0" algn="just">
              <a:buNone/>
            </a:pPr>
            <a:endParaRPr lang="fr-FR" sz="1600" b="1" i="1" dirty="0">
              <a:solidFill>
                <a:srgbClr val="000000"/>
              </a:solidFill>
              <a:latin typeface="Arial" panose="020B0604020202020204" pitchFamily="34" charset="0"/>
              <a:cs typeface="Arial" panose="020B0604020202020204" pitchFamily="34" charset="0"/>
            </a:endParaRPr>
          </a:p>
          <a:p>
            <a:pPr lvl="0" algn="just">
              <a:buFontTx/>
              <a:buChar char="•"/>
            </a:pPr>
            <a:r>
              <a:rPr lang="fr-FR" sz="1600" b="1" dirty="0">
                <a:solidFill>
                  <a:srgbClr val="000000"/>
                </a:solidFill>
                <a:latin typeface="Arial" panose="020B0604020202020204" pitchFamily="34" charset="0"/>
                <a:cs typeface="Arial" panose="020B0604020202020204" pitchFamily="34" charset="0"/>
              </a:rPr>
              <a:t>CJUE 19 oct. 2017, </a:t>
            </a:r>
            <a:r>
              <a:rPr lang="fr-FR" sz="1600" b="1" dirty="0" err="1">
                <a:solidFill>
                  <a:srgbClr val="000000"/>
                </a:solidFill>
                <a:latin typeface="Arial" panose="020B0604020202020204" pitchFamily="34" charset="0"/>
                <a:cs typeface="Arial" panose="020B0604020202020204" pitchFamily="34" charset="0"/>
              </a:rPr>
              <a:t>Dirección</a:t>
            </a:r>
            <a:r>
              <a:rPr lang="fr-FR" sz="1600" b="1" dirty="0">
                <a:solidFill>
                  <a:srgbClr val="000000"/>
                </a:solidFill>
                <a:latin typeface="Arial" panose="020B0604020202020204" pitchFamily="34" charset="0"/>
                <a:cs typeface="Arial" panose="020B0604020202020204" pitchFamily="34" charset="0"/>
              </a:rPr>
              <a:t> General de Comercio y </a:t>
            </a:r>
            <a:r>
              <a:rPr lang="fr-FR" sz="1600" b="1" dirty="0" err="1">
                <a:solidFill>
                  <a:srgbClr val="000000"/>
                </a:solidFill>
                <a:latin typeface="Arial" panose="020B0604020202020204" pitchFamily="34" charset="0"/>
                <a:cs typeface="Arial" panose="020B0604020202020204" pitchFamily="34" charset="0"/>
              </a:rPr>
              <a:t>Protección</a:t>
            </a:r>
            <a:r>
              <a:rPr lang="fr-FR" sz="1600" b="1" dirty="0">
                <a:solidFill>
                  <a:srgbClr val="000000"/>
                </a:solidFill>
                <a:latin typeface="Arial" panose="020B0604020202020204" pitchFamily="34" charset="0"/>
                <a:cs typeface="Arial" panose="020B0604020202020204" pitchFamily="34" charset="0"/>
              </a:rPr>
              <a:t> </a:t>
            </a:r>
            <a:r>
              <a:rPr lang="fr-FR" sz="1600" b="1" dirty="0" err="1">
                <a:solidFill>
                  <a:srgbClr val="000000"/>
                </a:solidFill>
                <a:latin typeface="Arial" panose="020B0604020202020204" pitchFamily="34" charset="0"/>
                <a:cs typeface="Arial" panose="020B0604020202020204" pitchFamily="34" charset="0"/>
              </a:rPr>
              <a:t>del</a:t>
            </a:r>
            <a:r>
              <a:rPr lang="fr-FR" sz="1600" b="1" dirty="0">
                <a:solidFill>
                  <a:srgbClr val="000000"/>
                </a:solidFill>
                <a:latin typeface="Arial" panose="020B0604020202020204" pitchFamily="34" charset="0"/>
                <a:cs typeface="Arial" panose="020B0604020202020204" pitchFamily="34" charset="0"/>
              </a:rPr>
              <a:t> </a:t>
            </a:r>
            <a:r>
              <a:rPr lang="fr-FR" sz="1600" b="1" dirty="0" err="1">
                <a:solidFill>
                  <a:srgbClr val="000000"/>
                </a:solidFill>
                <a:latin typeface="Arial" panose="020B0604020202020204" pitchFamily="34" charset="0"/>
                <a:cs typeface="Arial" panose="020B0604020202020204" pitchFamily="34" charset="0"/>
              </a:rPr>
              <a:t>Consumidor</a:t>
            </a:r>
            <a:r>
              <a:rPr lang="fr-FR" sz="1600" b="1" dirty="0">
                <a:solidFill>
                  <a:srgbClr val="000000"/>
                </a:solidFill>
                <a:latin typeface="Arial" panose="020B0604020202020204" pitchFamily="34" charset="0"/>
                <a:cs typeface="Arial" panose="020B0604020202020204" pitchFamily="34" charset="0"/>
              </a:rPr>
              <a:t> de la </a:t>
            </a:r>
            <a:r>
              <a:rPr lang="fr-FR" sz="1600" b="1" dirty="0" err="1">
                <a:solidFill>
                  <a:srgbClr val="000000"/>
                </a:solidFill>
                <a:latin typeface="Arial" panose="020B0604020202020204" pitchFamily="34" charset="0"/>
                <a:cs typeface="Arial" panose="020B0604020202020204" pitchFamily="34" charset="0"/>
              </a:rPr>
              <a:t>Comunidad</a:t>
            </a:r>
            <a:r>
              <a:rPr lang="fr-FR" sz="1600" b="1" dirty="0">
                <a:solidFill>
                  <a:srgbClr val="000000"/>
                </a:solidFill>
                <a:latin typeface="Arial" panose="020B0604020202020204" pitchFamily="34" charset="0"/>
                <a:cs typeface="Arial" panose="020B0604020202020204" pitchFamily="34" charset="0"/>
              </a:rPr>
              <a:t> </a:t>
            </a:r>
            <a:r>
              <a:rPr lang="fr-FR" sz="1600" b="1" dirty="0" err="1">
                <a:solidFill>
                  <a:srgbClr val="000000"/>
                </a:solidFill>
                <a:latin typeface="Arial" panose="020B0604020202020204" pitchFamily="34" charset="0"/>
                <a:cs typeface="Arial" panose="020B0604020202020204" pitchFamily="34" charset="0"/>
              </a:rPr>
              <a:t>Autónoma</a:t>
            </a:r>
            <a:r>
              <a:rPr lang="fr-FR" sz="1600" b="1" dirty="0">
                <a:solidFill>
                  <a:srgbClr val="000000"/>
                </a:solidFill>
                <a:latin typeface="Arial" panose="020B0604020202020204" pitchFamily="34" charset="0"/>
                <a:cs typeface="Arial" panose="020B0604020202020204" pitchFamily="34" charset="0"/>
              </a:rPr>
              <a:t> de la </a:t>
            </a:r>
            <a:r>
              <a:rPr lang="fr-FR" sz="1600" b="1" dirty="0" err="1">
                <a:solidFill>
                  <a:srgbClr val="000000"/>
                </a:solidFill>
                <a:latin typeface="Arial" panose="020B0604020202020204" pitchFamily="34" charset="0"/>
                <a:cs typeface="Arial" panose="020B0604020202020204" pitchFamily="34" charset="0"/>
              </a:rPr>
              <a:t>Región</a:t>
            </a:r>
            <a:r>
              <a:rPr lang="fr-FR" sz="1600" b="1" dirty="0">
                <a:solidFill>
                  <a:srgbClr val="000000"/>
                </a:solidFill>
                <a:latin typeface="Arial" panose="020B0604020202020204" pitchFamily="34" charset="0"/>
                <a:cs typeface="Arial" panose="020B0604020202020204" pitchFamily="34" charset="0"/>
              </a:rPr>
              <a:t> de Murcia, C-295/16 </a:t>
            </a:r>
            <a:r>
              <a:rPr lang="fr-FR" sz="1800" dirty="0">
                <a:solidFill>
                  <a:srgbClr val="000000"/>
                </a:solidFill>
                <a:latin typeface="Arial" panose="020B0604020202020204" pitchFamily="34" charset="0"/>
                <a:cs typeface="Arial" panose="020B0604020202020204" pitchFamily="34" charset="0"/>
              </a:rPr>
              <a:t>: </a:t>
            </a:r>
            <a:r>
              <a:rPr lang="fr-FR" sz="1800" i="1" dirty="0">
                <a:latin typeface="Arial" panose="020B0604020202020204" pitchFamily="34" charset="0"/>
                <a:cs typeface="Arial" panose="020B0604020202020204" pitchFamily="34" charset="0"/>
              </a:rPr>
              <a:t>« </a:t>
            </a:r>
            <a:r>
              <a:rPr lang="fr-FR" sz="1600" i="1" dirty="0">
                <a:latin typeface="Arial" panose="020B0604020202020204" pitchFamily="34" charset="0"/>
                <a:cs typeface="Arial" panose="020B0604020202020204" pitchFamily="34" charset="0"/>
              </a:rPr>
              <a:t>la directive sur les pratiques commerciales déloyales doit être interprétée en ce sens qu’elle s’oppose à une disposition nationale, telle que celle en cause au principal, qui contient une interdiction générale de proposer à la vente ou de vendre des biens à perte et qui prévoit des motifs de dérogation à cette interdiction fondés sur des critères ne figurant pas dans cette directive</a:t>
            </a:r>
            <a:r>
              <a:rPr lang="fr-FR" sz="1800" i="1" dirty="0">
                <a:latin typeface="Arial" panose="020B0604020202020204" pitchFamily="34" charset="0"/>
                <a:cs typeface="Arial" panose="020B0604020202020204" pitchFamily="34" charset="0"/>
              </a:rPr>
              <a:t> »</a:t>
            </a:r>
          </a:p>
          <a:p>
            <a:pPr marL="0" lvl="0" indent="0" algn="just">
              <a:buNone/>
            </a:pPr>
            <a:endParaRPr lang="fr-FR" sz="1800" dirty="0">
              <a:solidFill>
                <a:srgbClr val="000000"/>
              </a:solidFill>
              <a:latin typeface="+mn-lt"/>
            </a:endParaRPr>
          </a:p>
          <a:p>
            <a:endParaRPr lang="fr-FR" sz="1800" dirty="0">
              <a:latin typeface="+mn-lt"/>
            </a:endParaRPr>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43336099-D551-4AA5-96AD-73996CEFD1BC}"/>
              </a:ext>
            </a:extLst>
          </p:cNvPr>
          <p:cNvSpPr>
            <a:spLocks noGrp="1"/>
          </p:cNvSpPr>
          <p:nvPr>
            <p:ph type="sldNum" sz="quarter" idx="10"/>
          </p:nvPr>
        </p:nvSpPr>
        <p:spPr/>
        <p:txBody>
          <a:bodyPr/>
          <a:lstStyle/>
          <a:p>
            <a:pPr>
              <a:defRPr/>
            </a:pPr>
            <a:fld id="{CE6B577E-FA0A-4000-9108-E9EC658625CC}" type="slidenum">
              <a:rPr lang="fr-FR" altLang="fr-FR" smtClean="0"/>
              <a:pPr>
                <a:defRPr/>
              </a:pPr>
              <a:t>135</a:t>
            </a:fld>
            <a:endParaRPr lang="fr-FR" altLang="fr-FR"/>
          </a:p>
        </p:txBody>
      </p:sp>
    </p:spTree>
    <p:extLst>
      <p:ext uri="{BB962C8B-B14F-4D97-AF65-F5344CB8AC3E}">
        <p14:creationId xmlns:p14="http://schemas.microsoft.com/office/powerpoint/2010/main" val="36301522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0" lvl="0" indent="0">
              <a:buNone/>
            </a:pPr>
            <a:r>
              <a:rPr lang="fr-FR" dirty="0">
                <a:solidFill>
                  <a:srgbClr val="C00000"/>
                </a:solidFill>
                <a:latin typeface="Arial" panose="020B0604020202020204" pitchFamily="34" charset="0"/>
                <a:cs typeface="Arial" panose="020B0604020202020204" pitchFamily="34" charset="0"/>
              </a:rPr>
              <a:t>Position des juridictions françaises : </a:t>
            </a:r>
          </a:p>
          <a:p>
            <a:pPr marL="0" lvl="0" indent="0">
              <a:buNone/>
            </a:pPr>
            <a:endParaRPr lang="fr-FR" dirty="0">
              <a:solidFill>
                <a:srgbClr val="FF0000"/>
              </a:solidFill>
              <a:latin typeface="Arial" panose="020B0604020202020204" pitchFamily="34" charset="0"/>
              <a:cs typeface="Arial" panose="020B0604020202020204" pitchFamily="34" charset="0"/>
            </a:endParaRPr>
          </a:p>
          <a:p>
            <a:pPr marL="0" lvl="0" indent="0">
              <a:buNone/>
            </a:pPr>
            <a:r>
              <a:rPr lang="fr-FR" dirty="0">
                <a:latin typeface="Arial" panose="020B0604020202020204" pitchFamily="34" charset="0"/>
                <a:cs typeface="Arial" panose="020B0604020202020204" pitchFamily="34" charset="0"/>
              </a:rPr>
              <a:t>Elles refusent </a:t>
            </a:r>
            <a:r>
              <a:rPr lang="fr-FR" dirty="0">
                <a:solidFill>
                  <a:srgbClr val="000000"/>
                </a:solidFill>
                <a:latin typeface="Arial" panose="020B0604020202020204" pitchFamily="34" charset="0"/>
                <a:cs typeface="Arial" panose="020B0604020202020204" pitchFamily="34" charset="0"/>
              </a:rPr>
              <a:t>de reconnaître la contrariété au droit UE  :</a:t>
            </a:r>
          </a:p>
          <a:p>
            <a:pPr marL="0" lvl="0" indent="0">
              <a:buNone/>
            </a:pPr>
            <a:endParaRPr lang="fr-FR" dirty="0">
              <a:solidFill>
                <a:srgbClr val="000000"/>
              </a:solidFill>
              <a:latin typeface="Arial" panose="020B0604020202020204" pitchFamily="34" charset="0"/>
              <a:cs typeface="Arial" panose="020B0604020202020204" pitchFamily="34" charset="0"/>
            </a:endParaRPr>
          </a:p>
          <a:p>
            <a:pPr lvl="1" algn="just">
              <a:spcAft>
                <a:spcPts val="600"/>
              </a:spcAft>
              <a:buFont typeface="Wingdings" panose="05000000000000000000" pitchFamily="2" charset="2"/>
              <a:buChar char="Ø"/>
            </a:pPr>
            <a:r>
              <a:rPr lang="nb-NO" dirty="0">
                <a:solidFill>
                  <a:srgbClr val="000000"/>
                </a:solidFill>
                <a:latin typeface="Arial" panose="020B0604020202020204" pitchFamily="34" charset="0"/>
                <a:cs typeface="Arial" panose="020B0604020202020204" pitchFamily="34" charset="0"/>
              </a:rPr>
              <a:t>Com., 22 nov. 2017, n° 16-18028 et 16-18124 : « </a:t>
            </a:r>
            <a:r>
              <a:rPr lang="nb-NO" sz="1800" i="1" dirty="0">
                <a:solidFill>
                  <a:srgbClr val="000000"/>
                </a:solidFill>
                <a:latin typeface="Arial" panose="020B0604020202020204" pitchFamily="34" charset="0"/>
                <a:cs typeface="Arial" panose="020B0604020202020204" pitchFamily="34" charset="0"/>
              </a:rPr>
              <a:t>le litige porte sur des pratiques commerciales entre une centrale d'achat et des détaillants, soit des transactions entre professionnels » qui « ne relèvent donc pas du champ d'application de la directive », </a:t>
            </a:r>
            <a:r>
              <a:rPr lang="nb-NO" sz="1800" dirty="0">
                <a:solidFill>
                  <a:srgbClr val="000000"/>
                </a:solidFill>
                <a:latin typeface="Arial" panose="020B0604020202020204" pitchFamily="34" charset="0"/>
                <a:cs typeface="Arial" panose="020B0604020202020204" pitchFamily="34" charset="0"/>
              </a:rPr>
              <a:t>de sorte que le moyen</a:t>
            </a:r>
            <a:r>
              <a:rPr lang="nb-NO" sz="1800" i="1" dirty="0">
                <a:solidFill>
                  <a:srgbClr val="000000"/>
                </a:solidFill>
                <a:latin typeface="Arial" panose="020B0604020202020204" pitchFamily="34" charset="0"/>
                <a:cs typeface="Arial" panose="020B0604020202020204" pitchFamily="34" charset="0"/>
              </a:rPr>
              <a:t>, « en ce qu'il invoque l'incompatibilité de la législation française avec une directive inapplicable en l'espèce, est inopéran</a:t>
            </a:r>
            <a:r>
              <a:rPr lang="nb-NO" dirty="0">
                <a:solidFill>
                  <a:srgbClr val="000000"/>
                </a:solidFill>
                <a:latin typeface="Arial" panose="020B0604020202020204" pitchFamily="34" charset="0"/>
                <a:cs typeface="Arial" panose="020B0604020202020204" pitchFamily="34" charset="0"/>
              </a:rPr>
              <a:t>t”.</a:t>
            </a:r>
          </a:p>
          <a:p>
            <a:pPr lvl="1">
              <a:spcAft>
                <a:spcPts val="600"/>
              </a:spcAft>
              <a:buFont typeface="Wingdings" panose="05000000000000000000" pitchFamily="2" charset="2"/>
              <a:buChar char="Ø"/>
            </a:pPr>
            <a:r>
              <a:rPr lang="nb-NO" dirty="0">
                <a:solidFill>
                  <a:srgbClr val="000000"/>
                </a:solidFill>
                <a:latin typeface="Arial" panose="020B0604020202020204" pitchFamily="34" charset="0"/>
                <a:cs typeface="Arial" panose="020B0604020202020204" pitchFamily="34" charset="0"/>
              </a:rPr>
              <a:t>Crim. 19 déc. 2017, n°17-83.867, F-P+B : idem</a:t>
            </a:r>
          </a:p>
          <a:p>
            <a:pPr lvl="1">
              <a:buFont typeface="Wingdings" panose="05000000000000000000" pitchFamily="2" charset="2"/>
              <a:buChar char="Ø"/>
            </a:pPr>
            <a:r>
              <a:rPr lang="nb-NO" dirty="0">
                <a:solidFill>
                  <a:srgbClr val="000000"/>
                </a:solidFill>
                <a:latin typeface="Arial" panose="020B0604020202020204" pitchFamily="34" charset="0"/>
                <a:cs typeface="Arial" panose="020B0604020202020204" pitchFamily="34" charset="0"/>
              </a:rPr>
              <a:t>Crim. 16 janv. 2018, n°</a:t>
            </a:r>
            <a:r>
              <a:rPr lang="cs-CZ" dirty="0">
                <a:solidFill>
                  <a:srgbClr val="000000"/>
                </a:solidFill>
                <a:latin typeface="Arial" panose="020B0604020202020204" pitchFamily="34" charset="0"/>
                <a:cs typeface="Arial" panose="020B0604020202020204" pitchFamily="34" charset="0"/>
              </a:rPr>
              <a:t>16-83457 : idem</a:t>
            </a:r>
            <a:endParaRPr lang="fr-FR" dirty="0">
              <a:solidFill>
                <a:srgbClr val="000000"/>
              </a:solidFill>
              <a:latin typeface="Arial" panose="020B0604020202020204" pitchFamily="34" charset="0"/>
              <a:cs typeface="Arial" panose="020B0604020202020204" pitchFamily="34" charset="0"/>
            </a:endParaRPr>
          </a:p>
          <a:p>
            <a:endParaRPr lang="fr-FR" dirty="0">
              <a:latin typeface="+mn-lt"/>
            </a:endParaRPr>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5317E3E3-5883-428C-94A5-048FECC154DB}"/>
              </a:ext>
            </a:extLst>
          </p:cNvPr>
          <p:cNvSpPr>
            <a:spLocks noGrp="1"/>
          </p:cNvSpPr>
          <p:nvPr>
            <p:ph type="sldNum" sz="quarter" idx="10"/>
          </p:nvPr>
        </p:nvSpPr>
        <p:spPr/>
        <p:txBody>
          <a:bodyPr/>
          <a:lstStyle/>
          <a:p>
            <a:pPr>
              <a:defRPr/>
            </a:pPr>
            <a:fld id="{CE6B577E-FA0A-4000-9108-E9EC658625CC}" type="slidenum">
              <a:rPr lang="fr-FR" altLang="fr-FR" smtClean="0"/>
              <a:pPr>
                <a:defRPr/>
              </a:pPr>
              <a:t>136</a:t>
            </a:fld>
            <a:endParaRPr lang="fr-FR" altLang="fr-FR"/>
          </a:p>
        </p:txBody>
      </p:sp>
    </p:spTree>
    <p:extLst>
      <p:ext uri="{BB962C8B-B14F-4D97-AF65-F5344CB8AC3E}">
        <p14:creationId xmlns:p14="http://schemas.microsoft.com/office/powerpoint/2010/main" val="17416872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pPr marL="0" indent="0">
              <a:buNone/>
            </a:pPr>
            <a:r>
              <a:rPr lang="fr-FR" sz="2400" dirty="0">
                <a:solidFill>
                  <a:srgbClr val="C00000"/>
                </a:solidFill>
                <a:latin typeface="Arial" panose="020B0604020202020204" pitchFamily="34" charset="0"/>
                <a:cs typeface="Arial" panose="020B0604020202020204" pitchFamily="34" charset="0"/>
              </a:rPr>
              <a:t>2. Les exceptions : art. L. 442-5 II du code de commerce </a:t>
            </a:r>
            <a:r>
              <a:rPr lang="fr-FR" sz="2400" i="1" dirty="0">
                <a:solidFill>
                  <a:srgbClr val="008000"/>
                </a:solidFill>
                <a:latin typeface="Arial" panose="020B0604020202020204" pitchFamily="34" charset="0"/>
                <a:cs typeface="Arial" panose="020B0604020202020204" pitchFamily="34" charset="0"/>
              </a:rPr>
              <a:t>(ex art. L. 442-4 C. Com.)</a:t>
            </a:r>
          </a:p>
          <a:p>
            <a:pPr marL="0" indent="0">
              <a:buNone/>
            </a:pPr>
            <a:endParaRPr lang="fr-FR" sz="2400" i="1" dirty="0">
              <a:solidFill>
                <a:srgbClr val="008000"/>
              </a:solidFill>
              <a:latin typeface="Arial" panose="020B0604020202020204" pitchFamily="34" charset="0"/>
              <a:cs typeface="Arial" panose="020B0604020202020204" pitchFamily="34" charset="0"/>
            </a:endParaRPr>
          </a:p>
          <a:p>
            <a:pPr algn="just">
              <a:spcAft>
                <a:spcPts val="600"/>
              </a:spcAft>
            </a:pPr>
            <a:r>
              <a:rPr lang="fr-FR" dirty="0">
                <a:latin typeface="Arial" panose="020B0604020202020204" pitchFamily="34" charset="0"/>
                <a:cs typeface="Arial" panose="020B0604020202020204" pitchFamily="34" charset="0"/>
              </a:rPr>
              <a:t>1° ventes volontaires ou forcées motivées par la cessation ou le changement d'une activité commerciale :</a:t>
            </a:r>
          </a:p>
          <a:p>
            <a:pPr algn="just">
              <a:spcAft>
                <a:spcPts val="600"/>
              </a:spcAft>
            </a:pPr>
            <a:r>
              <a:rPr lang="fr-FR" dirty="0">
                <a:latin typeface="Arial" panose="020B0604020202020204" pitchFamily="34" charset="0"/>
                <a:cs typeface="Arial" panose="020B0604020202020204" pitchFamily="34" charset="0"/>
              </a:rPr>
              <a:t>2° produits dont la vente présente un </a:t>
            </a:r>
            <a:r>
              <a:rPr lang="fr-FR" b="1" dirty="0">
                <a:latin typeface="Arial" panose="020B0604020202020204" pitchFamily="34" charset="0"/>
                <a:cs typeface="Arial" panose="020B0604020202020204" pitchFamily="34" charset="0"/>
              </a:rPr>
              <a:t>caractère saisonnier marqué</a:t>
            </a:r>
            <a:r>
              <a:rPr lang="fr-FR" dirty="0">
                <a:latin typeface="Arial" panose="020B0604020202020204" pitchFamily="34" charset="0"/>
                <a:cs typeface="Arial" panose="020B0604020202020204" pitchFamily="34" charset="0"/>
              </a:rPr>
              <a:t>, pendant la période terminale de la saison des ventes et dans l'intervalle compris entre deux saisons de vente ;</a:t>
            </a:r>
          </a:p>
          <a:p>
            <a:pPr algn="just">
              <a:spcAft>
                <a:spcPts val="600"/>
              </a:spcAft>
            </a:pPr>
            <a:r>
              <a:rPr lang="fr-FR" dirty="0">
                <a:latin typeface="Arial" panose="020B0604020202020204" pitchFamily="34" charset="0"/>
                <a:cs typeface="Arial" panose="020B0604020202020204" pitchFamily="34" charset="0"/>
              </a:rPr>
              <a:t>3° produits qui ne répondent plus à la demande générale en raison de l'évolution de la mode ou de l'apparition de perfectionnements techniques ;</a:t>
            </a:r>
          </a:p>
          <a:p>
            <a:pPr algn="just">
              <a:spcAft>
                <a:spcPts val="600"/>
              </a:spcAft>
            </a:pPr>
            <a:r>
              <a:rPr lang="fr-FR" dirty="0">
                <a:latin typeface="Arial" panose="020B0604020202020204" pitchFamily="34" charset="0"/>
                <a:cs typeface="Arial" panose="020B0604020202020204" pitchFamily="34" charset="0"/>
              </a:rPr>
              <a:t>4° produits, aux caractéristiques identiques, </a:t>
            </a:r>
            <a:r>
              <a:rPr lang="fr-FR" b="1" dirty="0">
                <a:latin typeface="Arial" panose="020B0604020202020204" pitchFamily="34" charset="0"/>
                <a:cs typeface="Arial" panose="020B0604020202020204" pitchFamily="34" charset="0"/>
              </a:rPr>
              <a:t>dont le réapprovisionnement s'est effectué en baisse</a:t>
            </a:r>
            <a:r>
              <a:rPr lang="fr-FR" dirty="0">
                <a:latin typeface="Arial" panose="020B0604020202020204" pitchFamily="34" charset="0"/>
                <a:cs typeface="Arial" panose="020B0604020202020204" pitchFamily="34" charset="0"/>
              </a:rPr>
              <a:t>, le prix effectif d'achat étant alors remplacé par le prix résultant de la nouvelle facture d'achat ;</a:t>
            </a:r>
          </a:p>
          <a:p>
            <a:pPr algn="just">
              <a:spcAft>
                <a:spcPts val="600"/>
              </a:spcAft>
            </a:pPr>
            <a:r>
              <a:rPr lang="fr-FR" dirty="0">
                <a:latin typeface="Arial" panose="020B0604020202020204" pitchFamily="34" charset="0"/>
                <a:cs typeface="Arial" panose="020B0604020202020204" pitchFamily="34" charset="0"/>
              </a:rPr>
              <a:t>5° produits alimentaires commercialisés dans un magasin d'une surface de vente de moins de 300 mètres carrés et aux produits non alimentaires commercialisés dans un magasin d'une surface de vente de moins de 1 000 mètres carrés, </a:t>
            </a:r>
            <a:r>
              <a:rPr lang="fr-FR" b="1" dirty="0">
                <a:latin typeface="Arial" panose="020B0604020202020204" pitchFamily="34" charset="0"/>
                <a:cs typeface="Arial" panose="020B0604020202020204" pitchFamily="34" charset="0"/>
              </a:rPr>
              <a:t>dont le prix de revente est aligné sur le prix légalement pratiqué pour les mêmes produits par un autre commerçant dans la même zone d'activité ;</a:t>
            </a:r>
          </a:p>
          <a:p>
            <a:pPr algn="just">
              <a:spcAft>
                <a:spcPts val="600"/>
              </a:spcAft>
            </a:pPr>
            <a:r>
              <a:rPr lang="fr-FR" dirty="0">
                <a:latin typeface="Arial" panose="020B0604020202020204" pitchFamily="34" charset="0"/>
                <a:cs typeface="Arial" panose="020B0604020202020204" pitchFamily="34" charset="0"/>
              </a:rPr>
              <a:t>6° A condition que l'offre de prix réduit ne fasse l'objet d'une quelconque publicité ou annonce à l'extérieur du point de vente, aux </a:t>
            </a:r>
            <a:r>
              <a:rPr lang="fr-FR" b="1" dirty="0">
                <a:latin typeface="Arial" panose="020B0604020202020204" pitchFamily="34" charset="0"/>
                <a:cs typeface="Arial" panose="020B0604020202020204" pitchFamily="34" charset="0"/>
              </a:rPr>
              <a:t>produits périssables à partir du moment où ils sont menacés d'altération rapide ;</a:t>
            </a:r>
          </a:p>
          <a:p>
            <a:pPr algn="just"/>
            <a:r>
              <a:rPr lang="fr-FR" dirty="0">
                <a:latin typeface="Arial" panose="020B0604020202020204" pitchFamily="34" charset="0"/>
                <a:cs typeface="Arial" panose="020B0604020202020204" pitchFamily="34" charset="0"/>
              </a:rPr>
              <a:t>7° </a:t>
            </a:r>
            <a:r>
              <a:rPr lang="fr-FR" b="1" dirty="0">
                <a:latin typeface="Arial" panose="020B0604020202020204" pitchFamily="34" charset="0"/>
                <a:cs typeface="Arial" panose="020B0604020202020204" pitchFamily="34" charset="0"/>
              </a:rPr>
              <a:t>Aux produits soldés </a:t>
            </a:r>
            <a:r>
              <a:rPr lang="fr-FR" dirty="0">
                <a:latin typeface="Arial" panose="020B0604020202020204" pitchFamily="34" charset="0"/>
                <a:cs typeface="Arial" panose="020B0604020202020204" pitchFamily="34" charset="0"/>
              </a:rPr>
              <a:t>mentionnés à l'article </a:t>
            </a:r>
            <a:r>
              <a:rPr lang="fr-FR"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 310-3.</a:t>
            </a:r>
            <a:r>
              <a:rPr lang="fr-FR" b="1" u="sng"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(Sont considérées comme soldes les ventes qui, d'une part, sont accompagnées ou précédées de publicité et sont annoncées comme tendant, par une réduction de prix, à l'écoulement accéléré de marchandises en stock et qui, d'autre part, ont lieu durant les périodes définies, pour l'année civile)</a:t>
            </a:r>
          </a:p>
          <a:p>
            <a:endParaRPr lang="fr-FR" dirty="0">
              <a:latin typeface="+mn-lt"/>
            </a:endParaRPr>
          </a:p>
          <a:p>
            <a:endParaRPr lang="fr-FR" dirty="0"/>
          </a:p>
        </p:txBody>
      </p:sp>
      <p:sp>
        <p:nvSpPr>
          <p:cNvPr id="4" name="Titre 3"/>
          <p:cNvSpPr>
            <a:spLocks noGrp="1"/>
          </p:cNvSpPr>
          <p:nvPr>
            <p:ph type="title"/>
          </p:nvPr>
        </p:nvSpPr>
        <p:spPr/>
        <p:txBody>
          <a:bodyPr>
            <a:normAutofit/>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B. Le prix de revente du distributeur</a:t>
            </a:r>
            <a:endParaRPr lang="fr-FR"/>
          </a:p>
        </p:txBody>
      </p:sp>
      <p:sp>
        <p:nvSpPr>
          <p:cNvPr id="5" name="Espace réservé du numéro de diapositive 4">
            <a:extLst>
              <a:ext uri="{FF2B5EF4-FFF2-40B4-BE49-F238E27FC236}">
                <a16:creationId xmlns:a16="http://schemas.microsoft.com/office/drawing/2014/main" id="{0BEBB8A8-70CA-456C-9F41-1B30DFD6AF64}"/>
              </a:ext>
            </a:extLst>
          </p:cNvPr>
          <p:cNvSpPr>
            <a:spLocks noGrp="1"/>
          </p:cNvSpPr>
          <p:nvPr>
            <p:ph type="sldNum" sz="quarter" idx="10"/>
          </p:nvPr>
        </p:nvSpPr>
        <p:spPr/>
        <p:txBody>
          <a:bodyPr/>
          <a:lstStyle/>
          <a:p>
            <a:pPr>
              <a:defRPr/>
            </a:pPr>
            <a:fld id="{CE6B577E-FA0A-4000-9108-E9EC658625CC}" type="slidenum">
              <a:rPr lang="fr-FR" altLang="fr-FR" smtClean="0"/>
              <a:pPr>
                <a:defRPr/>
              </a:pPr>
              <a:t>137</a:t>
            </a:fld>
            <a:endParaRPr lang="fr-FR" altLang="fr-FR"/>
          </a:p>
        </p:txBody>
      </p:sp>
    </p:spTree>
    <p:extLst>
      <p:ext uri="{BB962C8B-B14F-4D97-AF65-F5344CB8AC3E}">
        <p14:creationId xmlns:p14="http://schemas.microsoft.com/office/powerpoint/2010/main" val="35847638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lvl="0" indent="0">
              <a:buNone/>
            </a:pPr>
            <a:r>
              <a:rPr lang="fr-FR" sz="2400" b="1" dirty="0">
                <a:solidFill>
                  <a:srgbClr val="C00000"/>
                </a:solidFill>
                <a:latin typeface="+mn-lt"/>
              </a:rPr>
              <a:t>2) LA CONVENTION UNIQUE </a:t>
            </a:r>
            <a:r>
              <a:rPr lang="fr-FR" b="1" dirty="0">
                <a:solidFill>
                  <a:srgbClr val="C00000"/>
                </a:solidFill>
                <a:latin typeface="+mn-lt"/>
              </a:rPr>
              <a:t>(présentation sommaire)</a:t>
            </a:r>
          </a:p>
          <a:p>
            <a:pPr marL="0" lvl="0" indent="0">
              <a:buNone/>
            </a:pPr>
            <a:endParaRPr lang="fr-FR" b="1" dirty="0">
              <a:solidFill>
                <a:srgbClr val="FF0000"/>
              </a:solidFill>
              <a:latin typeface="+mn-lt"/>
            </a:endParaRPr>
          </a:p>
          <a:p>
            <a:pPr marL="0" indent="0" algn="just">
              <a:buNone/>
            </a:pPr>
            <a:r>
              <a:rPr lang="fr-FR" b="1" dirty="0">
                <a:latin typeface="+mn-lt"/>
              </a:rPr>
              <a:t>Art. L. 441-3 du Code de commerce </a:t>
            </a:r>
            <a:r>
              <a:rPr lang="fr-FR" dirty="0">
                <a:latin typeface="+mn-lt"/>
              </a:rPr>
              <a:t>: imposition d’une convention écrite entre le fournisseur et le distributeur récapitulant les obligations réciproques auxquelles se sont engagées les parties à l’issue de la négociation commerciale.</a:t>
            </a:r>
          </a:p>
          <a:p>
            <a:pPr marL="0" lvl="0" indent="0">
              <a:buNone/>
            </a:pPr>
            <a:endParaRPr lang="fr-FR" b="1" dirty="0">
              <a:solidFill>
                <a:srgbClr val="FF0000"/>
              </a:solidFill>
              <a:latin typeface="+mn-lt"/>
            </a:endParaRPr>
          </a:p>
          <a:p>
            <a:endParaRPr lang="fr-FR" dirty="0">
              <a:latin typeface="+mn-lt"/>
            </a:endParaRPr>
          </a:p>
        </p:txBody>
      </p:sp>
      <p:sp>
        <p:nvSpPr>
          <p:cNvPr id="4" name="Titre 3"/>
          <p:cNvSpPr>
            <a:spLocks noGrp="1"/>
          </p:cNvSpPr>
          <p:nvPr>
            <p:ph type="title"/>
          </p:nvPr>
        </p:nvSpPr>
        <p:spPr/>
        <p:txBody>
          <a:bodyPr>
            <a:normAutofit fontScale="90000"/>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2) La convention unique</a:t>
            </a:r>
            <a:br>
              <a:rPr lang="fr-FR" altLang="fr-FR">
                <a:latin typeface="Arial" panose="020B0604020202020204" pitchFamily="34" charset="0"/>
                <a:ea typeface="ＭＳ Ｐゴシック" panose="020B0600070205080204" pitchFamily="34" charset="-128"/>
                <a:cs typeface="Arial" panose="020B0604020202020204" pitchFamily="34" charset="0"/>
              </a:rPr>
            </a:br>
            <a:endParaRPr lang="fr-FR"/>
          </a:p>
        </p:txBody>
      </p:sp>
      <p:sp>
        <p:nvSpPr>
          <p:cNvPr id="5" name="Espace réservé du numéro de diapositive 4">
            <a:extLst>
              <a:ext uri="{FF2B5EF4-FFF2-40B4-BE49-F238E27FC236}">
                <a16:creationId xmlns:a16="http://schemas.microsoft.com/office/drawing/2014/main" id="{B9C93434-FA31-4BB7-8221-12B718DB6C36}"/>
              </a:ext>
            </a:extLst>
          </p:cNvPr>
          <p:cNvSpPr>
            <a:spLocks noGrp="1"/>
          </p:cNvSpPr>
          <p:nvPr>
            <p:ph type="sldNum" sz="quarter" idx="10"/>
          </p:nvPr>
        </p:nvSpPr>
        <p:spPr/>
        <p:txBody>
          <a:bodyPr/>
          <a:lstStyle/>
          <a:p>
            <a:pPr>
              <a:defRPr/>
            </a:pPr>
            <a:fld id="{CE6B577E-FA0A-4000-9108-E9EC658625CC}" type="slidenum">
              <a:rPr lang="fr-FR" altLang="fr-FR" smtClean="0"/>
              <a:pPr>
                <a:defRPr/>
              </a:pPr>
              <a:t>138</a:t>
            </a:fld>
            <a:endParaRPr lang="fr-FR" altLang="fr-FR"/>
          </a:p>
        </p:txBody>
      </p:sp>
    </p:spTree>
    <p:extLst>
      <p:ext uri="{BB962C8B-B14F-4D97-AF65-F5344CB8AC3E}">
        <p14:creationId xmlns:p14="http://schemas.microsoft.com/office/powerpoint/2010/main" val="7922605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algn="just">
              <a:spcAft>
                <a:spcPts val="0"/>
              </a:spcAft>
              <a:defRPr/>
            </a:pPr>
            <a:r>
              <a:rPr lang="fr-FR" dirty="0">
                <a:latin typeface="Arial" panose="020B0604020202020204" pitchFamily="34" charset="0"/>
                <a:cs typeface="Arial" panose="020B0604020202020204" pitchFamily="34" charset="0"/>
              </a:rPr>
              <a:t>La nécessité de conclure une convention unique suppose donc l’existence de négociations entre les parties. Ce qui paraît antinomique avec un réseau de distribution sélective. </a:t>
            </a:r>
          </a:p>
          <a:p>
            <a:pPr algn="just">
              <a:spcAft>
                <a:spcPts val="0"/>
              </a:spcAft>
              <a:defRPr/>
            </a:pPr>
            <a:endParaRPr lang="fr-FR" dirty="0">
              <a:latin typeface="Arial" panose="020B0604020202020204" pitchFamily="34" charset="0"/>
              <a:cs typeface="Arial" panose="020B0604020202020204" pitchFamily="34" charset="0"/>
            </a:endParaRPr>
          </a:p>
          <a:p>
            <a:pPr algn="just">
              <a:spcAft>
                <a:spcPts val="0"/>
              </a:spcAft>
              <a:defRPr/>
            </a:pPr>
            <a:r>
              <a:rPr lang="fr-FR" dirty="0">
                <a:latin typeface="Arial" panose="020B0604020202020204" pitchFamily="34" charset="0"/>
                <a:ea typeface="ＭＳ Ｐゴシック"/>
                <a:cs typeface="Arial" panose="020B0604020202020204" pitchFamily="34" charset="0"/>
              </a:rPr>
              <a:t>Avis n°10-07 du 1</a:t>
            </a:r>
            <a:r>
              <a:rPr lang="fr-FR" baseline="30000" dirty="0">
                <a:latin typeface="Arial" panose="020B0604020202020204" pitchFamily="34" charset="0"/>
                <a:ea typeface="ＭＳ Ｐゴシック"/>
                <a:cs typeface="Arial" panose="020B0604020202020204" pitchFamily="34" charset="0"/>
              </a:rPr>
              <a:t>er</a:t>
            </a:r>
            <a:r>
              <a:rPr lang="fr-FR" dirty="0">
                <a:latin typeface="Arial" panose="020B0604020202020204" pitchFamily="34" charset="0"/>
                <a:ea typeface="ＭＳ Ｐゴシック"/>
                <a:cs typeface="Arial" panose="020B0604020202020204" pitchFamily="34" charset="0"/>
              </a:rPr>
              <a:t> avril 2010 de la CEPC : l’exigence d’une convention unique est subordonnée à une certaine permanence de la relation commerciale et à la négociation. Pas d’obligation de convention unique lorsque la relation commerciale se borne à la conclusion de contrats instantanés sur la base des CGV générales ou catégorielles.</a:t>
            </a:r>
          </a:p>
          <a:p>
            <a:pPr marL="0" indent="0" algn="just">
              <a:spcAft>
                <a:spcPts val="0"/>
              </a:spcAft>
              <a:buNone/>
              <a:defRPr/>
            </a:pPr>
            <a:endParaRPr lang="fr-FR" dirty="0">
              <a:latin typeface="Arial" panose="020B0604020202020204" pitchFamily="34" charset="0"/>
              <a:cs typeface="Arial" panose="020B0604020202020204" pitchFamily="34" charset="0"/>
            </a:endParaRPr>
          </a:p>
          <a:p>
            <a:pPr algn="just">
              <a:spcAft>
                <a:spcPts val="0"/>
              </a:spcAft>
              <a:defRPr/>
            </a:pPr>
            <a:r>
              <a:rPr lang="fr-FR" b="1" dirty="0">
                <a:latin typeface="Arial" panose="020B0604020202020204" pitchFamily="34" charset="0"/>
                <a:ea typeface="ＭＳ Ｐゴシック"/>
                <a:cs typeface="Arial" panose="020B0604020202020204" pitchFamily="34" charset="0"/>
              </a:rPr>
              <a:t>Application dans les réseaux de distribution sélective ? </a:t>
            </a:r>
            <a:endParaRPr lang="fr-FR" b="1" dirty="0">
              <a:latin typeface="Arial" panose="020B0604020202020204" pitchFamily="34" charset="0"/>
              <a:cs typeface="Arial" panose="020B0604020202020204" pitchFamily="34" charset="0"/>
            </a:endParaRPr>
          </a:p>
          <a:p>
            <a:pPr algn="just">
              <a:spcAft>
                <a:spcPts val="0"/>
              </a:spcAft>
              <a:defRPr/>
            </a:pPr>
            <a:r>
              <a:rPr lang="fr-FR" dirty="0">
                <a:latin typeface="Arial" panose="020B0604020202020204" pitchFamily="34" charset="0"/>
                <a:ea typeface="ＭＳ Ｐゴシック"/>
                <a:cs typeface="Arial" panose="020B0604020202020204" pitchFamily="34" charset="0"/>
              </a:rPr>
              <a:t>Deux écoles en pratique : CGV suffisantes car la distribution sélective postule une absence de négociations ou convention unique car négociation de certains éléments. </a:t>
            </a:r>
            <a:endParaRPr lang="fr-FR" dirty="0">
              <a:latin typeface="Arial" panose="020B0604020202020204" pitchFamily="34" charset="0"/>
              <a:cs typeface="Arial" panose="020B0604020202020204" pitchFamily="34" charset="0"/>
            </a:endParaRPr>
          </a:p>
          <a:p>
            <a:endParaRPr lang="fr-FR" dirty="0">
              <a:latin typeface="+mn-lt"/>
            </a:endParaRPr>
          </a:p>
        </p:txBody>
      </p:sp>
      <p:sp>
        <p:nvSpPr>
          <p:cNvPr id="4" name="Titre 3"/>
          <p:cNvSpPr>
            <a:spLocks noGrp="1"/>
          </p:cNvSpPr>
          <p:nvPr>
            <p:ph type="title"/>
          </p:nvPr>
        </p:nvSpPr>
        <p:spPr/>
        <p:txBody>
          <a:bodyPr>
            <a:normAutofit fontScale="90000"/>
          </a:bodyPr>
          <a:lstStyle/>
          <a:p>
            <a:r>
              <a:rPr lang="fr-FR" altLang="fr-FR">
                <a:latin typeface="Arial" panose="020B0604020202020204" pitchFamily="34" charset="0"/>
                <a:ea typeface="ＭＳ Ｐゴシック" panose="020B0600070205080204" pitchFamily="34" charset="-128"/>
                <a:cs typeface="Arial" panose="020B0604020202020204" pitchFamily="34" charset="0"/>
              </a:rPr>
              <a:t>II. La gestion du réseau de distribution</a:t>
            </a:r>
            <a:br>
              <a:rPr lang="fr-FR" altLang="fr-FR">
                <a:latin typeface="Arial" panose="020B0604020202020204" pitchFamily="34" charset="0"/>
                <a:ea typeface="ＭＳ Ｐゴシック" panose="020B0600070205080204" pitchFamily="34" charset="-128"/>
                <a:cs typeface="Arial" panose="020B0604020202020204" pitchFamily="34" charset="0"/>
              </a:rPr>
            </a:br>
            <a:r>
              <a:rPr lang="fr-FR" altLang="fr-FR">
                <a:latin typeface="Arial" panose="020B0604020202020204" pitchFamily="34" charset="0"/>
                <a:ea typeface="ＭＳ Ｐゴシック" panose="020B0600070205080204" pitchFamily="34" charset="-128"/>
                <a:cs typeface="Arial" panose="020B0604020202020204" pitchFamily="34" charset="0"/>
              </a:rPr>
              <a:t>2) La convention unique</a:t>
            </a:r>
            <a:br>
              <a:rPr lang="fr-FR" altLang="fr-FR">
                <a:latin typeface="Arial" panose="020B0604020202020204" pitchFamily="34" charset="0"/>
                <a:ea typeface="ＭＳ Ｐゴシック" panose="020B0600070205080204" pitchFamily="34" charset="-128"/>
                <a:cs typeface="Arial" panose="020B0604020202020204" pitchFamily="34" charset="0"/>
              </a:rPr>
            </a:br>
            <a:endParaRPr lang="fr-FR"/>
          </a:p>
        </p:txBody>
      </p:sp>
      <p:sp>
        <p:nvSpPr>
          <p:cNvPr id="5" name="Espace réservé du numéro de diapositive 4">
            <a:extLst>
              <a:ext uri="{FF2B5EF4-FFF2-40B4-BE49-F238E27FC236}">
                <a16:creationId xmlns:a16="http://schemas.microsoft.com/office/drawing/2014/main" id="{C0A2B60F-91B8-40F2-ABCA-85615D214FE4}"/>
              </a:ext>
            </a:extLst>
          </p:cNvPr>
          <p:cNvSpPr>
            <a:spLocks noGrp="1"/>
          </p:cNvSpPr>
          <p:nvPr>
            <p:ph type="sldNum" sz="quarter" idx="10"/>
          </p:nvPr>
        </p:nvSpPr>
        <p:spPr/>
        <p:txBody>
          <a:bodyPr/>
          <a:lstStyle/>
          <a:p>
            <a:pPr>
              <a:defRPr/>
            </a:pPr>
            <a:fld id="{CE6B577E-FA0A-4000-9108-E9EC658625CC}" type="slidenum">
              <a:rPr lang="fr-FR" altLang="fr-FR" smtClean="0"/>
              <a:pPr>
                <a:defRPr/>
              </a:pPr>
              <a:t>139</a:t>
            </a:fld>
            <a:endParaRPr lang="fr-FR" altLang="fr-FR"/>
          </a:p>
        </p:txBody>
      </p:sp>
    </p:spTree>
    <p:extLst>
      <p:ext uri="{BB962C8B-B14F-4D97-AF65-F5344CB8AC3E}">
        <p14:creationId xmlns:p14="http://schemas.microsoft.com/office/powerpoint/2010/main" val="157766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62E3A41F-B59B-447B-B40C-0E8B55BC23E3}"/>
              </a:ext>
            </a:extLst>
          </p:cNvPr>
          <p:cNvGraphicFramePr>
            <a:graphicFrameLocks noGrp="1"/>
          </p:cNvGraphicFramePr>
          <p:nvPr>
            <p:ph idx="1"/>
            <p:extLst>
              <p:ext uri="{D42A27DB-BD31-4B8C-83A1-F6EECF244321}">
                <p14:modId xmlns:p14="http://schemas.microsoft.com/office/powerpoint/2010/main" val="245273394"/>
              </p:ext>
            </p:extLst>
          </p:nvPr>
        </p:nvGraphicFramePr>
        <p:xfrm>
          <a:off x="310875" y="841216"/>
          <a:ext cx="8522250" cy="4133449"/>
        </p:xfrm>
        <a:graphic>
          <a:graphicData uri="http://schemas.openxmlformats.org/drawingml/2006/table">
            <a:tbl>
              <a:tblPr firstRow="1" bandRow="1">
                <a:tableStyleId>{21E4AEA4-8DFA-4A89-87EB-49C32662AFE0}</a:tableStyleId>
              </a:tblPr>
              <a:tblGrid>
                <a:gridCol w="3059269">
                  <a:extLst>
                    <a:ext uri="{9D8B030D-6E8A-4147-A177-3AD203B41FA5}">
                      <a16:colId xmlns:a16="http://schemas.microsoft.com/office/drawing/2014/main" val="709437918"/>
                    </a:ext>
                  </a:extLst>
                </a:gridCol>
                <a:gridCol w="2549391">
                  <a:extLst>
                    <a:ext uri="{9D8B030D-6E8A-4147-A177-3AD203B41FA5}">
                      <a16:colId xmlns:a16="http://schemas.microsoft.com/office/drawing/2014/main" val="2184202468"/>
                    </a:ext>
                  </a:extLst>
                </a:gridCol>
                <a:gridCol w="2913590">
                  <a:extLst>
                    <a:ext uri="{9D8B030D-6E8A-4147-A177-3AD203B41FA5}">
                      <a16:colId xmlns:a16="http://schemas.microsoft.com/office/drawing/2014/main" val="340913265"/>
                    </a:ext>
                  </a:extLst>
                </a:gridCol>
              </a:tblGrid>
              <a:tr h="359363">
                <a:tc>
                  <a:txBody>
                    <a:bodyPr/>
                    <a:lstStyle/>
                    <a:p>
                      <a:pPr algn="just"/>
                      <a:endParaRPr lang="fr-FR" sz="1400" dirty="0">
                        <a:latin typeface="Arial" panose="020B0604020202020204" pitchFamily="34" charset="0"/>
                        <a:cs typeface="Arial" panose="020B0604020202020204" pitchFamily="34" charset="0"/>
                      </a:endParaRPr>
                    </a:p>
                  </a:txBody>
                  <a:tcPr anchor="ctr"/>
                </a:tc>
                <a:tc>
                  <a:txBody>
                    <a:bodyPr/>
                    <a:lstStyle/>
                    <a:p>
                      <a:pPr algn="just"/>
                      <a:r>
                        <a:rPr lang="fr-FR" sz="1400">
                          <a:latin typeface="Arial" panose="020B0604020202020204" pitchFamily="34" charset="0"/>
                          <a:cs typeface="Arial" panose="020B0604020202020204" pitchFamily="34" charset="0"/>
                        </a:rPr>
                        <a:t>Distribution sélective</a:t>
                      </a:r>
                    </a:p>
                  </a:txBody>
                  <a:tcPr anchor="ctr"/>
                </a:tc>
                <a:tc>
                  <a:txBody>
                    <a:bodyPr/>
                    <a:lstStyle/>
                    <a:p>
                      <a:pPr algn="just"/>
                      <a:r>
                        <a:rPr lang="fr-FR" sz="1400">
                          <a:latin typeface="Arial" panose="020B0604020202020204" pitchFamily="34" charset="0"/>
                          <a:cs typeface="Arial" panose="020B0604020202020204" pitchFamily="34" charset="0"/>
                        </a:rPr>
                        <a:t>Franchise</a:t>
                      </a:r>
                    </a:p>
                  </a:txBody>
                  <a:tcPr anchor="ctr"/>
                </a:tc>
                <a:extLst>
                  <a:ext uri="{0D108BD9-81ED-4DB2-BD59-A6C34878D82A}">
                    <a16:rowId xmlns:a16="http://schemas.microsoft.com/office/drawing/2014/main" val="3257863357"/>
                  </a:ext>
                </a:extLst>
              </a:tr>
              <a:tr h="74069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Prise en compte par le règlement</a:t>
                      </a:r>
                    </a:p>
                  </a:txBody>
                  <a:tcPr anchor="ctr"/>
                </a:tc>
                <a:tc>
                  <a:txBody>
                    <a:bodyPr/>
                    <a:lstStyle/>
                    <a:p>
                      <a:pPr algn="just"/>
                      <a:r>
                        <a:rPr lang="fr-FR" sz="1200" dirty="0">
                          <a:latin typeface="Arial" panose="020B0604020202020204" pitchFamily="34" charset="0"/>
                          <a:cs typeface="Arial" panose="020B0604020202020204" pitchFamily="34" charset="0"/>
                        </a:rPr>
                        <a:t>Explicite</a:t>
                      </a:r>
                    </a:p>
                  </a:txBody>
                  <a:tcPr anchor="ctr"/>
                </a:tc>
                <a:tc>
                  <a:txBody>
                    <a:bodyPr/>
                    <a:lstStyle/>
                    <a:p>
                      <a:pPr algn="just"/>
                      <a:r>
                        <a:rPr lang="fr-FR" sz="1200">
                          <a:latin typeface="Arial" panose="020B0604020202020204" pitchFamily="34" charset="0"/>
                          <a:cs typeface="Arial" panose="020B0604020202020204" pitchFamily="34" charset="0"/>
                        </a:rPr>
                        <a:t>Indirecte (savoir-faire, LD)</a:t>
                      </a:r>
                    </a:p>
                    <a:p>
                      <a:pPr algn="just"/>
                      <a:r>
                        <a:rPr lang="fr-FR" sz="1200">
                          <a:latin typeface="Arial" panose="020B0604020202020204" pitchFamily="34" charset="0"/>
                          <a:cs typeface="Arial" panose="020B0604020202020204" pitchFamily="34" charset="0"/>
                        </a:rPr>
                        <a:t>Vue comme une combinaison de restrictions verticales</a:t>
                      </a:r>
                    </a:p>
                  </a:txBody>
                  <a:tcPr anchor="ctr"/>
                </a:tc>
                <a:extLst>
                  <a:ext uri="{0D108BD9-81ED-4DB2-BD59-A6C34878D82A}">
                    <a16:rowId xmlns:a16="http://schemas.microsoft.com/office/drawing/2014/main" val="1902946666"/>
                  </a:ext>
                </a:extLst>
              </a:tr>
              <a:tr h="524658">
                <a:tc>
                  <a:txBody>
                    <a:bodyPr/>
                    <a:lstStyle/>
                    <a:p>
                      <a:pPr algn="just"/>
                      <a:r>
                        <a:rPr lang="fr-FR" sz="1200" b="1" dirty="0">
                          <a:latin typeface="Arial" panose="020B0604020202020204" pitchFamily="34" charset="0"/>
                          <a:cs typeface="Arial" panose="020B0604020202020204" pitchFamily="34" charset="0"/>
                        </a:rPr>
                        <a:t>Revente hors réseau</a:t>
                      </a:r>
                    </a:p>
                  </a:txBody>
                  <a:tcPr anchor="ctr"/>
                </a:tc>
                <a:tc>
                  <a:txBody>
                    <a:bodyPr/>
                    <a:lstStyle/>
                    <a:p>
                      <a:pPr algn="just"/>
                      <a:r>
                        <a:rPr lang="fr-FR" sz="1200">
                          <a:latin typeface="Arial" panose="020B0604020202020204" pitchFamily="34" charset="0"/>
                          <a:cs typeface="Arial" panose="020B0604020202020204" pitchFamily="34" charset="0"/>
                        </a:rPr>
                        <a:t>Inhérente à la distribution sélective</a:t>
                      </a:r>
                    </a:p>
                  </a:txBody>
                  <a:tcPr anchor="ctr"/>
                </a:tc>
                <a:tc>
                  <a:txBody>
                    <a:bodyPr/>
                    <a:lstStyle/>
                    <a:p>
                      <a:pPr algn="just"/>
                      <a:r>
                        <a:rPr lang="fr-FR" sz="1200">
                          <a:latin typeface="Arial" panose="020B0604020202020204" pitchFamily="34" charset="0"/>
                          <a:cs typeface="Arial" panose="020B0604020202020204" pitchFamily="34" charset="0"/>
                        </a:rPr>
                        <a:t>Interdiction de revente hors-réseau fréquente</a:t>
                      </a:r>
                    </a:p>
                  </a:txBody>
                  <a:tcPr anchor="ctr"/>
                </a:tc>
                <a:extLst>
                  <a:ext uri="{0D108BD9-81ED-4DB2-BD59-A6C34878D82A}">
                    <a16:rowId xmlns:a16="http://schemas.microsoft.com/office/drawing/2014/main" val="284911132"/>
                  </a:ext>
                </a:extLst>
              </a:tr>
              <a:tr h="524658">
                <a:tc>
                  <a:txBody>
                    <a:bodyPr/>
                    <a:lstStyle/>
                    <a:p>
                      <a:pPr algn="just"/>
                      <a:r>
                        <a:rPr lang="fr-FR" sz="1200" b="1" dirty="0">
                          <a:latin typeface="Arial" panose="020B0604020202020204" pitchFamily="34" charset="0"/>
                          <a:cs typeface="Arial" panose="020B0604020202020204" pitchFamily="34" charset="0"/>
                        </a:rPr>
                        <a:t>Savoir-faire</a:t>
                      </a:r>
                    </a:p>
                  </a:txBody>
                  <a:tcPr anchor="ctr"/>
                </a:tc>
                <a:tc>
                  <a:txBody>
                    <a:bodyPr/>
                    <a:lstStyle/>
                    <a:p>
                      <a:pPr algn="just"/>
                      <a:r>
                        <a:rPr lang="fr-FR" sz="1200" dirty="0">
                          <a:latin typeface="Arial" panose="020B0604020202020204" pitchFamily="34" charset="0"/>
                          <a:cs typeface="Arial" panose="020B0604020202020204" pitchFamily="34" charset="0"/>
                        </a:rPr>
                        <a:t>Pas de transmission de savoir-faire</a:t>
                      </a:r>
                    </a:p>
                  </a:txBody>
                  <a:tcPr anchor="ctr"/>
                </a:tc>
                <a:tc>
                  <a:txBody>
                    <a:bodyPr/>
                    <a:lstStyle/>
                    <a:p>
                      <a:pPr algn="just"/>
                      <a:r>
                        <a:rPr lang="fr-FR" sz="1200">
                          <a:latin typeface="Arial" panose="020B0604020202020204" pitchFamily="34" charset="0"/>
                          <a:cs typeface="Arial" panose="020B0604020202020204" pitchFamily="34" charset="0"/>
                        </a:rPr>
                        <a:t>Inhérent à la franchise</a:t>
                      </a:r>
                    </a:p>
                  </a:txBody>
                  <a:tcPr anchor="ctr"/>
                </a:tc>
                <a:extLst>
                  <a:ext uri="{0D108BD9-81ED-4DB2-BD59-A6C34878D82A}">
                    <a16:rowId xmlns:a16="http://schemas.microsoft.com/office/drawing/2014/main" val="102717535"/>
                  </a:ext>
                </a:extLst>
              </a:tr>
              <a:tr h="359363">
                <a:tc>
                  <a:txBody>
                    <a:bodyPr/>
                    <a:lstStyle/>
                    <a:p>
                      <a:pPr algn="just"/>
                      <a:r>
                        <a:rPr lang="fr-FR" sz="1200" b="1">
                          <a:latin typeface="Arial" panose="020B0604020202020204" pitchFamily="34" charset="0"/>
                          <a:cs typeface="Arial" panose="020B0604020202020204" pitchFamily="34" charset="0"/>
                        </a:rPr>
                        <a:t>Exclusivité territoriale</a:t>
                      </a:r>
                    </a:p>
                  </a:txBody>
                  <a:tcPr anchor="ctr"/>
                </a:tc>
                <a:tc>
                  <a:txBody>
                    <a:bodyPr/>
                    <a:lstStyle/>
                    <a:p>
                      <a:pPr algn="just"/>
                      <a:r>
                        <a:rPr lang="fr-FR" sz="1200" dirty="0">
                          <a:latin typeface="Arial" panose="020B0604020202020204" pitchFamily="34" charset="0"/>
                          <a:cs typeface="Arial" panose="020B0604020202020204" pitchFamily="34" charset="0"/>
                        </a:rPr>
                        <a:t>Non</a:t>
                      </a:r>
                    </a:p>
                  </a:txBody>
                  <a:tcPr anchor="ctr"/>
                </a:tc>
                <a:tc>
                  <a:txBody>
                    <a:bodyPr/>
                    <a:lstStyle/>
                    <a:p>
                      <a:pPr algn="just"/>
                      <a:r>
                        <a:rPr lang="fr-FR" sz="1200">
                          <a:latin typeface="Arial" panose="020B0604020202020204" pitchFamily="34" charset="0"/>
                          <a:cs typeface="Arial" panose="020B0604020202020204" pitchFamily="34" charset="0"/>
                        </a:rPr>
                        <a:t>Fréquente en pratique</a:t>
                      </a:r>
                    </a:p>
                  </a:txBody>
                  <a:tcPr anchor="ctr"/>
                </a:tc>
                <a:extLst>
                  <a:ext uri="{0D108BD9-81ED-4DB2-BD59-A6C34878D82A}">
                    <a16:rowId xmlns:a16="http://schemas.microsoft.com/office/drawing/2014/main" val="1790564220"/>
                  </a:ext>
                </a:extLst>
              </a:tr>
              <a:tr h="359363">
                <a:tc>
                  <a:txBody>
                    <a:bodyPr/>
                    <a:lstStyle/>
                    <a:p>
                      <a:pPr algn="just"/>
                      <a:r>
                        <a:rPr lang="fr-FR" sz="1200" b="1">
                          <a:latin typeface="Arial" panose="020B0604020202020204" pitchFamily="34" charset="0"/>
                          <a:cs typeface="Arial" panose="020B0604020202020204" pitchFamily="34" charset="0"/>
                        </a:rPr>
                        <a:t>Redevance payée à la marque</a:t>
                      </a:r>
                    </a:p>
                  </a:txBody>
                  <a:tcPr anchor="ctr"/>
                </a:tc>
                <a:tc>
                  <a:txBody>
                    <a:bodyPr/>
                    <a:lstStyle/>
                    <a:p>
                      <a:pPr algn="just"/>
                      <a:r>
                        <a:rPr lang="fr-FR" sz="1200" dirty="0">
                          <a:latin typeface="Arial" panose="020B0604020202020204" pitchFamily="34" charset="0"/>
                          <a:cs typeface="Arial" panose="020B0604020202020204" pitchFamily="34" charset="0"/>
                        </a:rPr>
                        <a:t>Non</a:t>
                      </a:r>
                    </a:p>
                  </a:txBody>
                  <a:tcPr anchor="ctr"/>
                </a:tc>
                <a:tc>
                  <a:txBody>
                    <a:bodyPr/>
                    <a:lstStyle/>
                    <a:p>
                      <a:pPr algn="just"/>
                      <a:r>
                        <a:rPr lang="fr-FR" sz="1200">
                          <a:latin typeface="Arial" panose="020B0604020202020204" pitchFamily="34" charset="0"/>
                          <a:cs typeface="Arial" panose="020B0604020202020204" pitchFamily="34" charset="0"/>
                        </a:rPr>
                        <a:t>Assez générale</a:t>
                      </a:r>
                    </a:p>
                  </a:txBody>
                  <a:tcPr anchor="ctr"/>
                </a:tc>
                <a:extLst>
                  <a:ext uri="{0D108BD9-81ED-4DB2-BD59-A6C34878D82A}">
                    <a16:rowId xmlns:a16="http://schemas.microsoft.com/office/drawing/2014/main" val="3030400854"/>
                  </a:ext>
                </a:extLst>
              </a:tr>
              <a:tr h="740693">
                <a:tc>
                  <a:txBody>
                    <a:bodyPr/>
                    <a:lstStyle/>
                    <a:p>
                      <a:pPr algn="just"/>
                      <a:r>
                        <a:rPr lang="fr-FR" sz="1200" b="1">
                          <a:latin typeface="Arial" panose="020B0604020202020204" pitchFamily="34" charset="0"/>
                          <a:cs typeface="Arial" panose="020B0604020202020204" pitchFamily="34" charset="0"/>
                        </a:rPr>
                        <a:t>Obligation de non-concurrence contractuelle</a:t>
                      </a:r>
                    </a:p>
                  </a:txBody>
                  <a:tcPr anchor="ctr"/>
                </a:tc>
                <a:tc>
                  <a:txBody>
                    <a:bodyPr/>
                    <a:lstStyle/>
                    <a:p>
                      <a:pPr algn="just"/>
                      <a:r>
                        <a:rPr lang="fr-FR" sz="1200" dirty="0">
                          <a:latin typeface="Arial" panose="020B0604020202020204" pitchFamily="34" charset="0"/>
                          <a:cs typeface="Arial" panose="020B0604020202020204" pitchFamily="34" charset="0"/>
                        </a:rPr>
                        <a:t>5 ans (renouvelable dans les nouvelles lignes directrices)</a:t>
                      </a:r>
                    </a:p>
                  </a:txBody>
                  <a:tcPr anchor="ctr"/>
                </a:tc>
                <a:tc>
                  <a:txBody>
                    <a:bodyPr/>
                    <a:lstStyle/>
                    <a:p>
                      <a:pPr algn="just"/>
                      <a:r>
                        <a:rPr lang="fr-FR" sz="1200" dirty="0">
                          <a:latin typeface="Arial" panose="020B0604020202020204" pitchFamily="34" charset="0"/>
                          <a:cs typeface="Arial" panose="020B0604020202020204" pitchFamily="34" charset="0"/>
                        </a:rPr>
                        <a:t>Ne doit pas excéder la durée de l’accord de franchise + règle nationale des 10 ans</a:t>
                      </a:r>
                    </a:p>
                  </a:txBody>
                  <a:tcPr anchor="ctr"/>
                </a:tc>
                <a:extLst>
                  <a:ext uri="{0D108BD9-81ED-4DB2-BD59-A6C34878D82A}">
                    <a16:rowId xmlns:a16="http://schemas.microsoft.com/office/drawing/2014/main" val="1465555840"/>
                  </a:ext>
                </a:extLst>
              </a:tr>
              <a:tr h="524658">
                <a:tc>
                  <a:txBody>
                    <a:bodyPr/>
                    <a:lstStyle/>
                    <a:p>
                      <a:pPr algn="just"/>
                      <a:r>
                        <a:rPr lang="fr-FR" sz="1200" b="1">
                          <a:latin typeface="Arial" panose="020B0604020202020204" pitchFamily="34" charset="0"/>
                          <a:cs typeface="Arial" panose="020B0604020202020204" pitchFamily="34" charset="0"/>
                        </a:rPr>
                        <a:t>Obligation de non-concurrence post-contractuelle</a:t>
                      </a:r>
                    </a:p>
                  </a:txBody>
                  <a:tcPr anchor="ctr"/>
                </a:tc>
                <a:tc>
                  <a:txBody>
                    <a:bodyPr/>
                    <a:lstStyle/>
                    <a:p>
                      <a:pPr algn="just"/>
                      <a:r>
                        <a:rPr lang="fr-FR" sz="1200" dirty="0">
                          <a:latin typeface="Arial" panose="020B0604020202020204" pitchFamily="34" charset="0"/>
                          <a:cs typeface="Arial" panose="020B0604020202020204" pitchFamily="34" charset="0"/>
                        </a:rPr>
                        <a:t>Non</a:t>
                      </a:r>
                    </a:p>
                  </a:txBody>
                  <a:tcPr anchor="ctr"/>
                </a:tc>
                <a:tc>
                  <a:txBody>
                    <a:bodyPr/>
                    <a:lstStyle/>
                    <a:p>
                      <a:pPr algn="just"/>
                      <a:r>
                        <a:rPr lang="fr-FR" sz="1200" dirty="0">
                          <a:latin typeface="Arial" panose="020B0604020202020204" pitchFamily="34" charset="0"/>
                          <a:cs typeface="Arial" panose="020B0604020202020204" pitchFamily="34" charset="0"/>
                        </a:rPr>
                        <a:t>Oui, dans les limites du règlement en général</a:t>
                      </a:r>
                    </a:p>
                  </a:txBody>
                  <a:tcPr anchor="ctr"/>
                </a:tc>
                <a:extLst>
                  <a:ext uri="{0D108BD9-81ED-4DB2-BD59-A6C34878D82A}">
                    <a16:rowId xmlns:a16="http://schemas.microsoft.com/office/drawing/2014/main" val="784013073"/>
                  </a:ext>
                </a:extLst>
              </a:tr>
            </a:tbl>
          </a:graphicData>
        </a:graphic>
      </p:graphicFrame>
      <p:sp>
        <p:nvSpPr>
          <p:cNvPr id="7" name="Titre 3">
            <a:extLst>
              <a:ext uri="{FF2B5EF4-FFF2-40B4-BE49-F238E27FC236}">
                <a16:creationId xmlns:a16="http://schemas.microsoft.com/office/drawing/2014/main" id="{FEFDC63C-A88A-4EED-B294-01AAB974E9C2}"/>
              </a:ext>
            </a:extLst>
          </p:cNvPr>
          <p:cNvSpPr>
            <a:spLocks noGrp="1"/>
          </p:cNvSpPr>
          <p:nvPr>
            <p:ph type="title"/>
          </p:nvPr>
        </p:nvSpPr>
        <p:spPr>
          <a:xfrm>
            <a:off x="4282376" y="225168"/>
            <a:ext cx="4404424" cy="530481"/>
          </a:xfrm>
        </p:spPr>
        <p:txBody>
          <a:bodyPr/>
          <a:lstStyle/>
          <a:p>
            <a:r>
              <a:rPr lang="fr-FR"/>
              <a:t>INTRODUCTION</a:t>
            </a:r>
          </a:p>
        </p:txBody>
      </p:sp>
      <p:sp>
        <p:nvSpPr>
          <p:cNvPr id="2" name="Espace réservé du numéro de diapositive 1">
            <a:extLst>
              <a:ext uri="{FF2B5EF4-FFF2-40B4-BE49-F238E27FC236}">
                <a16:creationId xmlns:a16="http://schemas.microsoft.com/office/drawing/2014/main" id="{70F0CB14-E8D6-49EF-A614-011128BDA414}"/>
              </a:ext>
            </a:extLst>
          </p:cNvPr>
          <p:cNvSpPr>
            <a:spLocks noGrp="1"/>
          </p:cNvSpPr>
          <p:nvPr>
            <p:ph type="sldNum" sz="quarter" idx="10"/>
          </p:nvPr>
        </p:nvSpPr>
        <p:spPr/>
        <p:txBody>
          <a:bodyPr/>
          <a:lstStyle/>
          <a:p>
            <a:pPr>
              <a:defRPr/>
            </a:pPr>
            <a:fld id="{CE6B577E-FA0A-4000-9108-E9EC658625CC}" type="slidenum">
              <a:rPr lang="fr-FR" altLang="fr-FR" smtClean="0"/>
              <a:pPr>
                <a:defRPr/>
              </a:pPr>
              <a:t>14</a:t>
            </a:fld>
            <a:endParaRPr lang="fr-FR" altLang="fr-FR"/>
          </a:p>
        </p:txBody>
      </p:sp>
    </p:spTree>
    <p:extLst>
      <p:ext uri="{BB962C8B-B14F-4D97-AF65-F5344CB8AC3E}">
        <p14:creationId xmlns:p14="http://schemas.microsoft.com/office/powerpoint/2010/main" val="38994221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b="1" dirty="0">
                <a:solidFill>
                  <a:srgbClr val="C00000"/>
                </a:solidFill>
                <a:latin typeface="Arial" panose="020B0604020202020204" pitchFamily="34" charset="0"/>
                <a:cs typeface="Arial" panose="020B0604020202020204" pitchFamily="34" charset="0"/>
              </a:rPr>
              <a:t>3) LE CONTRÔLE DE L’EQUILIBRE CONTRACTUEL</a:t>
            </a:r>
          </a:p>
          <a:p>
            <a:pPr marL="0" indent="0">
              <a:buNone/>
            </a:pPr>
            <a:endParaRPr lang="fr-FR" b="1" dirty="0">
              <a:solidFill>
                <a:srgbClr val="FF0000"/>
              </a:solidFill>
              <a:latin typeface="+mn-lt"/>
            </a:endParaRPr>
          </a:p>
        </p:txBody>
      </p:sp>
      <p:sp>
        <p:nvSpPr>
          <p:cNvPr id="4" name="Titre 3"/>
          <p:cNvSpPr>
            <a:spLocks noGrp="1"/>
          </p:cNvSpPr>
          <p:nvPr>
            <p:ph type="title"/>
          </p:nvPr>
        </p:nvSpPr>
        <p:spPr/>
        <p:txBody>
          <a:bodyPr/>
          <a:lstStyle/>
          <a:p>
            <a:r>
              <a:rPr lang="fr-FR" dirty="0"/>
              <a:t> II- LA GESTION DU RESEAU</a:t>
            </a:r>
            <a:br>
              <a:rPr lang="fr-FR" dirty="0"/>
            </a:br>
            <a:r>
              <a:rPr lang="fr-FR" dirty="0"/>
              <a:t>3) Le contrôle de l’équilibre contractuel</a:t>
            </a:r>
          </a:p>
        </p:txBody>
      </p:sp>
      <p:sp>
        <p:nvSpPr>
          <p:cNvPr id="5" name="Espace réservé du numéro de diapositive 4">
            <a:extLst>
              <a:ext uri="{FF2B5EF4-FFF2-40B4-BE49-F238E27FC236}">
                <a16:creationId xmlns:a16="http://schemas.microsoft.com/office/drawing/2014/main" id="{B265B9DB-8948-4604-B7AB-50B406E687A3}"/>
              </a:ext>
            </a:extLst>
          </p:cNvPr>
          <p:cNvSpPr>
            <a:spLocks noGrp="1"/>
          </p:cNvSpPr>
          <p:nvPr>
            <p:ph type="sldNum" sz="quarter" idx="10"/>
          </p:nvPr>
        </p:nvSpPr>
        <p:spPr/>
        <p:txBody>
          <a:bodyPr/>
          <a:lstStyle/>
          <a:p>
            <a:pPr>
              <a:defRPr/>
            </a:pPr>
            <a:fld id="{CE6B577E-FA0A-4000-9108-E9EC658625CC}" type="slidenum">
              <a:rPr lang="fr-FR" altLang="fr-FR" smtClean="0"/>
              <a:pPr>
                <a:defRPr/>
              </a:pPr>
              <a:t>140</a:t>
            </a:fld>
            <a:endParaRPr lang="fr-FR" altLang="fr-FR"/>
          </a:p>
        </p:txBody>
      </p:sp>
    </p:spTree>
    <p:extLst>
      <p:ext uri="{BB962C8B-B14F-4D97-AF65-F5344CB8AC3E}">
        <p14:creationId xmlns:p14="http://schemas.microsoft.com/office/powerpoint/2010/main" val="39489112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eaLnBrk="1" hangingPunct="1">
              <a:spcAft>
                <a:spcPts val="0"/>
              </a:spcAft>
              <a:buClr>
                <a:srgbClr val="000000"/>
              </a:buClr>
              <a:buNone/>
            </a:pPr>
            <a:r>
              <a:rPr lang="fr-FR" altLang="fr-FR"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1. L’application de l’article L. 442-1, I, 2 du Code de commerce</a:t>
            </a: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538163" indent="-538163" algn="just" eaLnBrk="1" hangingPunct="1">
              <a:spcAft>
                <a:spcPts val="0"/>
              </a:spcAft>
              <a:buClr>
                <a:srgbClr val="000000"/>
              </a:buClr>
              <a:buFont typeface="Calibri" panose="020F0502020204030204" pitchFamily="34" charset="0"/>
              <a:buAutoNum type="arabicPeriod"/>
            </a:pPr>
            <a:endParaRPr lang="fr-FR" altLang="fr-FR" b="1" dirty="0">
              <a:solidFill>
                <a:srgbClr val="FF0000"/>
              </a:solidFill>
              <a:latin typeface="+mn-lt"/>
              <a:ea typeface="ＭＳ Ｐゴシック" panose="020B0600070205080204" pitchFamily="34" charset="-128"/>
              <a:cs typeface="Arial" panose="020B0604020202020204" pitchFamily="34" charset="0"/>
            </a:endParaRPr>
          </a:p>
          <a:p>
            <a:pPr marL="938213" lvl="1" indent="-538163" algn="just" eaLnBrk="1" hangingPunct="1">
              <a:spcAft>
                <a:spcPts val="0"/>
              </a:spcAft>
              <a:buClr>
                <a:srgbClr val="000000"/>
              </a:buClr>
              <a:buFont typeface="Calibri" panose="020F0502020204030204" pitchFamily="34" charset="0"/>
              <a:buAutoNum type="arabicPeriod"/>
            </a:pPr>
            <a:endParaRPr lang="fr-FR" altLang="fr-FR" dirty="0">
              <a:solidFill>
                <a:srgbClr val="000000"/>
              </a:solidFill>
              <a:latin typeface="+mn-lt"/>
              <a:ea typeface="ＭＳ Ｐゴシック" panose="020B0600070205080204" pitchFamily="34" charset="-128"/>
              <a:cs typeface="Arial" panose="020B0604020202020204" pitchFamily="34" charset="0"/>
            </a:endParaRPr>
          </a:p>
          <a:p>
            <a:endParaRPr lang="fr-FR" b="1" dirty="0">
              <a:solidFill>
                <a:srgbClr val="FF0000"/>
              </a:solidFill>
              <a:latin typeface="+mn-lt"/>
            </a:endParaRPr>
          </a:p>
        </p:txBody>
      </p:sp>
      <p:sp>
        <p:nvSpPr>
          <p:cNvPr id="4" name="Titre 3"/>
          <p:cNvSpPr>
            <a:spLocks noGrp="1"/>
          </p:cNvSpPr>
          <p:nvPr>
            <p:ph type="title"/>
          </p:nvPr>
        </p:nvSpPr>
        <p:spPr/>
        <p:txBody>
          <a:bodyPr/>
          <a:lstStyle/>
          <a:p>
            <a:r>
              <a:rPr lang="fr-FR"/>
              <a:t> II- LA GESTION DU RESEAU</a:t>
            </a:r>
            <a:br>
              <a:rPr lang="fr-FR"/>
            </a:br>
            <a:r>
              <a:rPr lang="fr-FR"/>
              <a:t>4) Le contrôle de l’équilibre contractuel</a:t>
            </a:r>
          </a:p>
        </p:txBody>
      </p:sp>
      <p:graphicFrame>
        <p:nvGraphicFramePr>
          <p:cNvPr id="5" name="Tableau 4"/>
          <p:cNvGraphicFramePr>
            <a:graphicFrameLocks noGrp="1"/>
          </p:cNvGraphicFramePr>
          <p:nvPr/>
        </p:nvGraphicFramePr>
        <p:xfrm>
          <a:off x="1354220" y="2859782"/>
          <a:ext cx="5856312" cy="3317984"/>
        </p:xfrm>
        <a:graphic>
          <a:graphicData uri="http://schemas.openxmlformats.org/drawingml/2006/table">
            <a:tbl>
              <a:tblPr firstRow="1" bandRow="1">
                <a:tableStyleId>{2D5ABB26-0587-4C30-8999-92F81FD0307C}</a:tableStyleId>
              </a:tblPr>
              <a:tblGrid>
                <a:gridCol w="2928156">
                  <a:extLst>
                    <a:ext uri="{9D8B030D-6E8A-4147-A177-3AD203B41FA5}">
                      <a16:colId xmlns:a16="http://schemas.microsoft.com/office/drawing/2014/main" val="20000"/>
                    </a:ext>
                  </a:extLst>
                </a:gridCol>
                <a:gridCol w="2928156">
                  <a:extLst>
                    <a:ext uri="{9D8B030D-6E8A-4147-A177-3AD203B41FA5}">
                      <a16:colId xmlns:a16="http://schemas.microsoft.com/office/drawing/2014/main" val="20001"/>
                    </a:ext>
                  </a:extLst>
                </a:gridCol>
              </a:tblGrid>
              <a:tr h="1658992">
                <a:tc>
                  <a:txBody>
                    <a:bodyPr/>
                    <a:lstStyle/>
                    <a:p>
                      <a:endParaRPr lang="fr-FR"/>
                    </a:p>
                  </a:txBody>
                  <a:tcPr/>
                </a:tc>
                <a:tc>
                  <a:txBody>
                    <a:bodyPr/>
                    <a:lstStyle/>
                    <a:p>
                      <a:endParaRPr lang="fr-FR"/>
                    </a:p>
                  </a:txBody>
                  <a:tcPr/>
                </a:tc>
                <a:extLst>
                  <a:ext uri="{0D108BD9-81ED-4DB2-BD59-A6C34878D82A}">
                    <a16:rowId xmlns:a16="http://schemas.microsoft.com/office/drawing/2014/main" val="10000"/>
                  </a:ext>
                </a:extLst>
              </a:tr>
              <a:tr h="1658992">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0800343"/>
              </p:ext>
            </p:extLst>
          </p:nvPr>
        </p:nvGraphicFramePr>
        <p:xfrm>
          <a:off x="457200" y="1409821"/>
          <a:ext cx="8363272" cy="2984931"/>
        </p:xfrm>
        <a:graphic>
          <a:graphicData uri="http://schemas.openxmlformats.org/drawingml/2006/table">
            <a:tbl>
              <a:tblPr firstRow="1" bandRow="1">
                <a:tableStyleId>{21E4AEA4-8DFA-4A89-87EB-49C32662AFE0}</a:tableStyleId>
              </a:tblPr>
              <a:tblGrid>
                <a:gridCol w="4181636">
                  <a:extLst>
                    <a:ext uri="{9D8B030D-6E8A-4147-A177-3AD203B41FA5}">
                      <a16:colId xmlns:a16="http://schemas.microsoft.com/office/drawing/2014/main" val="20000"/>
                    </a:ext>
                  </a:extLst>
                </a:gridCol>
                <a:gridCol w="4181636">
                  <a:extLst>
                    <a:ext uri="{9D8B030D-6E8A-4147-A177-3AD203B41FA5}">
                      <a16:colId xmlns:a16="http://schemas.microsoft.com/office/drawing/2014/main" val="20001"/>
                    </a:ext>
                  </a:extLst>
                </a:gridCol>
              </a:tblGrid>
              <a:tr h="339922">
                <a:tc>
                  <a:txBody>
                    <a:bodyPr/>
                    <a:lstStyle/>
                    <a:p>
                      <a:pPr algn="ctr"/>
                      <a:r>
                        <a:rPr lang="fr-FR" sz="1400" dirty="0">
                          <a:solidFill>
                            <a:schemeClr val="bg1"/>
                          </a:solidFill>
                        </a:rPr>
                        <a:t>Article L.</a:t>
                      </a:r>
                      <a:r>
                        <a:rPr lang="fr-FR" sz="1400" baseline="0" dirty="0">
                          <a:solidFill>
                            <a:schemeClr val="bg1"/>
                          </a:solidFill>
                        </a:rPr>
                        <a:t> 442-6 ancien du code de commerce</a:t>
                      </a:r>
                      <a:endParaRPr lang="fr-FR"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fr-FR" sz="1400"/>
                        <a:t>Article L.</a:t>
                      </a:r>
                      <a:r>
                        <a:rPr lang="fr-FR" sz="1400" baseline="0"/>
                        <a:t> 442-1 code de commerce </a:t>
                      </a:r>
                      <a:r>
                        <a:rPr lang="fr-FR" sz="1400"/>
                        <a:t>(ord. 24 avril 2019) </a:t>
                      </a:r>
                      <a:endParaRPr lang="fr-FR"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45009">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1100" b="1" dirty="0"/>
                        <a:t>« I. Engage la responsabilité de son auteur et l'oblige à réparer le préjudice causé le fait, par tout producteur, commerçant, industriel ou personne immatriculée au répertoire des métiers</a:t>
                      </a:r>
                    </a:p>
                    <a:p>
                      <a:pPr marL="285750" marR="0" indent="-285750" algn="just" defTabSz="457200" rtl="0" eaLnBrk="1" fontAlgn="auto" latinLnBrk="0" hangingPunct="1">
                        <a:lnSpc>
                          <a:spcPct val="100000"/>
                        </a:lnSpc>
                        <a:spcBef>
                          <a:spcPts val="0"/>
                        </a:spcBef>
                        <a:spcAft>
                          <a:spcPts val="0"/>
                        </a:spcAft>
                        <a:buClrTx/>
                        <a:buSzTx/>
                        <a:buFontTx/>
                        <a:buAutoNum type="romanUcPeriod"/>
                        <a:tabLst/>
                        <a:defRPr/>
                      </a:pPr>
                      <a:endParaRPr lang="fr-FR" sz="1100" b="1" dirty="0"/>
                    </a:p>
                    <a:p>
                      <a:pPr marL="0" marR="0" indent="0" algn="just" defTabSz="457200" rtl="0" eaLnBrk="1" fontAlgn="auto" latinLnBrk="0" hangingPunct="1">
                        <a:lnSpc>
                          <a:spcPct val="100000"/>
                        </a:lnSpc>
                        <a:spcBef>
                          <a:spcPts val="0"/>
                        </a:spcBef>
                        <a:spcAft>
                          <a:spcPts val="0"/>
                        </a:spcAft>
                        <a:buClrTx/>
                        <a:buSzTx/>
                        <a:buFontTx/>
                        <a:buNone/>
                        <a:tabLst/>
                        <a:defRPr/>
                      </a:pPr>
                      <a:r>
                        <a:rPr lang="fr-FR" sz="1100" dirty="0"/>
                        <a:t>1° D'obtenir ou de tenter d'obtenir d'un partenaire commercial un avantage quelconque ne correspondant à aucun service commercial effectivement rendu ou manifestement disproportionné au regard de la valeur du service rendu. Un tel avantage peut notamment consister en (</a:t>
                      </a:r>
                      <a:r>
                        <a:rPr lang="is-IS" sz="1100" dirty="0"/>
                        <a:t>…)</a:t>
                      </a:r>
                      <a:endParaRPr lang="fr-FR" sz="1100" dirty="0"/>
                    </a:p>
                    <a:p>
                      <a:pPr marL="0" marR="0" indent="0" algn="just" defTabSz="457200" rtl="0" eaLnBrk="1" fontAlgn="auto" latinLnBrk="0" hangingPunct="1">
                        <a:lnSpc>
                          <a:spcPct val="100000"/>
                        </a:lnSpc>
                        <a:spcBef>
                          <a:spcPts val="0"/>
                        </a:spcBef>
                        <a:spcAft>
                          <a:spcPts val="0"/>
                        </a:spcAft>
                        <a:buClrTx/>
                        <a:buSzTx/>
                        <a:buFontTx/>
                        <a:buNone/>
                        <a:tabLst/>
                        <a:defRPr/>
                      </a:pPr>
                      <a:endParaRPr lang="fr-FR" sz="1100" dirty="0"/>
                    </a:p>
                    <a:p>
                      <a:pPr marL="0" marR="0" indent="0" algn="just" defTabSz="457200" rtl="0" eaLnBrk="1" fontAlgn="auto" latinLnBrk="0" hangingPunct="1">
                        <a:lnSpc>
                          <a:spcPct val="100000"/>
                        </a:lnSpc>
                        <a:spcBef>
                          <a:spcPts val="0"/>
                        </a:spcBef>
                        <a:spcAft>
                          <a:spcPts val="0"/>
                        </a:spcAft>
                        <a:buClrTx/>
                        <a:buSzTx/>
                        <a:buFontTx/>
                        <a:buNone/>
                        <a:tabLst/>
                        <a:defRPr/>
                      </a:pPr>
                      <a:r>
                        <a:rPr lang="fr-FR" sz="1100" dirty="0"/>
                        <a:t>2° De soumettre ou de tenter de soumettre un partenaire commercial à des obligations créant un déséquilibre significatif dans les droits et obligations des parties »</a:t>
                      </a:r>
                    </a:p>
                    <a:p>
                      <a:pPr marL="0" marR="0" indent="0" algn="just" defTabSz="457200" rtl="0" eaLnBrk="1" fontAlgn="auto" latinLnBrk="0" hangingPunct="1">
                        <a:lnSpc>
                          <a:spcPct val="100000"/>
                        </a:lnSpc>
                        <a:spcBef>
                          <a:spcPts val="0"/>
                        </a:spcBef>
                        <a:spcAft>
                          <a:spcPts val="0"/>
                        </a:spcAft>
                        <a:buClrTx/>
                        <a:buSzTx/>
                        <a:buFontTx/>
                        <a:buNone/>
                        <a:tabLst/>
                        <a:defRPr/>
                      </a:pPr>
                      <a:endParaRPr lang="fr-FR" sz="1100" i="1" dirty="0">
                        <a:latin typeface="Arial" panose="020B0604020202020204" pitchFamily="34" charset="0"/>
                        <a:cs typeface="Arial" panose="020B0604020202020204" pitchFamily="34" charset="0"/>
                      </a:endParaRPr>
                    </a:p>
                  </a:txBody>
                  <a:tcPr/>
                </a:tc>
                <a:tc>
                  <a:txBody>
                    <a:bodyPr/>
                    <a:lstStyle/>
                    <a:p>
                      <a:pPr marL="0" indent="0" algn="just">
                        <a:buNone/>
                      </a:pPr>
                      <a:r>
                        <a:rPr lang="fr-FR" sz="1100" b="1" dirty="0"/>
                        <a:t>« I. Engage la responsabilité de son auteur et l'oblige à réparer le préjudice causé le fait, dans le cadre de la négociation commerciale, de la conclusion ou de l'exécution d'un contrat, par toute personne exerçant des activités de production, de distribution ou de services :</a:t>
                      </a:r>
                    </a:p>
                    <a:p>
                      <a:pPr marL="0" indent="0" algn="just">
                        <a:buNone/>
                      </a:pPr>
                      <a:endParaRPr lang="fr-FR" sz="1100" dirty="0"/>
                    </a:p>
                    <a:p>
                      <a:pPr marL="0" marR="0" indent="0" algn="just" defTabSz="457200" rtl="0" eaLnBrk="1" fontAlgn="auto" latinLnBrk="0" hangingPunct="1">
                        <a:lnSpc>
                          <a:spcPct val="100000"/>
                        </a:lnSpc>
                        <a:spcBef>
                          <a:spcPts val="0"/>
                        </a:spcBef>
                        <a:spcAft>
                          <a:spcPts val="0"/>
                        </a:spcAft>
                        <a:buClrTx/>
                        <a:buSzTx/>
                        <a:buFontTx/>
                        <a:buNone/>
                        <a:tabLst/>
                        <a:defRPr/>
                      </a:pPr>
                      <a:r>
                        <a:rPr lang="fr-FR" sz="1100" dirty="0"/>
                        <a:t>1° D'obtenir ou de tenter d'obtenir de l'autre partie un avantage ne correspondant à aucune contrepartie ou manifestement disproportionné au regard de la valeur de la contrepartie consentie ;</a:t>
                      </a:r>
                    </a:p>
                    <a:p>
                      <a:pPr marL="0" marR="0" indent="0" algn="just" defTabSz="457200" rtl="0" eaLnBrk="1" fontAlgn="auto" latinLnBrk="0" hangingPunct="1">
                        <a:lnSpc>
                          <a:spcPct val="100000"/>
                        </a:lnSpc>
                        <a:spcBef>
                          <a:spcPts val="0"/>
                        </a:spcBef>
                        <a:spcAft>
                          <a:spcPts val="0"/>
                        </a:spcAft>
                        <a:buClrTx/>
                        <a:buSzTx/>
                        <a:buFontTx/>
                        <a:buNone/>
                        <a:tabLst/>
                        <a:defRPr/>
                      </a:pPr>
                      <a:endParaRPr lang="fr-FR" sz="1100" dirty="0"/>
                    </a:p>
                    <a:p>
                      <a:pPr marL="0" marR="0" indent="0" algn="just" defTabSz="457200" rtl="0" eaLnBrk="1" fontAlgn="auto" latinLnBrk="0" hangingPunct="1">
                        <a:lnSpc>
                          <a:spcPct val="100000"/>
                        </a:lnSpc>
                        <a:spcBef>
                          <a:spcPts val="0"/>
                        </a:spcBef>
                        <a:spcAft>
                          <a:spcPts val="0"/>
                        </a:spcAft>
                        <a:buClrTx/>
                        <a:buSzTx/>
                        <a:buFontTx/>
                        <a:buNone/>
                        <a:tabLst/>
                        <a:defRPr/>
                      </a:pPr>
                      <a:r>
                        <a:rPr lang="fr-FR" sz="1100" dirty="0"/>
                        <a:t>2° De soumettre ou de tenter de soumettre l'autre partie à des obligations créant un déséquilibre significatif dans les droits et obligations des parties »</a:t>
                      </a:r>
                    </a:p>
                    <a:p>
                      <a:pPr marL="0" marR="0" indent="0" algn="just" defTabSz="457200" rtl="0" eaLnBrk="1" fontAlgn="auto" latinLnBrk="0" hangingPunct="1">
                        <a:lnSpc>
                          <a:spcPct val="100000"/>
                        </a:lnSpc>
                        <a:spcBef>
                          <a:spcPts val="0"/>
                        </a:spcBef>
                        <a:spcAft>
                          <a:spcPts val="0"/>
                        </a:spcAft>
                        <a:buClrTx/>
                        <a:buSzTx/>
                        <a:buFontTx/>
                        <a:buNone/>
                        <a:tabLst/>
                        <a:defRPr/>
                      </a:pPr>
                      <a:endParaRPr lang="fr-FR" sz="1100" dirty="0"/>
                    </a:p>
                    <a:p>
                      <a:pPr marL="0" marR="0" indent="0" algn="just" defTabSz="457200" rtl="0" eaLnBrk="1" fontAlgn="auto" latinLnBrk="0" hangingPunct="1">
                        <a:lnSpc>
                          <a:spcPct val="100000"/>
                        </a:lnSpc>
                        <a:spcBef>
                          <a:spcPts val="0"/>
                        </a:spcBef>
                        <a:spcAft>
                          <a:spcPts val="0"/>
                        </a:spcAft>
                        <a:buClrTx/>
                        <a:buSzTx/>
                        <a:buFontTx/>
                        <a:buNone/>
                        <a:tabLst/>
                        <a:defRPr/>
                      </a:pPr>
                      <a:endParaRPr lang="fr-FR" sz="11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7" name="Espace réservé du numéro de diapositive 6">
            <a:extLst>
              <a:ext uri="{FF2B5EF4-FFF2-40B4-BE49-F238E27FC236}">
                <a16:creationId xmlns:a16="http://schemas.microsoft.com/office/drawing/2014/main" id="{2A2E4E50-B5A3-4804-8DA1-2C872AF056A9}"/>
              </a:ext>
            </a:extLst>
          </p:cNvPr>
          <p:cNvSpPr>
            <a:spLocks noGrp="1"/>
          </p:cNvSpPr>
          <p:nvPr>
            <p:ph type="sldNum" sz="quarter" idx="10"/>
          </p:nvPr>
        </p:nvSpPr>
        <p:spPr/>
        <p:txBody>
          <a:bodyPr/>
          <a:lstStyle/>
          <a:p>
            <a:pPr>
              <a:defRPr/>
            </a:pPr>
            <a:fld id="{CE6B577E-FA0A-4000-9108-E9EC658625CC}" type="slidenum">
              <a:rPr lang="fr-FR" altLang="fr-FR" smtClean="0"/>
              <a:pPr>
                <a:defRPr/>
              </a:pPr>
              <a:t>141</a:t>
            </a:fld>
            <a:endParaRPr lang="fr-FR" altLang="fr-FR"/>
          </a:p>
        </p:txBody>
      </p:sp>
    </p:spTree>
    <p:extLst>
      <p:ext uri="{BB962C8B-B14F-4D97-AF65-F5344CB8AC3E}">
        <p14:creationId xmlns:p14="http://schemas.microsoft.com/office/powerpoint/2010/main" val="20133513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400050" lvl="1" indent="0" algn="just" eaLnBrk="1" hangingPunct="1">
              <a:spcAft>
                <a:spcPts val="0"/>
              </a:spcAft>
              <a:buClr>
                <a:srgbClr val="000000"/>
              </a:buClr>
              <a:buNone/>
            </a:pPr>
            <a:endParaRPr lang="fr-FR" altLang="fr-FR" dirty="0">
              <a:solidFill>
                <a:srgbClr val="000000"/>
              </a:solidFill>
              <a:latin typeface="+mn-lt"/>
              <a:ea typeface="ＭＳ Ｐゴシック" panose="020B0600070205080204" pitchFamily="34" charset="-128"/>
              <a:cs typeface="Arial" panose="020B0604020202020204" pitchFamily="34" charset="0"/>
            </a:endParaRPr>
          </a:p>
          <a:p>
            <a:pPr marL="758825" lvl="2" indent="-358775" algn="just">
              <a:spcAft>
                <a:spcPts val="0"/>
              </a:spcAft>
              <a:buClr>
                <a:srgbClr val="000000"/>
              </a:buClr>
            </a:pPr>
            <a:r>
              <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L’article L. 442-1, I, 2°du Code de commerce sanctionne : le « </a:t>
            </a:r>
            <a:r>
              <a:rPr lang="fr-FR" altLang="fr-FR" sz="18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déséquilibre significatif dans les droits et obligations des parties</a:t>
            </a:r>
            <a:r>
              <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marL="400050" lvl="2" indent="0" algn="just">
              <a:spcAft>
                <a:spcPts val="0"/>
              </a:spcAft>
              <a:buClr>
                <a:srgbClr val="000000"/>
              </a:buClr>
              <a:buNone/>
            </a:pPr>
            <a:endPar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742950" lvl="2" indent="-342900" algn="just">
              <a:spcAft>
                <a:spcPts val="0"/>
              </a:spcAft>
              <a:buClr>
                <a:srgbClr val="000000"/>
              </a:buClr>
            </a:pPr>
            <a:r>
              <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Il n’existe plus de condition de preuve d’une relation de dépendance économique ou de puissance d’achat.</a:t>
            </a:r>
          </a:p>
          <a:p>
            <a:pPr marL="400050" lvl="2" indent="0" algn="just">
              <a:spcAft>
                <a:spcPts val="0"/>
              </a:spcAft>
              <a:buClr>
                <a:srgbClr val="000000"/>
              </a:buClr>
              <a:buNone/>
            </a:pPr>
            <a:endPar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758825" lvl="2" indent="-358775" algn="just">
              <a:spcAft>
                <a:spcPts val="0"/>
              </a:spcAft>
              <a:buClr>
                <a:srgbClr val="000000"/>
              </a:buClr>
            </a:pPr>
            <a:r>
              <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En raison de son </a:t>
            </a:r>
            <a:r>
              <a:rPr lang="fr-FR" altLang="fr-FR"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champ d’application très large</a:t>
            </a:r>
            <a:r>
              <a:rPr lang="fr-FR" altLang="fr-FR"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ce texte a vocation à s’appliquer à tous les systèmes de distribution et notamment à la distribution sélective.</a:t>
            </a:r>
          </a:p>
          <a:p>
            <a:endParaRPr lang="fr-FR" b="1" dirty="0">
              <a:solidFill>
                <a:srgbClr val="FF0000"/>
              </a:solidFill>
              <a:latin typeface="+mn-lt"/>
            </a:endParaRPr>
          </a:p>
        </p:txBody>
      </p:sp>
      <p:sp>
        <p:nvSpPr>
          <p:cNvPr id="4" name="Titre 3"/>
          <p:cNvSpPr>
            <a:spLocks noGrp="1"/>
          </p:cNvSpPr>
          <p:nvPr>
            <p:ph type="title"/>
          </p:nvPr>
        </p:nvSpPr>
        <p:spPr/>
        <p:txBody>
          <a:bodyPr/>
          <a:lstStyle/>
          <a:p>
            <a:r>
              <a:rPr lang="fr-FR" dirty="0"/>
              <a:t> II- LA GESTION DU RESEAU</a:t>
            </a:r>
            <a:br>
              <a:rPr lang="fr-FR" dirty="0"/>
            </a:br>
            <a:r>
              <a:rPr lang="fr-FR" dirty="0"/>
              <a:t>3) Le contrôle de l’équilibre contractuel</a:t>
            </a:r>
          </a:p>
        </p:txBody>
      </p:sp>
      <p:sp>
        <p:nvSpPr>
          <p:cNvPr id="5" name="Espace réservé du numéro de diapositive 4">
            <a:extLst>
              <a:ext uri="{FF2B5EF4-FFF2-40B4-BE49-F238E27FC236}">
                <a16:creationId xmlns:a16="http://schemas.microsoft.com/office/drawing/2014/main" id="{CC2B3A09-BFA7-49E8-9D68-401F21D578B0}"/>
              </a:ext>
            </a:extLst>
          </p:cNvPr>
          <p:cNvSpPr>
            <a:spLocks noGrp="1"/>
          </p:cNvSpPr>
          <p:nvPr>
            <p:ph type="sldNum" sz="quarter" idx="10"/>
          </p:nvPr>
        </p:nvSpPr>
        <p:spPr/>
        <p:txBody>
          <a:bodyPr/>
          <a:lstStyle/>
          <a:p>
            <a:pPr>
              <a:defRPr/>
            </a:pPr>
            <a:fld id="{CE6B577E-FA0A-4000-9108-E9EC658625CC}" type="slidenum">
              <a:rPr lang="fr-FR" altLang="fr-FR" smtClean="0"/>
              <a:pPr>
                <a:defRPr/>
              </a:pPr>
              <a:t>142</a:t>
            </a:fld>
            <a:endParaRPr lang="fr-FR" altLang="fr-FR"/>
          </a:p>
        </p:txBody>
      </p:sp>
    </p:spTree>
    <p:extLst>
      <p:ext uri="{BB962C8B-B14F-4D97-AF65-F5344CB8AC3E}">
        <p14:creationId xmlns:p14="http://schemas.microsoft.com/office/powerpoint/2010/main" val="9650792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just"/>
            <a:endParaRPr lang="fr-FR" sz="1800" dirty="0">
              <a:solidFill>
                <a:prstClr val="black"/>
              </a:solidFill>
              <a:latin typeface="Arial" charset="0"/>
            </a:endParaRPr>
          </a:p>
          <a:p>
            <a:pPr algn="just">
              <a:spcAft>
                <a:spcPts val="1200"/>
              </a:spcAft>
            </a:pPr>
            <a:r>
              <a:rPr lang="fr-FR" sz="1800" b="1" dirty="0">
                <a:solidFill>
                  <a:prstClr val="black"/>
                </a:solidFill>
                <a:latin typeface="Arial" panose="020B0604020202020204" pitchFamily="34" charset="0"/>
                <a:cs typeface="Arial" panose="020B0604020202020204" pitchFamily="34" charset="0"/>
              </a:rPr>
              <a:t>Contradiction entre le postulat de fonctionnement d’un réseau sélectif et la soumission à des obligations déséquilibrées : </a:t>
            </a:r>
          </a:p>
          <a:p>
            <a:pPr marL="900113" algn="just">
              <a:buFont typeface="Wingdings" panose="05000000000000000000" pitchFamily="2" charset="2"/>
              <a:buChar char="Ø"/>
            </a:pPr>
            <a:r>
              <a:rPr lang="fr-FR" sz="1600" dirty="0">
                <a:solidFill>
                  <a:prstClr val="black"/>
                </a:solidFill>
                <a:latin typeface="Arial" panose="020B0604020202020204" pitchFamily="34" charset="0"/>
                <a:cs typeface="Arial" panose="020B0604020202020204" pitchFamily="34" charset="0"/>
              </a:rPr>
              <a:t>Uniformité des conditions / Absence de négociation </a:t>
            </a:r>
          </a:p>
          <a:p>
            <a:pPr marL="900113" algn="just">
              <a:buFont typeface="Wingdings" panose="05000000000000000000" pitchFamily="2" charset="2"/>
              <a:buChar char="Ø"/>
            </a:pPr>
            <a:r>
              <a:rPr lang="fr-FR" sz="1600" dirty="0">
                <a:solidFill>
                  <a:prstClr val="black"/>
                </a:solidFill>
                <a:latin typeface="Arial" panose="020B0604020202020204" pitchFamily="34" charset="0"/>
                <a:cs typeface="Arial" panose="020B0604020202020204" pitchFamily="34" charset="0"/>
              </a:rPr>
              <a:t>Mais rejet assez général en distribution sélective</a:t>
            </a:r>
          </a:p>
          <a:p>
            <a:pPr algn="just">
              <a:buFont typeface="Wingdings" panose="05000000000000000000" pitchFamily="2" charset="2"/>
              <a:buChar char="Ø"/>
            </a:pPr>
            <a:endParaRPr lang="fr-FR" sz="1800" dirty="0">
              <a:solidFill>
                <a:prstClr val="black"/>
              </a:solidFill>
              <a:latin typeface="Arial" panose="020B0604020202020204" pitchFamily="34" charset="0"/>
              <a:cs typeface="Arial" panose="020B0604020202020204" pitchFamily="34" charset="0"/>
            </a:endParaRPr>
          </a:p>
          <a:p>
            <a:pPr algn="just"/>
            <a:endParaRPr lang="fr-FR" sz="1800" dirty="0">
              <a:solidFill>
                <a:prstClr val="black"/>
              </a:solidFill>
              <a:latin typeface="Arial" panose="020B0604020202020204" pitchFamily="34" charset="0"/>
              <a:cs typeface="Arial" panose="020B0604020202020204" pitchFamily="34" charset="0"/>
            </a:endParaRPr>
          </a:p>
          <a:p>
            <a:endParaRPr lang="fr-FR" sz="1800" dirty="0"/>
          </a:p>
        </p:txBody>
      </p:sp>
      <p:sp>
        <p:nvSpPr>
          <p:cNvPr id="4" name="Titre 3"/>
          <p:cNvSpPr>
            <a:spLocks noGrp="1"/>
          </p:cNvSpPr>
          <p:nvPr>
            <p:ph type="title"/>
          </p:nvPr>
        </p:nvSpPr>
        <p:spPr/>
        <p:txBody>
          <a:bodyPr/>
          <a:lstStyle/>
          <a:p>
            <a:r>
              <a:rPr lang="fr-FR" dirty="0"/>
              <a:t> II- LA GESTION DU RESEAU</a:t>
            </a:r>
            <a:br>
              <a:rPr lang="fr-FR" dirty="0"/>
            </a:br>
            <a:r>
              <a:rPr lang="fr-FR" dirty="0"/>
              <a:t>3) Le contrôle de l’équilibre contractuel</a:t>
            </a:r>
          </a:p>
        </p:txBody>
      </p:sp>
      <p:sp>
        <p:nvSpPr>
          <p:cNvPr id="5" name="Espace réservé du numéro de diapositive 4">
            <a:extLst>
              <a:ext uri="{FF2B5EF4-FFF2-40B4-BE49-F238E27FC236}">
                <a16:creationId xmlns:a16="http://schemas.microsoft.com/office/drawing/2014/main" id="{65F0474C-AFEA-439D-B94D-E54C2A797D84}"/>
              </a:ext>
            </a:extLst>
          </p:cNvPr>
          <p:cNvSpPr>
            <a:spLocks noGrp="1"/>
          </p:cNvSpPr>
          <p:nvPr>
            <p:ph type="sldNum" sz="quarter" idx="10"/>
          </p:nvPr>
        </p:nvSpPr>
        <p:spPr/>
        <p:txBody>
          <a:bodyPr/>
          <a:lstStyle/>
          <a:p>
            <a:pPr>
              <a:defRPr/>
            </a:pPr>
            <a:fld id="{CE6B577E-FA0A-4000-9108-E9EC658625CC}" type="slidenum">
              <a:rPr lang="fr-FR" altLang="fr-FR" smtClean="0"/>
              <a:pPr>
                <a:defRPr/>
              </a:pPr>
              <a:t>143</a:t>
            </a:fld>
            <a:endParaRPr lang="fr-FR" altLang="fr-FR"/>
          </a:p>
        </p:txBody>
      </p:sp>
    </p:spTree>
    <p:extLst>
      <p:ext uri="{BB962C8B-B14F-4D97-AF65-F5344CB8AC3E}">
        <p14:creationId xmlns:p14="http://schemas.microsoft.com/office/powerpoint/2010/main" val="33757780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1ACA74-9BC4-429A-8513-AAC63EB6E0FA}"/>
              </a:ext>
            </a:extLst>
          </p:cNvPr>
          <p:cNvSpPr>
            <a:spLocks noGrp="1"/>
          </p:cNvSpPr>
          <p:nvPr>
            <p:ph idx="1"/>
          </p:nvPr>
        </p:nvSpPr>
        <p:spPr/>
        <p:txBody>
          <a:bodyPr>
            <a:normAutofit fontScale="92500" lnSpcReduction="10000"/>
          </a:bodyPr>
          <a:lstStyle/>
          <a:p>
            <a:pPr marL="0" indent="0" algn="just">
              <a:spcAft>
                <a:spcPts val="600"/>
              </a:spcAft>
              <a:buNone/>
            </a:pPr>
            <a:r>
              <a:rPr lang="fr-FR" dirty="0"/>
              <a:t>La jurisprudence a généralement tendance à rejeter les actions en soumission à un déséquilibre significatif en matière de distribution sélective.</a:t>
            </a:r>
          </a:p>
          <a:p>
            <a:pPr algn="just">
              <a:spcAft>
                <a:spcPts val="600"/>
              </a:spcAft>
              <a:buFont typeface="Wingdings" panose="05000000000000000000" pitchFamily="2" charset="2"/>
              <a:buChar char="Ø"/>
            </a:pPr>
            <a:r>
              <a:rPr lang="fr-FR" sz="1800" u="sng" dirty="0"/>
              <a:t>Jurisprudence Mazda </a:t>
            </a:r>
          </a:p>
          <a:p>
            <a:pPr algn="just">
              <a:buFont typeface="Wingdings" panose="05000000000000000000" pitchFamily="2" charset="2"/>
              <a:buChar char="Ø"/>
            </a:pPr>
            <a:r>
              <a:rPr lang="fr-FR" sz="1800" u="sng" dirty="0"/>
              <a:t>CA Paris, 5-4, 23 février 2022, n°20/07566, LDG (SAS) / </a:t>
            </a:r>
            <a:r>
              <a:rPr lang="fr-FR" sz="1800" u="sng" dirty="0" err="1"/>
              <a:t>Aixam</a:t>
            </a:r>
            <a:r>
              <a:rPr lang="fr-FR" sz="1800" u="sng" dirty="0"/>
              <a:t> </a:t>
            </a:r>
            <a:r>
              <a:rPr lang="fr-FR" sz="1800" u="sng" dirty="0" err="1"/>
              <a:t>Megam</a:t>
            </a:r>
            <a:endParaRPr lang="fr-FR" sz="1800" u="sng" dirty="0"/>
          </a:p>
          <a:p>
            <a:pPr algn="just">
              <a:buFontTx/>
              <a:buChar char="-"/>
            </a:pPr>
            <a:r>
              <a:rPr lang="fr-FR" sz="1600" dirty="0"/>
              <a:t>Contestation d’une demande d’augmentation d’une garantie bancaire sur le fondement de la soumission à un déséquilibre significatif.</a:t>
            </a:r>
          </a:p>
          <a:p>
            <a:pPr algn="just">
              <a:spcAft>
                <a:spcPts val="600"/>
              </a:spcAft>
              <a:buFontTx/>
              <a:buChar char="-"/>
            </a:pPr>
            <a:r>
              <a:rPr lang="fr-FR" sz="1600" dirty="0"/>
              <a:t>Rejet de la demande car le concessionnaire a librement choisi de se tourner vers </a:t>
            </a:r>
            <a:r>
              <a:rPr lang="fr-FR" sz="1600" dirty="0" err="1"/>
              <a:t>Aixam</a:t>
            </a:r>
            <a:r>
              <a:rPr lang="fr-FR" sz="1600" dirty="0"/>
              <a:t> alors qu’il existe d’autres fabricants de véhicules sans permis, que la caution bancaire est une condition essentielle du contrat pour garantir la rétrocession effective du prix au fabricant et que la demande d’augmentation a été discutée et justifiée. </a:t>
            </a:r>
          </a:p>
          <a:p>
            <a:pPr algn="just">
              <a:buFont typeface="Wingdings" panose="05000000000000000000" pitchFamily="2" charset="2"/>
              <a:buChar char="Ø"/>
            </a:pPr>
            <a:r>
              <a:rPr lang="fr-FR" sz="1800" dirty="0"/>
              <a:t>Admission de la négociation collective écartant la soumission (jurisprudence Ford de la cour d’appel de Paris)</a:t>
            </a:r>
          </a:p>
          <a:p>
            <a:pPr marL="0" indent="0">
              <a:buNone/>
            </a:pPr>
            <a:endParaRPr lang="fr-FR" u="sng" dirty="0"/>
          </a:p>
        </p:txBody>
      </p:sp>
      <p:sp>
        <p:nvSpPr>
          <p:cNvPr id="5" name="Espace réservé du numéro de diapositive 4">
            <a:extLst>
              <a:ext uri="{FF2B5EF4-FFF2-40B4-BE49-F238E27FC236}">
                <a16:creationId xmlns:a16="http://schemas.microsoft.com/office/drawing/2014/main" id="{B399B135-3AEE-4A95-A2E0-64C198577C70}"/>
              </a:ext>
            </a:extLst>
          </p:cNvPr>
          <p:cNvSpPr>
            <a:spLocks noGrp="1"/>
          </p:cNvSpPr>
          <p:nvPr>
            <p:ph type="sldNum" sz="quarter" idx="10"/>
          </p:nvPr>
        </p:nvSpPr>
        <p:spPr/>
        <p:txBody>
          <a:bodyPr/>
          <a:lstStyle/>
          <a:p>
            <a:pPr>
              <a:defRPr/>
            </a:pPr>
            <a:fld id="{CE6B577E-FA0A-4000-9108-E9EC658625CC}" type="slidenum">
              <a:rPr lang="fr-FR" altLang="fr-FR" smtClean="0"/>
              <a:pPr>
                <a:defRPr/>
              </a:pPr>
              <a:t>144</a:t>
            </a:fld>
            <a:endParaRPr lang="fr-FR" altLang="fr-FR"/>
          </a:p>
        </p:txBody>
      </p:sp>
      <p:sp>
        <p:nvSpPr>
          <p:cNvPr id="3" name="Titre 3">
            <a:extLst>
              <a:ext uri="{FF2B5EF4-FFF2-40B4-BE49-F238E27FC236}">
                <a16:creationId xmlns:a16="http://schemas.microsoft.com/office/drawing/2014/main" id="{546CD22A-6D36-2C2D-2812-96893B28E872}"/>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3) Le contrôle de l’équilibre contractuel</a:t>
            </a:r>
          </a:p>
        </p:txBody>
      </p:sp>
    </p:spTree>
    <p:extLst>
      <p:ext uri="{BB962C8B-B14F-4D97-AF65-F5344CB8AC3E}">
        <p14:creationId xmlns:p14="http://schemas.microsoft.com/office/powerpoint/2010/main" val="5356206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B80D57B-2F51-4D61-8113-C412F64CBCD6}"/>
              </a:ext>
            </a:extLst>
          </p:cNvPr>
          <p:cNvSpPr>
            <a:spLocks noGrp="1"/>
          </p:cNvSpPr>
          <p:nvPr>
            <p:ph idx="1"/>
          </p:nvPr>
        </p:nvSpPr>
        <p:spPr/>
        <p:txBody>
          <a:bodyPr/>
          <a:lstStyle/>
          <a:p>
            <a:pPr marL="0" indent="0" algn="just">
              <a:buNone/>
            </a:pPr>
            <a:r>
              <a:rPr lang="fr-FR" b="1" dirty="0">
                <a:solidFill>
                  <a:srgbClr val="C00000"/>
                </a:solidFill>
                <a:latin typeface="Arial" panose="020B0604020202020204" pitchFamily="34" charset="0"/>
                <a:ea typeface="ＭＳ Ｐゴシック"/>
                <a:cs typeface="Arial" panose="020B0604020202020204" pitchFamily="34" charset="0"/>
              </a:rPr>
              <a:t>2. L’avantage sans contrepartie</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b="1" dirty="0">
                <a:latin typeface="Arial" panose="020B0604020202020204" pitchFamily="34" charset="0"/>
                <a:ea typeface="ＭＳ Ｐゴシック"/>
                <a:cs typeface="Arial" panose="020B0604020202020204" pitchFamily="34" charset="0"/>
              </a:rPr>
              <a:t>Article L. 442-1, I, 1°du code de commerce </a:t>
            </a:r>
            <a:r>
              <a:rPr lang="fr-FR" dirty="0">
                <a:latin typeface="Arial" panose="020B0604020202020204" pitchFamily="34" charset="0"/>
                <a:ea typeface="ＭＳ Ｐゴシック"/>
                <a:cs typeface="Arial" panose="020B0604020202020204" pitchFamily="34" charset="0"/>
              </a:rPr>
              <a:t>: </a:t>
            </a:r>
            <a:r>
              <a:rPr lang="fr-FR" i="1" dirty="0">
                <a:latin typeface="Arial" panose="020B0604020202020204" pitchFamily="34" charset="0"/>
                <a:ea typeface="ＭＳ Ｐゴシック"/>
                <a:cs typeface="Arial" panose="020B0604020202020204" pitchFamily="34" charset="0"/>
              </a:rPr>
              <a:t>« Engage la responsabilité de son auteur et l'oblige à réparer le préjudice causé le fait (…) D'obtenir ou de tenter d'obtenir de l'autre partie un avantage ne correspondant à aucune contrepartie ou manifestement disproportionné au regard de la valeur de la contrepartie consentie ». </a:t>
            </a:r>
            <a:endParaRPr lang="fr-FR" i="1" dirty="0">
              <a:latin typeface="Arial" panose="020B0604020202020204" pitchFamily="34" charset="0"/>
              <a:cs typeface="Arial" panose="020B0604020202020204" pitchFamily="34" charset="0"/>
            </a:endParaRPr>
          </a:p>
          <a:p>
            <a:pPr marL="0" indent="0" algn="just">
              <a:buNone/>
            </a:pPr>
            <a:endParaRPr lang="fr-FR" i="1" dirty="0">
              <a:latin typeface="+mn-lt"/>
            </a:endParaRPr>
          </a:p>
          <a:p>
            <a:pPr marL="0" indent="0" algn="just">
              <a:buNone/>
            </a:pPr>
            <a:endParaRPr lang="fr-FR" i="1" dirty="0">
              <a:latin typeface="+mn-lt"/>
            </a:endParaRPr>
          </a:p>
        </p:txBody>
      </p:sp>
      <p:sp>
        <p:nvSpPr>
          <p:cNvPr id="5" name="Titre 3">
            <a:extLst>
              <a:ext uri="{FF2B5EF4-FFF2-40B4-BE49-F238E27FC236}">
                <a16:creationId xmlns:a16="http://schemas.microsoft.com/office/drawing/2014/main" id="{484DB131-CF96-4A8C-A913-305E0703D584}"/>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3) Le contrôle de l’équilibre contractuel</a:t>
            </a:r>
          </a:p>
        </p:txBody>
      </p:sp>
      <p:sp>
        <p:nvSpPr>
          <p:cNvPr id="4" name="Espace réservé du numéro de diapositive 3">
            <a:extLst>
              <a:ext uri="{FF2B5EF4-FFF2-40B4-BE49-F238E27FC236}">
                <a16:creationId xmlns:a16="http://schemas.microsoft.com/office/drawing/2014/main" id="{8B079CF5-D725-4E27-ADC8-1C847DDCA81D}"/>
              </a:ext>
            </a:extLst>
          </p:cNvPr>
          <p:cNvSpPr>
            <a:spLocks noGrp="1"/>
          </p:cNvSpPr>
          <p:nvPr>
            <p:ph type="sldNum" sz="quarter" idx="10"/>
          </p:nvPr>
        </p:nvSpPr>
        <p:spPr/>
        <p:txBody>
          <a:bodyPr/>
          <a:lstStyle/>
          <a:p>
            <a:pPr>
              <a:defRPr/>
            </a:pPr>
            <a:fld id="{CE6B577E-FA0A-4000-9108-E9EC658625CC}" type="slidenum">
              <a:rPr lang="fr-FR" altLang="fr-FR" smtClean="0"/>
              <a:pPr>
                <a:defRPr/>
              </a:pPr>
              <a:t>145</a:t>
            </a:fld>
            <a:endParaRPr lang="fr-FR" altLang="fr-FR"/>
          </a:p>
        </p:txBody>
      </p:sp>
    </p:spTree>
    <p:extLst>
      <p:ext uri="{BB962C8B-B14F-4D97-AF65-F5344CB8AC3E}">
        <p14:creationId xmlns:p14="http://schemas.microsoft.com/office/powerpoint/2010/main" val="2391418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5E9782-703F-472D-95E7-CD3264F38D36}"/>
              </a:ext>
            </a:extLst>
          </p:cNvPr>
          <p:cNvSpPr>
            <a:spLocks noGrp="1"/>
          </p:cNvSpPr>
          <p:nvPr>
            <p:ph idx="1"/>
          </p:nvPr>
        </p:nvSpPr>
        <p:spPr>
          <a:xfrm>
            <a:off x="426265" y="633852"/>
            <a:ext cx="8229600" cy="1080120"/>
          </a:xfrm>
        </p:spPr>
        <p:txBody>
          <a:bodyPr>
            <a:normAutofit/>
          </a:bodyPr>
          <a:lstStyle/>
          <a:p>
            <a:endParaRPr lang="fr-FR" dirty="0"/>
          </a:p>
          <a:p>
            <a:pPr algn="just"/>
            <a:r>
              <a:rPr lang="fr-FR" sz="1600" dirty="0"/>
              <a:t>Une application de l’avantage sans contrepartie plus aisée à mettre en œuvre que la règle du déséquilibre significatif </a:t>
            </a:r>
          </a:p>
          <a:p>
            <a:endParaRPr lang="fr-FR" dirty="0"/>
          </a:p>
        </p:txBody>
      </p:sp>
      <p:sp>
        <p:nvSpPr>
          <p:cNvPr id="5" name="Titre 3">
            <a:extLst>
              <a:ext uri="{FF2B5EF4-FFF2-40B4-BE49-F238E27FC236}">
                <a16:creationId xmlns:a16="http://schemas.microsoft.com/office/drawing/2014/main" id="{3F08B309-A369-43C8-B243-CAB144DF5341}"/>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3) Le contrôle de l’équilibre contractuel</a:t>
            </a:r>
          </a:p>
        </p:txBody>
      </p:sp>
      <p:graphicFrame>
        <p:nvGraphicFramePr>
          <p:cNvPr id="6" name="Tableau 6">
            <a:extLst>
              <a:ext uri="{FF2B5EF4-FFF2-40B4-BE49-F238E27FC236}">
                <a16:creationId xmlns:a16="http://schemas.microsoft.com/office/drawing/2014/main" id="{CA2DF554-5458-4714-AF33-D52B7C764B7B}"/>
              </a:ext>
            </a:extLst>
          </p:cNvPr>
          <p:cNvGraphicFramePr>
            <a:graphicFrameLocks noGrp="1"/>
          </p:cNvGraphicFramePr>
          <p:nvPr>
            <p:extLst>
              <p:ext uri="{D42A27DB-BD31-4B8C-83A1-F6EECF244321}">
                <p14:modId xmlns:p14="http://schemas.microsoft.com/office/powerpoint/2010/main" val="2710335092"/>
              </p:ext>
            </p:extLst>
          </p:nvPr>
        </p:nvGraphicFramePr>
        <p:xfrm>
          <a:off x="385089" y="1569776"/>
          <a:ext cx="8311952" cy="2194560"/>
        </p:xfrm>
        <a:graphic>
          <a:graphicData uri="http://schemas.openxmlformats.org/drawingml/2006/table">
            <a:tbl>
              <a:tblPr firstRow="1" bandRow="1">
                <a:tableStyleId>{21E4AEA4-8DFA-4A89-87EB-49C32662AFE0}</a:tableStyleId>
              </a:tblPr>
              <a:tblGrid>
                <a:gridCol w="4064942">
                  <a:extLst>
                    <a:ext uri="{9D8B030D-6E8A-4147-A177-3AD203B41FA5}">
                      <a16:colId xmlns:a16="http://schemas.microsoft.com/office/drawing/2014/main" val="2059976063"/>
                    </a:ext>
                  </a:extLst>
                </a:gridCol>
                <a:gridCol w="4247010">
                  <a:extLst>
                    <a:ext uri="{9D8B030D-6E8A-4147-A177-3AD203B41FA5}">
                      <a16:colId xmlns:a16="http://schemas.microsoft.com/office/drawing/2014/main" val="2031964942"/>
                    </a:ext>
                  </a:extLst>
                </a:gridCol>
              </a:tblGrid>
              <a:tr h="370840">
                <a:tc>
                  <a:txBody>
                    <a:bodyPr/>
                    <a:lstStyle/>
                    <a:p>
                      <a:pPr algn="ctr"/>
                      <a:r>
                        <a:rPr lang="fr-FR" sz="1600" dirty="0">
                          <a:latin typeface="Arial" panose="020B0604020202020204" pitchFamily="34" charset="0"/>
                          <a:cs typeface="Arial" panose="020B0604020202020204" pitchFamily="34" charset="0"/>
                        </a:rPr>
                        <a:t>Art. L. 442-1, I, 1° : </a:t>
                      </a:r>
                    </a:p>
                    <a:p>
                      <a:pPr algn="ctr"/>
                      <a:r>
                        <a:rPr lang="fr-FR" sz="1600" dirty="0">
                          <a:latin typeface="Arial" panose="020B0604020202020204" pitchFamily="34" charset="0"/>
                          <a:cs typeface="Arial" panose="020B0604020202020204" pitchFamily="34" charset="0"/>
                        </a:rPr>
                        <a:t>L’avantage sans contrepartie</a:t>
                      </a:r>
                    </a:p>
                  </a:txBody>
                  <a:tcPr/>
                </a:tc>
                <a:tc>
                  <a:txBody>
                    <a:bodyPr/>
                    <a:lstStyle/>
                    <a:p>
                      <a:pPr algn="ctr"/>
                      <a:r>
                        <a:rPr lang="fr-FR" sz="1600" dirty="0">
                          <a:latin typeface="Arial" panose="020B0604020202020204" pitchFamily="34" charset="0"/>
                          <a:cs typeface="Arial" panose="020B0604020202020204" pitchFamily="34" charset="0"/>
                        </a:rPr>
                        <a:t>Art. L.442-6, I, 2° :</a:t>
                      </a:r>
                    </a:p>
                    <a:p>
                      <a:pPr algn="ctr"/>
                      <a:r>
                        <a:rPr lang="fr-FR" sz="1600" dirty="0">
                          <a:latin typeface="Arial" panose="020B0604020202020204" pitchFamily="34" charset="0"/>
                          <a:cs typeface="Arial" panose="020B0604020202020204" pitchFamily="34" charset="0"/>
                        </a:rPr>
                        <a:t>Le déséquilibre significatif</a:t>
                      </a:r>
                    </a:p>
                  </a:txBody>
                  <a:tcPr/>
                </a:tc>
                <a:extLst>
                  <a:ext uri="{0D108BD9-81ED-4DB2-BD59-A6C34878D82A}">
                    <a16:rowId xmlns:a16="http://schemas.microsoft.com/office/drawing/2014/main" val="1925978577"/>
                  </a:ext>
                </a:extLst>
              </a:tr>
              <a:tr h="370840">
                <a:tc>
                  <a:txBody>
                    <a:bodyPr/>
                    <a:lstStyle/>
                    <a:p>
                      <a:pPr algn="l"/>
                      <a:r>
                        <a:rPr lang="fr-FR" sz="1400" dirty="0">
                          <a:latin typeface="Arial" panose="020B0604020202020204" pitchFamily="34" charset="0"/>
                          <a:cs typeface="Arial" panose="020B0604020202020204" pitchFamily="34" charset="0"/>
                        </a:rPr>
                        <a:t>Requiert la démonstration d</a:t>
                      </a:r>
                      <a:r>
                        <a:rPr lang="fr-FR" sz="1400" b="0" dirty="0">
                          <a:latin typeface="Arial" panose="020B0604020202020204" pitchFamily="34" charset="0"/>
                          <a:cs typeface="Arial" panose="020B0604020202020204" pitchFamily="34" charset="0"/>
                        </a:rPr>
                        <a:t>’un </a:t>
                      </a:r>
                      <a:r>
                        <a:rPr lang="fr-FR" sz="1400" b="1" u="sng" dirty="0">
                          <a:latin typeface="Arial" panose="020B0604020202020204" pitchFamily="34" charset="0"/>
                          <a:cs typeface="Arial" panose="020B0604020202020204" pitchFamily="34" charset="0"/>
                        </a:rPr>
                        <a:t>résultat</a:t>
                      </a:r>
                      <a:r>
                        <a:rPr lang="fr-FR" sz="1400" b="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 </a:t>
                      </a:r>
                    </a:p>
                    <a:p>
                      <a:pPr marL="285750" indent="-285750" algn="l">
                        <a:buFontTx/>
                        <a:buChar char="-"/>
                      </a:pPr>
                      <a:r>
                        <a:rPr lang="fr-FR" sz="1400" dirty="0">
                          <a:latin typeface="Arial" panose="020B0604020202020204" pitchFamily="34" charset="0"/>
                          <a:cs typeface="Arial" panose="020B0604020202020204" pitchFamily="34" charset="0"/>
                        </a:rPr>
                        <a:t>Un avantage ne correspondant à aucune contrepartie (effectivement rendue).</a:t>
                      </a:r>
                      <a:endParaRPr lang="fr-FR" sz="1600" dirty="0">
                        <a:latin typeface="Arial" panose="020B0604020202020204" pitchFamily="34" charset="0"/>
                        <a:cs typeface="Arial" panose="020B0604020202020204" pitchFamily="34" charset="0"/>
                      </a:endParaRPr>
                    </a:p>
                    <a:p>
                      <a:pPr marL="285750" indent="-285750" algn="l">
                        <a:buFontTx/>
                        <a:buChar char="-"/>
                      </a:pPr>
                      <a:r>
                        <a:rPr lang="fr-FR" sz="1400" dirty="0">
                          <a:latin typeface="Arial" panose="020B0604020202020204" pitchFamily="34" charset="0"/>
                          <a:cs typeface="Arial" panose="020B0604020202020204" pitchFamily="34" charset="0"/>
                        </a:rPr>
                        <a:t>Un avantage manifestement disproportionné au regard de la valeur de la contrepartie consentie. </a:t>
                      </a:r>
                      <a:endParaRPr lang="fr-FR" sz="1600" dirty="0">
                        <a:latin typeface="Arial" panose="020B0604020202020204" pitchFamily="34" charset="0"/>
                        <a:cs typeface="Arial" panose="020B0604020202020204" pitchFamily="34" charset="0"/>
                      </a:endParaRPr>
                    </a:p>
                  </a:txBody>
                  <a:tcPr/>
                </a:tc>
                <a:tc>
                  <a:txBody>
                    <a:bodyPr/>
                    <a:lstStyle/>
                    <a:p>
                      <a:pPr algn="l"/>
                      <a:r>
                        <a:rPr lang="fr-FR" sz="1400" dirty="0">
                          <a:latin typeface="Arial" panose="020B0604020202020204" pitchFamily="34" charset="0"/>
                          <a:cs typeface="Arial" panose="020B0604020202020204" pitchFamily="34" charset="0"/>
                        </a:rPr>
                        <a:t>Requiert la démonstration d’un </a:t>
                      </a:r>
                      <a:r>
                        <a:rPr lang="fr-FR" sz="1400" b="1" u="sng" dirty="0">
                          <a:latin typeface="Arial" panose="020B0604020202020204" pitchFamily="34" charset="0"/>
                          <a:cs typeface="Arial" panose="020B0604020202020204" pitchFamily="34" charset="0"/>
                        </a:rPr>
                        <a:t>comportement</a:t>
                      </a:r>
                      <a:r>
                        <a:rPr lang="fr-FR" sz="1400" dirty="0">
                          <a:latin typeface="Arial" panose="020B0604020202020204" pitchFamily="34" charset="0"/>
                          <a:cs typeface="Arial" panose="020B0604020202020204" pitchFamily="34" charset="0"/>
                        </a:rPr>
                        <a:t> : </a:t>
                      </a:r>
                    </a:p>
                    <a:p>
                      <a:pPr marL="285750" indent="-285750" algn="l">
                        <a:buFontTx/>
                        <a:buChar char="-"/>
                      </a:pPr>
                      <a:r>
                        <a:rPr lang="fr-FR" sz="1400" dirty="0">
                          <a:latin typeface="Arial" panose="020B0604020202020204" pitchFamily="34" charset="0"/>
                          <a:cs typeface="Arial" panose="020B0604020202020204" pitchFamily="34" charset="0"/>
                        </a:rPr>
                        <a:t>« Soumettre ou tenter de soumettre ».</a:t>
                      </a:r>
                      <a:endParaRPr lang="fr-FR" sz="1600" dirty="0">
                        <a:latin typeface="Arial" panose="020B0604020202020204" pitchFamily="34" charset="0"/>
                        <a:cs typeface="Arial" panose="020B0604020202020204" pitchFamily="34" charset="0"/>
                      </a:endParaRPr>
                    </a:p>
                    <a:p>
                      <a:pPr marL="285750" indent="-285750" algn="l">
                        <a:buFontTx/>
                        <a:buChar char="-"/>
                      </a:pPr>
                      <a:endParaRPr lang="fr-FR" sz="1600" dirty="0">
                        <a:latin typeface="Arial" panose="020B0604020202020204" pitchFamily="34" charset="0"/>
                        <a:cs typeface="Arial" panose="020B0604020202020204" pitchFamily="34" charset="0"/>
                      </a:endParaRPr>
                    </a:p>
                    <a:p>
                      <a:pPr marL="0" indent="0" algn="l">
                        <a:buFontTx/>
                        <a:buNone/>
                      </a:pPr>
                      <a:r>
                        <a:rPr lang="fr-FR" sz="1400" dirty="0">
                          <a:latin typeface="Arial" panose="020B0604020202020204" pitchFamily="34" charset="0"/>
                          <a:cs typeface="Arial" panose="020B0604020202020204" pitchFamily="34" charset="0"/>
                        </a:rPr>
                        <a:t>Requiert la démonstration d’un </a:t>
                      </a:r>
                      <a:r>
                        <a:rPr lang="fr-FR" sz="1400" b="1" u="sng" dirty="0">
                          <a:latin typeface="Arial" panose="020B0604020202020204" pitchFamily="34" charset="0"/>
                          <a:cs typeface="Arial" panose="020B0604020202020204" pitchFamily="34" charset="0"/>
                        </a:rPr>
                        <a:t>résultat</a:t>
                      </a:r>
                      <a:r>
                        <a:rPr lang="fr-FR" sz="1400" dirty="0">
                          <a:latin typeface="Arial" panose="020B0604020202020204" pitchFamily="34" charset="0"/>
                          <a:cs typeface="Arial" panose="020B0604020202020204" pitchFamily="34" charset="0"/>
                        </a:rPr>
                        <a:t> : </a:t>
                      </a:r>
                      <a:endParaRPr lang="fr-FR" sz="1600" dirty="0">
                        <a:latin typeface="Arial" panose="020B0604020202020204" pitchFamily="34" charset="0"/>
                        <a:cs typeface="Arial" panose="020B0604020202020204" pitchFamily="34" charset="0"/>
                      </a:endParaRPr>
                    </a:p>
                    <a:p>
                      <a:pPr marL="285750" indent="-285750" algn="l">
                        <a:buFontTx/>
                        <a:buChar char="-"/>
                      </a:pPr>
                      <a:r>
                        <a:rPr lang="fr-FR" sz="1400" dirty="0">
                          <a:latin typeface="Arial" panose="020B0604020202020204" pitchFamily="34" charset="0"/>
                          <a:cs typeface="Arial" panose="020B0604020202020204" pitchFamily="34" charset="0"/>
                        </a:rPr>
                        <a:t>« Des obligations créant un déséquilibre significatif dans les droits et obligations des parties ». </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0094014"/>
                  </a:ext>
                </a:extLst>
              </a:tr>
            </a:tbl>
          </a:graphicData>
        </a:graphic>
      </p:graphicFrame>
      <p:sp>
        <p:nvSpPr>
          <p:cNvPr id="7" name="Rectangle 6">
            <a:extLst>
              <a:ext uri="{FF2B5EF4-FFF2-40B4-BE49-F238E27FC236}">
                <a16:creationId xmlns:a16="http://schemas.microsoft.com/office/drawing/2014/main" id="{9C656015-04D5-4E25-88DC-389CF7C67BE9}"/>
              </a:ext>
            </a:extLst>
          </p:cNvPr>
          <p:cNvSpPr/>
          <p:nvPr/>
        </p:nvSpPr>
        <p:spPr>
          <a:xfrm>
            <a:off x="343913" y="3887702"/>
            <a:ext cx="8311952" cy="1092607"/>
          </a:xfrm>
          <a:prstGeom prst="rect">
            <a:avLst/>
          </a:prstGeom>
        </p:spPr>
        <p:txBody>
          <a:bodyPr wrap="square" lIns="91440" tIns="45720" rIns="91440" bIns="45720" anchor="t">
            <a:spAutoFit/>
          </a:bodyPr>
          <a:lstStyle/>
          <a:p>
            <a:pPr marL="285750" indent="-285750" algn="just">
              <a:spcAft>
                <a:spcPts val="600"/>
              </a:spcAft>
              <a:buFont typeface="Arial" panose="020B0604020202020204" pitchFamily="34" charset="0"/>
              <a:buChar char="•"/>
            </a:pPr>
            <a:r>
              <a:rPr lang="fr-FR" sz="1200" dirty="0">
                <a:latin typeface="Arial"/>
                <a:ea typeface="ＭＳ Ｐゴシック"/>
                <a:cs typeface="Arial"/>
              </a:rPr>
              <a:t>Mais jurisprudence restrictive récente de la Cour d’appel de Paris qui refusait d’appliquer l’avantage sans contrepartie à la contestation du prix. </a:t>
            </a:r>
            <a:endParaRPr lang="en-US" sz="1200" dirty="0">
              <a:cs typeface="Arial"/>
            </a:endParaRPr>
          </a:p>
          <a:p>
            <a:pPr marL="285750" indent="-285750" algn="just">
              <a:buFont typeface="Arial" panose="020B0604020202020204" pitchFamily="34" charset="0"/>
              <a:buChar char="•"/>
            </a:pPr>
            <a:r>
              <a:rPr lang="fr-FR" sz="1200" dirty="0">
                <a:latin typeface="Arial"/>
                <a:ea typeface="ＭＳ Ｐゴシック"/>
                <a:cs typeface="Arial"/>
              </a:rPr>
              <a:t>Par un </a:t>
            </a:r>
            <a:r>
              <a:rPr lang="fr-FR" sz="1200" b="1" dirty="0">
                <a:latin typeface="Arial"/>
                <a:ea typeface="ＭＳ Ｐゴシック"/>
                <a:cs typeface="Arial"/>
              </a:rPr>
              <a:t>arrêt du 11 janvier 2023 (n°21-11.163)</a:t>
            </a:r>
            <a:r>
              <a:rPr lang="fr-FR" sz="1200" dirty="0">
                <a:latin typeface="Arial"/>
                <a:ea typeface="ＭＳ Ｐゴシック"/>
                <a:cs typeface="Arial"/>
              </a:rPr>
              <a:t>, la Cour de cassation s’est prononcée sur la notion d’avantage sans contrepartie ou manifestement disproportionné par rapport au service rendu et a permis la contestation du prix sur ce fondement.</a:t>
            </a:r>
          </a:p>
        </p:txBody>
      </p:sp>
      <p:sp>
        <p:nvSpPr>
          <p:cNvPr id="4" name="Espace réservé du numéro de diapositive 3">
            <a:extLst>
              <a:ext uri="{FF2B5EF4-FFF2-40B4-BE49-F238E27FC236}">
                <a16:creationId xmlns:a16="http://schemas.microsoft.com/office/drawing/2014/main" id="{6E353007-003B-47E8-AB3C-AD20FF903ADE}"/>
              </a:ext>
            </a:extLst>
          </p:cNvPr>
          <p:cNvSpPr>
            <a:spLocks noGrp="1"/>
          </p:cNvSpPr>
          <p:nvPr>
            <p:ph type="sldNum" sz="quarter" idx="10"/>
          </p:nvPr>
        </p:nvSpPr>
        <p:spPr/>
        <p:txBody>
          <a:bodyPr/>
          <a:lstStyle/>
          <a:p>
            <a:pPr>
              <a:defRPr/>
            </a:pPr>
            <a:fld id="{CE6B577E-FA0A-4000-9108-E9EC658625CC}" type="slidenum">
              <a:rPr lang="fr-FR" altLang="fr-FR" smtClean="0"/>
              <a:pPr>
                <a:defRPr/>
              </a:pPr>
              <a:t>146</a:t>
            </a:fld>
            <a:endParaRPr lang="fr-FR" altLang="fr-FR"/>
          </a:p>
        </p:txBody>
      </p:sp>
    </p:spTree>
    <p:extLst>
      <p:ext uri="{BB962C8B-B14F-4D97-AF65-F5344CB8AC3E}">
        <p14:creationId xmlns:p14="http://schemas.microsoft.com/office/powerpoint/2010/main" val="7094025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31590"/>
            <a:ext cx="8229600" cy="3635670"/>
          </a:xfrm>
        </p:spPr>
        <p:txBody>
          <a:bodyPr>
            <a:noAutofit/>
          </a:bodyPr>
          <a:lstStyle/>
          <a:p>
            <a:pPr marL="623888" indent="-623888" algn="just">
              <a:spcAft>
                <a:spcPts val="600"/>
              </a:spcAft>
              <a:buNone/>
            </a:pPr>
            <a:r>
              <a:rPr lang="fr-FR" sz="2800" b="1" dirty="0">
                <a:solidFill>
                  <a:srgbClr val="C00000"/>
                </a:solidFill>
                <a:latin typeface="Arial" panose="020B0604020202020204" pitchFamily="34" charset="0"/>
                <a:cs typeface="Arial" panose="020B0604020202020204" pitchFamily="34" charset="0"/>
              </a:rPr>
              <a:t>B) Les problématiques plus spécifiques ou plus récurrentes en matière de gestion du réseau de distribution sélective : </a:t>
            </a:r>
            <a:endParaRPr lang="fr-FR" sz="2800" b="1" u="sng" dirty="0">
              <a:solidFill>
                <a:srgbClr val="C00000"/>
              </a:solidFill>
              <a:latin typeface="Arial" panose="020B0604020202020204" pitchFamily="34" charset="0"/>
              <a:cs typeface="Arial" panose="020B0604020202020204" pitchFamily="34" charset="0"/>
            </a:endParaRPr>
          </a:p>
          <a:p>
            <a:pPr marL="803275" indent="0" algn="just">
              <a:spcAft>
                <a:spcPts val="600"/>
              </a:spcAft>
              <a:buNone/>
            </a:pPr>
            <a:r>
              <a:rPr lang="fr-FR" sz="2800" dirty="0">
                <a:solidFill>
                  <a:srgbClr val="C00000"/>
                </a:solidFill>
                <a:latin typeface="Arial" panose="020B0604020202020204" pitchFamily="34" charset="0"/>
                <a:cs typeface="Arial" panose="020B0604020202020204" pitchFamily="34" charset="0"/>
              </a:rPr>
              <a:t>1) Les réseaux de distribution sélective à l’épreuve des ventes par Internet</a:t>
            </a:r>
          </a:p>
          <a:p>
            <a:pPr marL="803275" indent="0" algn="just">
              <a:buNone/>
            </a:pPr>
            <a:r>
              <a:rPr lang="fr-FR" sz="2800" dirty="0">
                <a:solidFill>
                  <a:srgbClr val="C00000"/>
                </a:solidFill>
                <a:latin typeface="Arial" panose="020B0604020202020204" pitchFamily="34" charset="0"/>
                <a:cs typeface="Arial" panose="020B0604020202020204" pitchFamily="34" charset="0"/>
              </a:rPr>
              <a:t>2) Les réseaux de distribution sélective à l’épreuve des reventes hors réseau</a:t>
            </a:r>
          </a:p>
          <a:p>
            <a:pPr marL="0" indent="0">
              <a:buNone/>
            </a:pPr>
            <a:endParaRPr lang="fr-FR" sz="1800" b="1" dirty="0">
              <a:latin typeface="+mn-lt"/>
            </a:endParaRPr>
          </a:p>
          <a:p>
            <a:endParaRPr lang="fr-FR" sz="1800" dirty="0">
              <a:latin typeface="+mn-lt"/>
            </a:endParaRPr>
          </a:p>
        </p:txBody>
      </p:sp>
      <p:sp>
        <p:nvSpPr>
          <p:cNvPr id="5" name="Espace réservé du numéro de diapositive 4">
            <a:extLst>
              <a:ext uri="{FF2B5EF4-FFF2-40B4-BE49-F238E27FC236}">
                <a16:creationId xmlns:a16="http://schemas.microsoft.com/office/drawing/2014/main" id="{F81859DD-7E94-4F7F-95F5-BBF95D8C8331}"/>
              </a:ext>
            </a:extLst>
          </p:cNvPr>
          <p:cNvSpPr>
            <a:spLocks noGrp="1"/>
          </p:cNvSpPr>
          <p:nvPr>
            <p:ph type="sldNum" sz="quarter" idx="10"/>
          </p:nvPr>
        </p:nvSpPr>
        <p:spPr/>
        <p:txBody>
          <a:bodyPr/>
          <a:lstStyle/>
          <a:p>
            <a:pPr>
              <a:defRPr/>
            </a:pPr>
            <a:fld id="{CE6B577E-FA0A-4000-9108-E9EC658625CC}" type="slidenum">
              <a:rPr lang="fr-FR" altLang="fr-FR" smtClean="0"/>
              <a:pPr>
                <a:defRPr/>
              </a:pPr>
              <a:t>147</a:t>
            </a:fld>
            <a:endParaRPr lang="fr-FR" altLang="fr-FR"/>
          </a:p>
        </p:txBody>
      </p:sp>
      <p:sp>
        <p:nvSpPr>
          <p:cNvPr id="8" name="Titre 3">
            <a:extLst>
              <a:ext uri="{FF2B5EF4-FFF2-40B4-BE49-F238E27FC236}">
                <a16:creationId xmlns:a16="http://schemas.microsoft.com/office/drawing/2014/main" id="{6E47EF44-4D49-F867-915C-97C6EA0AB169}"/>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2281402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1CF357-DEE8-4C15-9FE8-961B35E042BA}"/>
              </a:ext>
            </a:extLst>
          </p:cNvPr>
          <p:cNvSpPr>
            <a:spLocks noGrp="1"/>
          </p:cNvSpPr>
          <p:nvPr>
            <p:ph idx="1"/>
          </p:nvPr>
        </p:nvSpPr>
        <p:spPr/>
        <p:txBody>
          <a:bodyPr>
            <a:normAutofit/>
          </a:bodyPr>
          <a:lstStyle/>
          <a:p>
            <a:pPr marL="0" indent="0">
              <a:buNone/>
            </a:pPr>
            <a:endParaRPr lang="fr-FR" sz="1800" b="1" dirty="0">
              <a:solidFill>
                <a:srgbClr val="0000FF"/>
              </a:solidFill>
              <a:latin typeface="Arial" panose="020B0604020202020204" pitchFamily="34" charset="0"/>
              <a:cs typeface="Arial" panose="020B0604020202020204" pitchFamily="34" charset="0"/>
            </a:endParaRPr>
          </a:p>
          <a:p>
            <a:pPr algn="just"/>
            <a:r>
              <a:rPr lang="fr-FR" dirty="0">
                <a:solidFill>
                  <a:srgbClr val="000000"/>
                </a:solidFill>
                <a:latin typeface="Arial" panose="020B0604020202020204" pitchFamily="34" charset="0"/>
                <a:ea typeface="ＭＳ Ｐゴシック"/>
                <a:cs typeface="Arial" panose="020B0604020202020204" pitchFamily="34" charset="0"/>
              </a:rPr>
              <a:t>Il est toujours interdit d’interdire les ventes par Internet. </a:t>
            </a:r>
          </a:p>
          <a:p>
            <a:pPr algn="just"/>
            <a:r>
              <a:rPr lang="fr-FR" dirty="0">
                <a:solidFill>
                  <a:srgbClr val="000000"/>
                </a:solidFill>
                <a:latin typeface="Arial" panose="020B0604020202020204" pitchFamily="34" charset="0"/>
                <a:ea typeface="ＭＳ Ｐゴシック"/>
                <a:cs typeface="Arial" panose="020B0604020202020204" pitchFamily="34" charset="0"/>
              </a:rPr>
              <a:t>La jurisprudence a tendance à être très exigeante et à sanctionner toute limitation des ventes par Internet </a:t>
            </a:r>
            <a:endParaRPr lang="fr-FR" dirty="0">
              <a:solidFill>
                <a:srgbClr val="000000"/>
              </a:solidFill>
              <a:latin typeface="Arial" panose="020B0604020202020204" pitchFamily="34" charset="0"/>
              <a:cs typeface="Arial" panose="020B0604020202020204" pitchFamily="34" charset="0"/>
            </a:endParaRPr>
          </a:p>
          <a:p>
            <a:pPr marL="0" indent="0">
              <a:buNone/>
            </a:pPr>
            <a:endParaRPr lang="fr-FR" sz="1800" dirty="0">
              <a:latin typeface="+mn-lt"/>
            </a:endParaRPr>
          </a:p>
        </p:txBody>
      </p:sp>
      <p:sp>
        <p:nvSpPr>
          <p:cNvPr id="5" name="Espace réservé du numéro de diapositive 4">
            <a:extLst>
              <a:ext uri="{FF2B5EF4-FFF2-40B4-BE49-F238E27FC236}">
                <a16:creationId xmlns:a16="http://schemas.microsoft.com/office/drawing/2014/main" id="{D9276829-1F1D-4212-AF25-5B3028497045}"/>
              </a:ext>
            </a:extLst>
          </p:cNvPr>
          <p:cNvSpPr>
            <a:spLocks noGrp="1"/>
          </p:cNvSpPr>
          <p:nvPr>
            <p:ph type="sldNum" sz="quarter" idx="10"/>
          </p:nvPr>
        </p:nvSpPr>
        <p:spPr/>
        <p:txBody>
          <a:bodyPr/>
          <a:lstStyle/>
          <a:p>
            <a:pPr>
              <a:defRPr/>
            </a:pPr>
            <a:fld id="{CE6B577E-FA0A-4000-9108-E9EC658625CC}" type="slidenum">
              <a:rPr lang="fr-FR" altLang="fr-FR" smtClean="0"/>
              <a:pPr>
                <a:defRPr/>
              </a:pPr>
              <a:t>148</a:t>
            </a:fld>
            <a:endParaRPr lang="fr-FR" altLang="fr-FR"/>
          </a:p>
        </p:txBody>
      </p:sp>
      <p:sp>
        <p:nvSpPr>
          <p:cNvPr id="7" name="Titre 3">
            <a:extLst>
              <a:ext uri="{FF2B5EF4-FFF2-40B4-BE49-F238E27FC236}">
                <a16:creationId xmlns:a16="http://schemas.microsoft.com/office/drawing/2014/main" id="{DE23968E-8178-AA04-A212-821D033BFAD0}"/>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29483938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1CF357-DEE8-4C15-9FE8-961B35E042BA}"/>
              </a:ext>
            </a:extLst>
          </p:cNvPr>
          <p:cNvSpPr>
            <a:spLocks noGrp="1"/>
          </p:cNvSpPr>
          <p:nvPr>
            <p:ph idx="1"/>
          </p:nvPr>
        </p:nvSpPr>
        <p:spPr/>
        <p:txBody>
          <a:bodyPr>
            <a:normAutofit/>
          </a:bodyPr>
          <a:lstStyle/>
          <a:p>
            <a:pPr>
              <a:buFont typeface="Zapf Dingbats" charset="0"/>
              <a:buChar char="✔"/>
            </a:pPr>
            <a:endParaRPr lang="fr-FR" sz="1800" b="1" dirty="0">
              <a:solidFill>
                <a:srgbClr val="0000FF"/>
              </a:solidFill>
              <a:latin typeface="+mn-lt"/>
            </a:endParaRPr>
          </a:p>
          <a:p>
            <a:pPr>
              <a:buFont typeface="Zapf Dingbats" charset="0"/>
              <a:buChar char="✔"/>
            </a:pPr>
            <a:r>
              <a:rPr lang="fr-FR" sz="1800" b="1" dirty="0">
                <a:solidFill>
                  <a:srgbClr val="C00000"/>
                </a:solidFill>
                <a:latin typeface="Arial" panose="020B0604020202020204" pitchFamily="34" charset="0"/>
                <a:ea typeface="ＭＳ Ｐゴシック"/>
                <a:cs typeface="Arial" panose="020B0604020202020204" pitchFamily="34" charset="0"/>
              </a:rPr>
              <a:t>Solution plusieurs fois réitérée depuis par l’Autorité de la concurrence</a:t>
            </a:r>
          </a:p>
          <a:p>
            <a:pPr>
              <a:buFont typeface="Zapf Dingbats" charset="0"/>
              <a:buChar char="✔"/>
            </a:pPr>
            <a:endParaRPr lang="fr-FR" sz="1800" b="1" dirty="0">
              <a:solidFill>
                <a:srgbClr val="0000FF"/>
              </a:solidFill>
              <a:latin typeface="Arial" panose="020B0604020202020204" pitchFamily="34" charset="0"/>
              <a:cs typeface="Arial" panose="020B0604020202020204" pitchFamily="34" charset="0"/>
            </a:endParaRPr>
          </a:p>
          <a:p>
            <a:pPr algn="just"/>
            <a:r>
              <a:rPr lang="fr-FR" sz="1800" dirty="0" err="1">
                <a:solidFill>
                  <a:srgbClr val="000000"/>
                </a:solidFill>
                <a:latin typeface="Arial" panose="020B0604020202020204" pitchFamily="34" charset="0"/>
                <a:ea typeface="ＭＳ Ｐゴシック"/>
                <a:cs typeface="Arial" panose="020B0604020202020204" pitchFamily="34" charset="0"/>
              </a:rPr>
              <a:t>Aut</a:t>
            </a:r>
            <a:r>
              <a:rPr lang="fr-FR" sz="1800" dirty="0">
                <a:solidFill>
                  <a:srgbClr val="000000"/>
                </a:solidFill>
                <a:latin typeface="Arial" panose="020B0604020202020204" pitchFamily="34" charset="0"/>
                <a:ea typeface="ＭＳ Ｐゴシック"/>
                <a:cs typeface="Arial" panose="020B0604020202020204" pitchFamily="34" charset="0"/>
              </a:rPr>
              <a:t>. conc., déc. n 18-D-23, 24 oct. 2018 relative à des pratiques mises en œuvre dans le secteur de la distribution de matériel de motoculture: </a:t>
            </a:r>
            <a:endParaRPr lang="fr-FR" sz="1800" dirty="0">
              <a:solidFill>
                <a:srgbClr val="000000"/>
              </a:solidFill>
              <a:latin typeface="Arial" panose="020B0604020202020204" pitchFamily="34" charset="0"/>
              <a:cs typeface="Arial" panose="020B0604020202020204" pitchFamily="34" charset="0"/>
            </a:endParaRPr>
          </a:p>
          <a:p>
            <a:pPr lvl="1" algn="just">
              <a:buFontTx/>
              <a:buChar char="-"/>
            </a:pPr>
            <a:r>
              <a:rPr lang="fr-FR" sz="1800" dirty="0">
                <a:latin typeface="Arial" panose="020B0604020202020204" pitchFamily="34" charset="0"/>
                <a:ea typeface="ＭＳ Ｐゴシック"/>
                <a:cs typeface="Arial" panose="020B0604020202020204" pitchFamily="34" charset="0"/>
              </a:rPr>
              <a:t>La Société </a:t>
            </a:r>
            <a:r>
              <a:rPr lang="fr-FR" sz="1800" dirty="0" err="1">
                <a:latin typeface="Arial" panose="020B0604020202020204" pitchFamily="34" charset="0"/>
                <a:ea typeface="ＭＳ Ｐゴシック"/>
                <a:cs typeface="Arial" panose="020B0604020202020204" pitchFamily="34" charset="0"/>
              </a:rPr>
              <a:t>Stihl</a:t>
            </a:r>
            <a:r>
              <a:rPr lang="fr-FR" sz="1800" dirty="0">
                <a:latin typeface="Arial" panose="020B0604020202020204" pitchFamily="34" charset="0"/>
                <a:ea typeface="ＭＳ Ｐゴシック"/>
                <a:cs typeface="Arial" panose="020B0604020202020204" pitchFamily="34" charset="0"/>
              </a:rPr>
              <a:t> (tronçonneuses, débroussailleuses, élagueuses, sécateurs à batterie) a</a:t>
            </a:r>
            <a:r>
              <a:rPr lang="fr-FR" sz="1800" dirty="0">
                <a:solidFill>
                  <a:srgbClr val="000000"/>
                </a:solidFill>
                <a:latin typeface="Arial" panose="020B0604020202020204" pitchFamily="34" charset="0"/>
                <a:ea typeface="ＭＳ Ｐゴシック"/>
                <a:cs typeface="Arial" panose="020B0604020202020204" pitchFamily="34" charset="0"/>
              </a:rPr>
              <a:t> mis en place un réseau de DS</a:t>
            </a:r>
          </a:p>
          <a:p>
            <a:pPr lvl="1" algn="just">
              <a:buFontTx/>
              <a:buChar char="-"/>
            </a:pPr>
            <a:r>
              <a:rPr lang="fr-FR" sz="1800" dirty="0">
                <a:latin typeface="Arial" panose="020B0604020202020204" pitchFamily="34" charset="0"/>
                <a:ea typeface="ＭＳ Ｐゴシック"/>
                <a:cs typeface="Arial" panose="020B0604020202020204" pitchFamily="34" charset="0"/>
              </a:rPr>
              <a:t>Problème : elle exige une remise en main propre de ce type de produits par le distributeur à l'acheteur et impose soit un retrait en magasin, soit une livraison en personne au domicile de l'acheteur</a:t>
            </a:r>
          </a:p>
          <a:p>
            <a:pPr lvl="1" algn="just">
              <a:buFontTx/>
              <a:buChar char="-"/>
            </a:pPr>
            <a:r>
              <a:rPr lang="fr-FR" sz="1800" dirty="0">
                <a:latin typeface="Arial" panose="020B0604020202020204" pitchFamily="34" charset="0"/>
                <a:ea typeface="ＭＳ Ｐゴシック"/>
                <a:cs typeface="Arial" panose="020B0604020202020204" pitchFamily="34" charset="0"/>
              </a:rPr>
              <a:t>Analyse ADLC : </a:t>
            </a:r>
            <a:r>
              <a:rPr lang="fr-FR" sz="1800" dirty="0" err="1">
                <a:latin typeface="Arial" panose="020B0604020202020204" pitchFamily="34" charset="0"/>
                <a:ea typeface="ＭＳ Ｐゴシック"/>
                <a:cs typeface="Arial" panose="020B0604020202020204" pitchFamily="34" charset="0"/>
              </a:rPr>
              <a:t>Stihl</a:t>
            </a:r>
            <a:r>
              <a:rPr lang="fr-FR" sz="1800" dirty="0">
                <a:latin typeface="Arial" panose="020B0604020202020204" pitchFamily="34" charset="0"/>
                <a:ea typeface="ＭＳ Ｐゴシック"/>
                <a:cs typeface="Arial" panose="020B0604020202020204" pitchFamily="34" charset="0"/>
              </a:rPr>
              <a:t> a </a:t>
            </a:r>
            <a:r>
              <a:rPr lang="fr-FR" sz="1800" i="1" dirty="0">
                <a:latin typeface="Arial" panose="020B0604020202020204" pitchFamily="34" charset="0"/>
                <a:ea typeface="ＭＳ Ｐゴシック"/>
                <a:cs typeface="Arial" panose="020B0604020202020204" pitchFamily="34" charset="0"/>
              </a:rPr>
              <a:t>de facto </a:t>
            </a:r>
            <a:r>
              <a:rPr lang="fr-FR" sz="1800" dirty="0">
                <a:latin typeface="Arial" panose="020B0604020202020204" pitchFamily="34" charset="0"/>
                <a:ea typeface="ＭＳ Ｐゴシック"/>
                <a:cs typeface="Arial" panose="020B0604020202020204" pitchFamily="34" charset="0"/>
              </a:rPr>
              <a:t>interdit la vente de ses produits à partir des sites Internet de ses distributeurs et la condamne </a:t>
            </a:r>
            <a:endParaRPr lang="fr-FR" sz="1800" dirty="0">
              <a:solidFill>
                <a:srgbClr val="000000"/>
              </a:solidFill>
              <a:latin typeface="Arial" panose="020B0604020202020204" pitchFamily="34" charset="0"/>
              <a:cs typeface="Arial" panose="020B0604020202020204" pitchFamily="34" charset="0"/>
            </a:endParaRPr>
          </a:p>
          <a:p>
            <a:pPr marL="0" indent="0">
              <a:buNone/>
            </a:pPr>
            <a:endParaRPr lang="fr-FR" sz="1800" dirty="0">
              <a:latin typeface="+mn-lt"/>
            </a:endParaRPr>
          </a:p>
        </p:txBody>
      </p:sp>
      <p:sp>
        <p:nvSpPr>
          <p:cNvPr id="5" name="Espace réservé du numéro de diapositive 4">
            <a:extLst>
              <a:ext uri="{FF2B5EF4-FFF2-40B4-BE49-F238E27FC236}">
                <a16:creationId xmlns:a16="http://schemas.microsoft.com/office/drawing/2014/main" id="{D9276829-1F1D-4212-AF25-5B3028497045}"/>
              </a:ext>
            </a:extLst>
          </p:cNvPr>
          <p:cNvSpPr>
            <a:spLocks noGrp="1"/>
          </p:cNvSpPr>
          <p:nvPr>
            <p:ph type="sldNum" sz="quarter" idx="10"/>
          </p:nvPr>
        </p:nvSpPr>
        <p:spPr/>
        <p:txBody>
          <a:bodyPr/>
          <a:lstStyle/>
          <a:p>
            <a:pPr>
              <a:defRPr/>
            </a:pPr>
            <a:fld id="{CE6B577E-FA0A-4000-9108-E9EC658625CC}" type="slidenum">
              <a:rPr lang="fr-FR" altLang="fr-FR" smtClean="0"/>
              <a:pPr>
                <a:defRPr/>
              </a:pPr>
              <a:t>149</a:t>
            </a:fld>
            <a:endParaRPr lang="fr-FR" altLang="fr-FR"/>
          </a:p>
        </p:txBody>
      </p:sp>
      <p:sp>
        <p:nvSpPr>
          <p:cNvPr id="7" name="Titre 3">
            <a:extLst>
              <a:ext uri="{FF2B5EF4-FFF2-40B4-BE49-F238E27FC236}">
                <a16:creationId xmlns:a16="http://schemas.microsoft.com/office/drawing/2014/main" id="{678C9058-8A11-C553-781F-538DFB423BAF}"/>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139400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62E3A41F-B59B-447B-B40C-0E8B55BC23E3}"/>
              </a:ext>
            </a:extLst>
          </p:cNvPr>
          <p:cNvGraphicFramePr>
            <a:graphicFrameLocks noGrp="1"/>
          </p:cNvGraphicFramePr>
          <p:nvPr>
            <p:ph idx="1"/>
            <p:extLst>
              <p:ext uri="{D42A27DB-BD31-4B8C-83A1-F6EECF244321}">
                <p14:modId xmlns:p14="http://schemas.microsoft.com/office/powerpoint/2010/main" val="439325972"/>
              </p:ext>
            </p:extLst>
          </p:nvPr>
        </p:nvGraphicFramePr>
        <p:xfrm>
          <a:off x="359532" y="1131590"/>
          <a:ext cx="8244915" cy="822960"/>
        </p:xfrm>
        <a:graphic>
          <a:graphicData uri="http://schemas.openxmlformats.org/drawingml/2006/table">
            <a:tbl>
              <a:tblPr firstRow="1" bandRow="1">
                <a:tableStyleId>{21E4AEA4-8DFA-4A89-87EB-49C32662AFE0}</a:tableStyleId>
              </a:tblPr>
              <a:tblGrid>
                <a:gridCol w="2748305">
                  <a:extLst>
                    <a:ext uri="{9D8B030D-6E8A-4147-A177-3AD203B41FA5}">
                      <a16:colId xmlns:a16="http://schemas.microsoft.com/office/drawing/2014/main" val="709437918"/>
                    </a:ext>
                  </a:extLst>
                </a:gridCol>
                <a:gridCol w="2748305">
                  <a:extLst>
                    <a:ext uri="{9D8B030D-6E8A-4147-A177-3AD203B41FA5}">
                      <a16:colId xmlns:a16="http://schemas.microsoft.com/office/drawing/2014/main" val="2184202468"/>
                    </a:ext>
                  </a:extLst>
                </a:gridCol>
                <a:gridCol w="2748305">
                  <a:extLst>
                    <a:ext uri="{9D8B030D-6E8A-4147-A177-3AD203B41FA5}">
                      <a16:colId xmlns:a16="http://schemas.microsoft.com/office/drawing/2014/main" val="340913265"/>
                    </a:ext>
                  </a:extLst>
                </a:gridCol>
              </a:tblGrid>
              <a:tr h="147701">
                <a:tc>
                  <a:txBody>
                    <a:bodyPr/>
                    <a:lstStyle/>
                    <a:p>
                      <a:pPr algn="ctr"/>
                      <a:endParaRPr lang="fr-FR" sz="1400"/>
                    </a:p>
                  </a:txBody>
                  <a:tcPr anchor="ctr"/>
                </a:tc>
                <a:tc>
                  <a:txBody>
                    <a:bodyPr/>
                    <a:lstStyle/>
                    <a:p>
                      <a:pPr algn="ctr"/>
                      <a:r>
                        <a:rPr lang="fr-FR" sz="1400" dirty="0">
                          <a:latin typeface="Arial" panose="020B0604020202020204" pitchFamily="34" charset="0"/>
                          <a:cs typeface="Arial" panose="020B0604020202020204" pitchFamily="34" charset="0"/>
                        </a:rPr>
                        <a:t>Distribution sélective</a:t>
                      </a:r>
                    </a:p>
                  </a:txBody>
                  <a:tcPr anchor="ctr"/>
                </a:tc>
                <a:tc>
                  <a:txBody>
                    <a:bodyPr/>
                    <a:lstStyle/>
                    <a:p>
                      <a:pPr algn="ctr"/>
                      <a:r>
                        <a:rPr lang="fr-FR" sz="1400" dirty="0">
                          <a:latin typeface="Arial" panose="020B0604020202020204" pitchFamily="34" charset="0"/>
                          <a:cs typeface="Arial" panose="020B0604020202020204" pitchFamily="34" charset="0"/>
                        </a:rPr>
                        <a:t>Agence commerciale</a:t>
                      </a:r>
                    </a:p>
                  </a:txBody>
                  <a:tcPr anchor="ctr"/>
                </a:tc>
                <a:extLst>
                  <a:ext uri="{0D108BD9-81ED-4DB2-BD59-A6C34878D82A}">
                    <a16:rowId xmlns:a16="http://schemas.microsoft.com/office/drawing/2014/main" val="32578633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Régime juridique</a:t>
                      </a:r>
                    </a:p>
                  </a:txBody>
                  <a:tcPr anchor="ctr"/>
                </a:tc>
                <a:tc>
                  <a:txBody>
                    <a:bodyPr/>
                    <a:lstStyle/>
                    <a:p>
                      <a:r>
                        <a:rPr lang="fr-FR" sz="1400" dirty="0">
                          <a:latin typeface="Arial" panose="020B0604020202020204" pitchFamily="34" charset="0"/>
                          <a:cs typeface="Arial" panose="020B0604020202020204" pitchFamily="34" charset="0"/>
                        </a:rPr>
                        <a:t>Achat-revente</a:t>
                      </a:r>
                    </a:p>
                  </a:txBody>
                  <a:tcPr anchor="ctr"/>
                </a:tc>
                <a:tc>
                  <a:txBody>
                    <a:bodyPr/>
                    <a:lstStyle/>
                    <a:p>
                      <a:r>
                        <a:rPr lang="fr-FR" sz="1400" dirty="0">
                          <a:latin typeface="Arial" panose="020B0604020202020204" pitchFamily="34" charset="0"/>
                          <a:cs typeface="Arial" panose="020B0604020202020204" pitchFamily="34" charset="0"/>
                        </a:rPr>
                        <a:t>Intermédiaire agissant au nom et pour le compte du mandant</a:t>
                      </a:r>
                    </a:p>
                  </a:txBody>
                  <a:tcPr anchor="ctr"/>
                </a:tc>
                <a:extLst>
                  <a:ext uri="{0D108BD9-81ED-4DB2-BD59-A6C34878D82A}">
                    <a16:rowId xmlns:a16="http://schemas.microsoft.com/office/drawing/2014/main" val="1902946666"/>
                  </a:ext>
                </a:extLst>
              </a:tr>
            </a:tbl>
          </a:graphicData>
        </a:graphic>
      </p:graphicFrame>
      <p:sp>
        <p:nvSpPr>
          <p:cNvPr id="6" name="Espace réservé du contenu 1">
            <a:extLst>
              <a:ext uri="{FF2B5EF4-FFF2-40B4-BE49-F238E27FC236}">
                <a16:creationId xmlns:a16="http://schemas.microsoft.com/office/drawing/2014/main" id="{690DCDA4-EE61-4939-B9F5-7AA0C1B19A49}"/>
              </a:ext>
            </a:extLst>
          </p:cNvPr>
          <p:cNvSpPr txBox="1">
            <a:spLocks/>
          </p:cNvSpPr>
          <p:nvPr/>
        </p:nvSpPr>
        <p:spPr>
          <a:xfrm>
            <a:off x="391406" y="2211710"/>
            <a:ext cx="8229600" cy="2411534"/>
          </a:xfrm>
          <a:prstGeom prst="rect">
            <a:avLst/>
          </a:prstGeom>
        </p:spPr>
        <p:txBody>
          <a:bodyPr vert="horz" wrap="square" lIns="91440" tIns="45720" rIns="91440" bIns="45720" numCol="1" anchor="ctr"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cap="none" baseline="0">
                <a:solidFill>
                  <a:schemeClr val="tx1"/>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baseline="0">
                <a:solidFill>
                  <a:schemeClr val="tx1"/>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baseline="0">
                <a:solidFill>
                  <a:schemeClr val="tx1"/>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2"/>
              </a:buBlip>
              <a:defRPr sz="2000" kern="1200" baseline="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3"/>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indent="0" algn="just">
              <a:spcAft>
                <a:spcPts val="600"/>
              </a:spcAft>
              <a:buNone/>
              <a:defRPr/>
            </a:pPr>
            <a:r>
              <a:rPr lang="fr-FR" sz="1800" u="sng" dirty="0"/>
              <a:t>Deux problématiques se posent éventuellement, en particulier dans l’architecture de la distribution</a:t>
            </a:r>
            <a:r>
              <a:rPr lang="fr-FR" sz="1800" dirty="0"/>
              <a:t> :</a:t>
            </a:r>
          </a:p>
          <a:p>
            <a:pPr algn="just">
              <a:spcAft>
                <a:spcPts val="600"/>
              </a:spcAft>
              <a:buFont typeface="Arial" panose="020B0604020202020204" pitchFamily="34" charset="0"/>
              <a:buChar char="-"/>
              <a:defRPr/>
            </a:pPr>
            <a:r>
              <a:rPr lang="fr-FR" sz="1800" dirty="0"/>
              <a:t>A-t-on intérêt à distribuer ses produits par des distributeurs sélectifs ou à les vendre directement par des agents commerciaux ?</a:t>
            </a:r>
          </a:p>
          <a:p>
            <a:pPr algn="just">
              <a:buFont typeface="Arial" panose="020B0604020202020204" pitchFamily="34" charset="0"/>
              <a:buChar char="-"/>
              <a:defRPr/>
            </a:pPr>
            <a:r>
              <a:rPr lang="fr-FR" sz="1800" dirty="0"/>
              <a:t>Quelles sont les contraintes en cas de transformation de distributeurs sélectifs en agents commerciaux ?</a:t>
            </a:r>
          </a:p>
        </p:txBody>
      </p:sp>
      <p:sp>
        <p:nvSpPr>
          <p:cNvPr id="8" name="Titre 3">
            <a:extLst>
              <a:ext uri="{FF2B5EF4-FFF2-40B4-BE49-F238E27FC236}">
                <a16:creationId xmlns:a16="http://schemas.microsoft.com/office/drawing/2014/main" id="{F7CA80C0-3C05-4F7B-A352-C1978FCEE6DE}"/>
              </a:ext>
            </a:extLst>
          </p:cNvPr>
          <p:cNvSpPr>
            <a:spLocks noGrp="1"/>
          </p:cNvSpPr>
          <p:nvPr>
            <p:ph type="title"/>
          </p:nvPr>
        </p:nvSpPr>
        <p:spPr>
          <a:xfrm>
            <a:off x="4282376" y="225168"/>
            <a:ext cx="4404424" cy="530481"/>
          </a:xfrm>
        </p:spPr>
        <p:txBody>
          <a:bodyPr/>
          <a:lstStyle/>
          <a:p>
            <a:r>
              <a:rPr lang="fr-FR"/>
              <a:t>INTRODUCTION</a:t>
            </a:r>
          </a:p>
        </p:txBody>
      </p:sp>
      <p:sp>
        <p:nvSpPr>
          <p:cNvPr id="2" name="Espace réservé du numéro de diapositive 1">
            <a:extLst>
              <a:ext uri="{FF2B5EF4-FFF2-40B4-BE49-F238E27FC236}">
                <a16:creationId xmlns:a16="http://schemas.microsoft.com/office/drawing/2014/main" id="{2E698756-9D03-4F43-81C8-EEC5EC41A15D}"/>
              </a:ext>
            </a:extLst>
          </p:cNvPr>
          <p:cNvSpPr>
            <a:spLocks noGrp="1"/>
          </p:cNvSpPr>
          <p:nvPr>
            <p:ph type="sldNum" sz="quarter" idx="10"/>
          </p:nvPr>
        </p:nvSpPr>
        <p:spPr/>
        <p:txBody>
          <a:bodyPr/>
          <a:lstStyle/>
          <a:p>
            <a:pPr>
              <a:defRPr/>
            </a:pPr>
            <a:fld id="{CE6B577E-FA0A-4000-9108-E9EC658625CC}" type="slidenum">
              <a:rPr lang="fr-FR" altLang="fr-FR" smtClean="0"/>
              <a:pPr>
                <a:defRPr/>
              </a:pPr>
              <a:t>15</a:t>
            </a:fld>
            <a:endParaRPr lang="fr-FR" altLang="fr-FR"/>
          </a:p>
        </p:txBody>
      </p:sp>
    </p:spTree>
    <p:extLst>
      <p:ext uri="{BB962C8B-B14F-4D97-AF65-F5344CB8AC3E}">
        <p14:creationId xmlns:p14="http://schemas.microsoft.com/office/powerpoint/2010/main" val="38901219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1CF357-DEE8-4C15-9FE8-961B35E042BA}"/>
              </a:ext>
            </a:extLst>
          </p:cNvPr>
          <p:cNvSpPr>
            <a:spLocks noGrp="1"/>
          </p:cNvSpPr>
          <p:nvPr>
            <p:ph idx="1"/>
          </p:nvPr>
        </p:nvSpPr>
        <p:spPr/>
        <p:txBody>
          <a:bodyPr>
            <a:normAutofit/>
          </a:bodyPr>
          <a:lstStyle/>
          <a:p>
            <a:r>
              <a:rPr lang="fr-FR" sz="1900" dirty="0">
                <a:latin typeface="Arial" panose="020B0604020202020204" pitchFamily="34" charset="0"/>
                <a:ea typeface="ＭＳ Ｐゴシック"/>
                <a:cs typeface="Arial" panose="020B0604020202020204" pitchFamily="34" charset="0"/>
              </a:rPr>
              <a:t>Ord. Cour d'appel de Paris 23 janv. 2019: sursis à exécution  car conséquences manifestement excessives </a:t>
            </a:r>
            <a:endParaRPr lang="fr-FR" sz="1900" dirty="0">
              <a:latin typeface="Arial" panose="020B0604020202020204" pitchFamily="34" charset="0"/>
              <a:cs typeface="Arial" panose="020B0604020202020204" pitchFamily="34" charset="0"/>
            </a:endParaRPr>
          </a:p>
          <a:p>
            <a:pPr algn="just"/>
            <a:r>
              <a:rPr lang="fr-FR" sz="1900" dirty="0">
                <a:latin typeface="Arial" panose="020B0604020202020204" pitchFamily="34" charset="0"/>
                <a:ea typeface="ＭＳ Ｐゴシック"/>
                <a:cs typeface="Arial" panose="020B0604020202020204" pitchFamily="34" charset="0"/>
              </a:rPr>
              <a:t>Arrêt au fond valide le raisonnement de l’</a:t>
            </a:r>
            <a:r>
              <a:rPr lang="fr-FR" sz="1900" dirty="0" err="1">
                <a:latin typeface="Arial" panose="020B0604020202020204" pitchFamily="34" charset="0"/>
                <a:ea typeface="ＭＳ Ｐゴシック"/>
                <a:cs typeface="Arial" panose="020B0604020202020204" pitchFamily="34" charset="0"/>
              </a:rPr>
              <a:t>Adlc</a:t>
            </a:r>
            <a:r>
              <a:rPr lang="fr-FR" sz="1900" dirty="0">
                <a:latin typeface="Arial" panose="020B0604020202020204" pitchFamily="34" charset="0"/>
                <a:ea typeface="ＭＳ Ｐゴシック"/>
                <a:cs typeface="Arial" panose="020B0604020202020204" pitchFamily="34" charset="0"/>
              </a:rPr>
              <a:t> (CA Paris, Pôle 5 ch. 7, 17 octobre 2019, n°18-24456): </a:t>
            </a:r>
            <a:endParaRPr lang="fr-FR" sz="1900" dirty="0">
              <a:latin typeface="Arial" panose="020B0604020202020204" pitchFamily="34" charset="0"/>
              <a:cs typeface="Arial" panose="020B0604020202020204" pitchFamily="34" charset="0"/>
            </a:endParaRPr>
          </a:p>
          <a:p>
            <a:pPr lvl="1" algn="just"/>
            <a:r>
              <a:rPr lang="fr-FR" sz="1800" dirty="0">
                <a:latin typeface="Arial" panose="020B0604020202020204" pitchFamily="34" charset="0"/>
                <a:ea typeface="ＭＳ Ｐゴシック"/>
                <a:cs typeface="Arial" panose="020B0604020202020204" pitchFamily="34" charset="0"/>
              </a:rPr>
              <a:t>L’exigence d’une remise mise en main propre des matériels doit être assimilée à une interdiction de vente en ligne lorsqu’elle est comprise comme telle par les revendeurs et a entraîné des rappels à l’ordre par le fournisseur</a:t>
            </a:r>
          </a:p>
          <a:p>
            <a:pPr lvl="1"/>
            <a:r>
              <a:rPr lang="fr-FR" sz="1900" dirty="0">
                <a:latin typeface="Arial" panose="020B0604020202020204" pitchFamily="34" charset="0"/>
                <a:ea typeface="ＭＳ Ｐゴシック"/>
                <a:cs typeface="Arial" panose="020B0604020202020204" pitchFamily="34" charset="0"/>
              </a:rPr>
              <a:t>L’obligation de prise en main est appropriée pour garantir la sécurité mais il existe des moyens moins restrictifs</a:t>
            </a:r>
          </a:p>
          <a:p>
            <a:r>
              <a:rPr lang="fr-FR" sz="1900" dirty="0">
                <a:latin typeface="Arial" panose="020B0604020202020204" pitchFamily="34" charset="0"/>
                <a:ea typeface="ＭＳ Ｐゴシック"/>
                <a:cs typeface="Arial" panose="020B0604020202020204" pitchFamily="34" charset="0"/>
              </a:rPr>
              <a:t>Arrêt de la Cour d’appel approuvé par la Cour de cassation (</a:t>
            </a:r>
            <a:r>
              <a:rPr lang="fr-FR" sz="1900" dirty="0">
                <a:effectLst/>
                <a:latin typeface="Arial" panose="020B0604020202020204" pitchFamily="34" charset="0"/>
                <a:ea typeface="Calibri" panose="020F0502020204030204" pitchFamily="34" charset="0"/>
                <a:cs typeface="Arial" panose="020B0604020202020204" pitchFamily="34" charset="0"/>
              </a:rPr>
              <a:t>Com., 26 janvier 2022, n° 19-24.464)</a:t>
            </a:r>
            <a:endParaRPr lang="fr-FR" sz="1900" dirty="0">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9D6D8FD-BD5E-4FF2-95D6-5707FC7920AB}"/>
              </a:ext>
            </a:extLst>
          </p:cNvPr>
          <p:cNvSpPr>
            <a:spLocks noGrp="1"/>
          </p:cNvSpPr>
          <p:nvPr>
            <p:ph type="sldNum" sz="quarter" idx="10"/>
          </p:nvPr>
        </p:nvSpPr>
        <p:spPr/>
        <p:txBody>
          <a:bodyPr/>
          <a:lstStyle/>
          <a:p>
            <a:pPr>
              <a:defRPr/>
            </a:pPr>
            <a:fld id="{CE6B577E-FA0A-4000-9108-E9EC658625CC}" type="slidenum">
              <a:rPr lang="fr-FR" altLang="fr-FR" smtClean="0"/>
              <a:pPr>
                <a:defRPr/>
              </a:pPr>
              <a:t>150</a:t>
            </a:fld>
            <a:endParaRPr lang="fr-FR" altLang="fr-FR"/>
          </a:p>
        </p:txBody>
      </p:sp>
      <p:sp>
        <p:nvSpPr>
          <p:cNvPr id="7" name="Titre 3">
            <a:extLst>
              <a:ext uri="{FF2B5EF4-FFF2-40B4-BE49-F238E27FC236}">
                <a16:creationId xmlns:a16="http://schemas.microsoft.com/office/drawing/2014/main" id="{FC92D698-A59D-1811-ADCE-0B9F029A2B21}"/>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6958214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1CF357-DEE8-4C15-9FE8-961B35E042BA}"/>
              </a:ext>
            </a:extLst>
          </p:cNvPr>
          <p:cNvSpPr>
            <a:spLocks noGrp="1"/>
          </p:cNvSpPr>
          <p:nvPr>
            <p:ph idx="1"/>
          </p:nvPr>
        </p:nvSpPr>
        <p:spPr>
          <a:xfrm>
            <a:off x="198408" y="926902"/>
            <a:ext cx="8747184" cy="4347159"/>
          </a:xfrm>
        </p:spPr>
        <p:txBody>
          <a:bodyPr>
            <a:normAutofit fontScale="62500" lnSpcReduction="20000"/>
          </a:bodyPr>
          <a:lstStyle/>
          <a:p>
            <a:pPr>
              <a:buFontTx/>
              <a:buChar char="•"/>
            </a:pPr>
            <a:endParaRPr lang="fr-FR" dirty="0"/>
          </a:p>
          <a:p>
            <a:pPr>
              <a:buFontTx/>
              <a:buChar char="•"/>
            </a:pPr>
            <a:endParaRPr lang="fr-FR" dirty="0"/>
          </a:p>
          <a:p>
            <a:pPr>
              <a:buFontTx/>
              <a:buChar char="•"/>
            </a:pPr>
            <a:endParaRPr lang="fr-FR" dirty="0"/>
          </a:p>
          <a:p>
            <a:pPr>
              <a:buFontTx/>
              <a:buChar char="•"/>
            </a:pPr>
            <a:endParaRPr lang="fr-FR" dirty="0"/>
          </a:p>
          <a:p>
            <a:pPr>
              <a:buFontTx/>
              <a:buChar char="•"/>
            </a:pPr>
            <a:endParaRPr lang="fr-FR" dirty="0"/>
          </a:p>
          <a:p>
            <a:pPr>
              <a:buFontTx/>
              <a:buChar char="•"/>
            </a:pPr>
            <a:endParaRPr lang="fr-FR" dirty="0"/>
          </a:p>
          <a:p>
            <a:pPr>
              <a:buFontTx/>
              <a:buChar char="•"/>
            </a:pPr>
            <a:endParaRPr lang="fr-FR" sz="2300" dirty="0"/>
          </a:p>
          <a:p>
            <a:r>
              <a:rPr lang="fr-FR" sz="2300" u="sng" dirty="0" err="1">
                <a:latin typeface="Arial" panose="020B0604020202020204" pitchFamily="34" charset="0"/>
                <a:ea typeface="ＭＳ Ｐゴシック"/>
                <a:cs typeface="Arial" panose="020B0604020202020204" pitchFamily="34" charset="0"/>
              </a:rPr>
              <a:t>Aut</a:t>
            </a:r>
            <a:r>
              <a:rPr lang="fr-FR" sz="2300" u="sng" dirty="0">
                <a:latin typeface="Arial" panose="020B0604020202020204" pitchFamily="34" charset="0"/>
                <a:ea typeface="ＭＳ Ｐゴシック"/>
                <a:cs typeface="Arial" panose="020B0604020202020204" pitchFamily="34" charset="0"/>
              </a:rPr>
              <a:t>. Conc., n°19-D-14, 1</a:t>
            </a:r>
            <a:r>
              <a:rPr lang="fr-FR" sz="2300" u="sng" baseline="30000" dirty="0">
                <a:latin typeface="Arial" panose="020B0604020202020204" pitchFamily="34" charset="0"/>
                <a:ea typeface="ＭＳ Ｐゴシック"/>
                <a:cs typeface="Arial" panose="020B0604020202020204" pitchFamily="34" charset="0"/>
              </a:rPr>
              <a:t>er</a:t>
            </a:r>
            <a:r>
              <a:rPr lang="fr-FR" sz="2300" u="sng" dirty="0">
                <a:latin typeface="Arial" panose="020B0604020202020204" pitchFamily="34" charset="0"/>
                <a:ea typeface="ＭＳ Ｐゴシック"/>
                <a:cs typeface="Arial" panose="020B0604020202020204" pitchFamily="34" charset="0"/>
              </a:rPr>
              <a:t> juillet 2019, Distribution de cycles haut de gamme</a:t>
            </a:r>
            <a:r>
              <a:rPr lang="fr-FR" sz="2300" dirty="0">
                <a:latin typeface="Arial" panose="020B0604020202020204" pitchFamily="34" charset="0"/>
                <a:ea typeface="ＭＳ Ｐゴシック"/>
                <a:cs typeface="Arial" panose="020B0604020202020204" pitchFamily="34" charset="0"/>
              </a:rPr>
              <a:t> : 	</a:t>
            </a:r>
          </a:p>
          <a:p>
            <a:pPr marL="0" indent="0">
              <a:buNone/>
            </a:pPr>
            <a:r>
              <a:rPr lang="fr-FR" sz="2300" dirty="0">
                <a:latin typeface="Arial" panose="020B0604020202020204" pitchFamily="34" charset="0"/>
                <a:ea typeface="ＭＳ Ｐゴシック"/>
                <a:cs typeface="Arial" panose="020B0604020202020204" pitchFamily="34" charset="0"/>
              </a:rPr>
              <a:t>	</a:t>
            </a:r>
            <a:endParaRPr lang="fr-FR" sz="2300" dirty="0">
              <a:solidFill>
                <a:srgbClr val="000000"/>
              </a:solidFill>
              <a:latin typeface="Arial" panose="020B0604020202020204" pitchFamily="34" charset="0"/>
              <a:ea typeface="ＭＳ Ｐゴシック"/>
              <a:cs typeface="Arial" panose="020B0604020202020204" pitchFamily="34" charset="0"/>
            </a:endParaRPr>
          </a:p>
          <a:p>
            <a:pPr algn="just">
              <a:spcAft>
                <a:spcPts val="600"/>
              </a:spcAft>
              <a:buFontTx/>
              <a:buChar char="-"/>
            </a:pPr>
            <a:r>
              <a:rPr lang="fr-FR" sz="2300" dirty="0" err="1">
                <a:latin typeface="Arial" panose="020B0604020202020204" pitchFamily="34" charset="0"/>
                <a:ea typeface="ＭＳ Ｐゴシック"/>
                <a:cs typeface="Arial" panose="020B0604020202020204" pitchFamily="34" charset="0"/>
              </a:rPr>
              <a:t>Bikeurope</a:t>
            </a:r>
            <a:r>
              <a:rPr lang="fr-FR" sz="2300" dirty="0">
                <a:latin typeface="Arial" panose="020B0604020202020204" pitchFamily="34" charset="0"/>
                <a:ea typeface="ＭＳ Ｐゴシック"/>
                <a:cs typeface="Arial" panose="020B0604020202020204" pitchFamily="34" charset="0"/>
              </a:rPr>
              <a:t> prévoyait, dans ses CGV que toute vente en ligne de ses cycles devait s'accompagner d'une livraison sur le « lieu de vente autorisé », c'est-à-dire impérativement dans le magasin du distributeur, avant, dans un second temps, d'interdire explicitement toute vente en ligne. Cela est confirmé par plusieurs emails envoyés par le responsable des vente «  vente Trek interdite sur les sites internet et en VAD », «  nous interdisons la vente de nos vélos à distance (donc sur internet) ». En cas de non-respect de ces dispositions, des lettres d’avertissement étaient envoyées. </a:t>
            </a:r>
            <a:endParaRPr lang="fr-FR" sz="2300" dirty="0">
              <a:latin typeface="Arial" panose="020B0604020202020204" pitchFamily="34" charset="0"/>
              <a:cs typeface="Arial" panose="020B0604020202020204" pitchFamily="34" charset="0"/>
            </a:endParaRPr>
          </a:p>
          <a:p>
            <a:pPr algn="just">
              <a:buFontTx/>
              <a:buChar char="-"/>
            </a:pPr>
            <a:r>
              <a:rPr lang="fr-FR" sz="2300" dirty="0">
                <a:latin typeface="Arial" panose="020B0604020202020204" pitchFamily="34" charset="0"/>
                <a:ea typeface="ＭＳ Ｐゴシック"/>
                <a:cs typeface="Arial" panose="020B0604020202020204" pitchFamily="34" charset="0"/>
              </a:rPr>
              <a:t>L’interdiction de vente de cycles sur internet excède les impératifs liés à la préservation de la sécurité des utilisateurs et de la haute technicité de ces produits, dès lors que la réglementation en vigueur à la date des faits n’exigeaient ni un montage en présence de l’acheteur, ni une remise en magasin</a:t>
            </a:r>
          </a:p>
          <a:p>
            <a:pPr algn="just">
              <a:buFontTx/>
              <a:buChar char="-"/>
            </a:pPr>
            <a:endParaRPr lang="fr-FR" dirty="0">
              <a:latin typeface="Arial" panose="020B0604020202020204" pitchFamily="34" charset="0"/>
              <a:cs typeface="Arial" panose="020B0604020202020204" pitchFamily="34" charset="0"/>
            </a:endParaRPr>
          </a:p>
          <a:p>
            <a:pPr marL="0" indent="0">
              <a:buNone/>
            </a:pPr>
            <a:endParaRPr lang="fr-FR" dirty="0">
              <a:latin typeface="Arial" charset="0"/>
            </a:endParaRPr>
          </a:p>
          <a:p>
            <a:pPr marL="0" indent="0">
              <a:buNone/>
            </a:pPr>
            <a:endParaRPr lang="fr-FR" dirty="0">
              <a:latin typeface="+mn-lt"/>
            </a:endParaRPr>
          </a:p>
          <a:p>
            <a:pPr marL="0" indent="0">
              <a:buNone/>
            </a:pPr>
            <a:endParaRPr lang="fr-FR" dirty="0">
              <a:latin typeface="+mn-lt"/>
            </a:endParaRPr>
          </a:p>
          <a:p>
            <a:pPr marL="0" indent="0">
              <a:buNone/>
            </a:pPr>
            <a:endParaRPr lang="fr-FR" dirty="0">
              <a:latin typeface="+mn-lt"/>
            </a:endParaRPr>
          </a:p>
          <a:p>
            <a:pPr marL="0" indent="0">
              <a:buNone/>
            </a:pPr>
            <a:endParaRPr lang="fr-FR" dirty="0">
              <a:latin typeface="+mn-lt"/>
            </a:endParaRPr>
          </a:p>
          <a:p>
            <a:pPr marL="0" indent="0">
              <a:buNone/>
            </a:pPr>
            <a:endParaRPr lang="fr-FR" dirty="0">
              <a:latin typeface="+mn-lt"/>
            </a:endParaRPr>
          </a:p>
          <a:p>
            <a:pPr marL="0" indent="0">
              <a:buNone/>
            </a:pPr>
            <a:endParaRPr lang="fr-FR" dirty="0">
              <a:latin typeface="+mn-lt"/>
            </a:endParaRPr>
          </a:p>
          <a:p>
            <a:pPr marL="0" indent="0">
              <a:buNone/>
            </a:pPr>
            <a:endParaRPr lang="fr-FR" dirty="0">
              <a:latin typeface="+mn-lt"/>
            </a:endParaRPr>
          </a:p>
        </p:txBody>
      </p:sp>
      <p:sp>
        <p:nvSpPr>
          <p:cNvPr id="5" name="Espace réservé du numéro de diapositive 4">
            <a:extLst>
              <a:ext uri="{FF2B5EF4-FFF2-40B4-BE49-F238E27FC236}">
                <a16:creationId xmlns:a16="http://schemas.microsoft.com/office/drawing/2014/main" id="{31A4F8D0-C1FC-475D-B574-F25901A018A8}"/>
              </a:ext>
            </a:extLst>
          </p:cNvPr>
          <p:cNvSpPr>
            <a:spLocks noGrp="1"/>
          </p:cNvSpPr>
          <p:nvPr>
            <p:ph type="sldNum" sz="quarter" idx="10"/>
          </p:nvPr>
        </p:nvSpPr>
        <p:spPr/>
        <p:txBody>
          <a:bodyPr/>
          <a:lstStyle/>
          <a:p>
            <a:pPr>
              <a:defRPr/>
            </a:pPr>
            <a:fld id="{CE6B577E-FA0A-4000-9108-E9EC658625CC}" type="slidenum">
              <a:rPr lang="fr-FR" altLang="fr-FR" smtClean="0"/>
              <a:pPr>
                <a:defRPr/>
              </a:pPr>
              <a:t>151</a:t>
            </a:fld>
            <a:endParaRPr lang="fr-FR" altLang="fr-FR"/>
          </a:p>
        </p:txBody>
      </p:sp>
      <p:sp>
        <p:nvSpPr>
          <p:cNvPr id="7" name="Titre 3">
            <a:extLst>
              <a:ext uri="{FF2B5EF4-FFF2-40B4-BE49-F238E27FC236}">
                <a16:creationId xmlns:a16="http://schemas.microsoft.com/office/drawing/2014/main" id="{90218F79-554A-07BB-6673-48B9F4059C6B}"/>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7467711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1CF357-DEE8-4C15-9FE8-961B35E042BA}"/>
              </a:ext>
            </a:extLst>
          </p:cNvPr>
          <p:cNvSpPr>
            <a:spLocks noGrp="1"/>
          </p:cNvSpPr>
          <p:nvPr>
            <p:ph idx="1"/>
          </p:nvPr>
        </p:nvSpPr>
        <p:spPr>
          <a:xfrm>
            <a:off x="457200" y="980817"/>
            <a:ext cx="8435280" cy="4061083"/>
          </a:xfrm>
        </p:spPr>
        <p:txBody>
          <a:bodyPr>
            <a:normAutofit fontScale="62500" lnSpcReduction="20000"/>
          </a:bodyPr>
          <a:lstStyle/>
          <a:p>
            <a:pPr marL="0" indent="0">
              <a:buNone/>
            </a:pPr>
            <a:endParaRPr lang="fr-F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r>
              <a:rPr lang="fr-FR">
                <a:latin typeface="+mn-lt"/>
              </a:rPr>
              <a:t>(source : </a:t>
            </a:r>
            <a:r>
              <a:rPr lang="fr-FR">
                <a:latin typeface="+mn-lt"/>
                <a:hlinkClick r:id="rId2"/>
              </a:rPr>
              <a:t>ADLC</a:t>
            </a:r>
            <a:r>
              <a:rPr lang="fr-FR">
                <a:latin typeface="+mn-lt"/>
              </a:rPr>
              <a:t>)</a:t>
            </a:r>
          </a:p>
          <a:p>
            <a:pPr marL="0" indent="0">
              <a:buNone/>
            </a:pPr>
            <a:endParaRPr lang="fr-FR">
              <a:latin typeface="+mn-lt"/>
            </a:endParaRPr>
          </a:p>
          <a:p>
            <a:pPr marL="0" indent="0">
              <a:buNone/>
            </a:pPr>
            <a:endParaRPr lang="fr-FR">
              <a:latin typeface="+mn-lt"/>
            </a:endParaRPr>
          </a:p>
          <a:p>
            <a:pPr marL="0" indent="0">
              <a:buNone/>
            </a:pPr>
            <a:endParaRPr lang="fr-FR">
              <a:latin typeface="+mn-lt"/>
            </a:endParaRPr>
          </a:p>
          <a:p>
            <a:pPr marL="0" indent="0">
              <a:buNone/>
            </a:pPr>
            <a:endParaRPr lang="fr-FR">
              <a:latin typeface="+mn-lt"/>
            </a:endParaRPr>
          </a:p>
        </p:txBody>
      </p:sp>
      <p:pic>
        <p:nvPicPr>
          <p:cNvPr id="5" name="Image 4"/>
          <p:cNvPicPr>
            <a:picLocks noChangeAspect="1"/>
          </p:cNvPicPr>
          <p:nvPr/>
        </p:nvPicPr>
        <p:blipFill>
          <a:blip r:embed="rId3"/>
          <a:stretch>
            <a:fillRect/>
          </a:stretch>
        </p:blipFill>
        <p:spPr>
          <a:xfrm>
            <a:off x="1764742" y="1313533"/>
            <a:ext cx="5614516" cy="3121010"/>
          </a:xfrm>
          <a:prstGeom prst="rect">
            <a:avLst/>
          </a:prstGeom>
        </p:spPr>
      </p:pic>
      <p:sp>
        <p:nvSpPr>
          <p:cNvPr id="6" name="Espace réservé du numéro de diapositive 5">
            <a:extLst>
              <a:ext uri="{FF2B5EF4-FFF2-40B4-BE49-F238E27FC236}">
                <a16:creationId xmlns:a16="http://schemas.microsoft.com/office/drawing/2014/main" id="{A71FB6CF-2EC1-4E90-AA41-83344D3CC48E}"/>
              </a:ext>
            </a:extLst>
          </p:cNvPr>
          <p:cNvSpPr>
            <a:spLocks noGrp="1"/>
          </p:cNvSpPr>
          <p:nvPr>
            <p:ph type="sldNum" sz="quarter" idx="10"/>
          </p:nvPr>
        </p:nvSpPr>
        <p:spPr/>
        <p:txBody>
          <a:bodyPr/>
          <a:lstStyle/>
          <a:p>
            <a:pPr>
              <a:defRPr/>
            </a:pPr>
            <a:fld id="{CE6B577E-FA0A-4000-9108-E9EC658625CC}" type="slidenum">
              <a:rPr lang="fr-FR" altLang="fr-FR" smtClean="0"/>
              <a:pPr>
                <a:defRPr/>
              </a:pPr>
              <a:t>152</a:t>
            </a:fld>
            <a:endParaRPr lang="fr-FR" altLang="fr-FR"/>
          </a:p>
        </p:txBody>
      </p:sp>
      <p:sp>
        <p:nvSpPr>
          <p:cNvPr id="8" name="Titre 3">
            <a:extLst>
              <a:ext uri="{FF2B5EF4-FFF2-40B4-BE49-F238E27FC236}">
                <a16:creationId xmlns:a16="http://schemas.microsoft.com/office/drawing/2014/main" id="{4149162F-8625-375E-0DB8-D4400300EF32}"/>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8202040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2331E5D-4FE8-4B3B-949C-8082C2A39171}"/>
              </a:ext>
            </a:extLst>
          </p:cNvPr>
          <p:cNvSpPr>
            <a:spLocks noGrp="1"/>
          </p:cNvSpPr>
          <p:nvPr>
            <p:ph idx="1"/>
          </p:nvPr>
        </p:nvSpPr>
        <p:spPr/>
        <p:txBody>
          <a:bodyPr/>
          <a:lstStyle/>
          <a:p>
            <a:pPr algn="just"/>
            <a:r>
              <a:rPr lang="fr-FR" sz="1600" u="sng" dirty="0" err="1">
                <a:highlight>
                  <a:srgbClr val="FFFFFF"/>
                </a:highlight>
                <a:latin typeface="Arial" panose="020B0604020202020204" pitchFamily="34" charset="0"/>
                <a:ea typeface="ＭＳ Ｐゴシック"/>
                <a:cs typeface="Arial" panose="020B0604020202020204" pitchFamily="34" charset="0"/>
              </a:rPr>
              <a:t>Aut</a:t>
            </a:r>
            <a:r>
              <a:rPr lang="fr-FR" sz="1600" u="sng" dirty="0">
                <a:highlight>
                  <a:srgbClr val="FFFFFF"/>
                </a:highlight>
                <a:latin typeface="Arial" panose="020B0604020202020204" pitchFamily="34" charset="0"/>
                <a:ea typeface="ＭＳ Ｐゴシック"/>
                <a:cs typeface="Arial" panose="020B0604020202020204" pitchFamily="34" charset="0"/>
              </a:rPr>
              <a:t>. Conc., </a:t>
            </a:r>
            <a:r>
              <a:rPr lang="fr-FR" sz="1600" u="sng" dirty="0">
                <a:effectLst/>
                <a:highlight>
                  <a:srgbClr val="FFFFFF"/>
                </a:highlight>
                <a:latin typeface="Arial" panose="020B0604020202020204" pitchFamily="34" charset="0"/>
                <a:ea typeface="Calibri" panose="020F0502020204030204" pitchFamily="34" charset="0"/>
                <a:cs typeface="Arial" panose="020B0604020202020204" pitchFamily="34" charset="0"/>
              </a:rPr>
              <a:t>8 novembre 2021, n° 21-D-26</a:t>
            </a:r>
            <a:r>
              <a:rPr lang="fr-FR" sz="1600" dirty="0">
                <a:highlight>
                  <a:srgbClr val="FFFFFF"/>
                </a:highlight>
                <a:latin typeface="Arial" panose="020B0604020202020204" pitchFamily="34" charset="0"/>
                <a:ea typeface="Calibri" panose="020F0502020204030204" pitchFamily="34" charset="0"/>
                <a:cs typeface="Arial" panose="020B0604020202020204" pitchFamily="34" charset="0"/>
              </a:rPr>
              <a:t>  : </a:t>
            </a:r>
            <a:endParaRPr lang="fr-FR" sz="16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fr-FR" sz="1400" dirty="0">
              <a:highlight>
                <a:srgbClr val="FFFFFF"/>
              </a:highlight>
              <a:latin typeface="Arial" panose="020B0604020202020204" pitchFamily="34" charset="0"/>
              <a:cs typeface="Arial" panose="020B0604020202020204" pitchFamily="34" charset="0"/>
            </a:endParaRPr>
          </a:p>
          <a:p>
            <a:pPr marL="0" indent="0" algn="just">
              <a:spcAft>
                <a:spcPts val="600"/>
              </a:spcAft>
              <a:buNone/>
            </a:pPr>
            <a:r>
              <a:rPr lang="fr-FR" sz="1400" i="1" dirty="0">
                <a:highlight>
                  <a:srgbClr val="FFFFFF"/>
                </a:highlight>
                <a:latin typeface="Arial" panose="020B0604020202020204" pitchFamily="34" charset="0"/>
                <a:ea typeface="ＭＳ Ｐゴシック"/>
                <a:cs typeface="Arial" panose="020B0604020202020204" pitchFamily="34" charset="0"/>
              </a:rPr>
              <a:t>«</a:t>
            </a:r>
            <a:r>
              <a:rPr lang="fr-FR" sz="1400" i="1" dirty="0">
                <a:effectLst/>
                <a:highlight>
                  <a:srgbClr val="FFFFFF"/>
                </a:highlight>
                <a:latin typeface="Arial" panose="020B0604020202020204" pitchFamily="34" charset="0"/>
                <a:ea typeface="ＭＳ Ｐゴシック"/>
                <a:cs typeface="Arial" panose="020B0604020202020204" pitchFamily="34" charset="0"/>
              </a:rPr>
              <a:t>En concluant des </a:t>
            </a:r>
            <a:r>
              <a:rPr lang="fr-FR" sz="1400" i="1" dirty="0">
                <a:highlight>
                  <a:srgbClr val="FFFFFF"/>
                </a:highlight>
                <a:latin typeface="Arial" panose="020B0604020202020204" pitchFamily="34" charset="0"/>
                <a:ea typeface="ＭＳ Ｐゴシック"/>
                <a:cs typeface="Arial" panose="020B0604020202020204" pitchFamily="34" charset="0"/>
              </a:rPr>
              <a:t>contrats </a:t>
            </a:r>
            <a:r>
              <a:rPr lang="fr-FR" sz="1400" i="1" u="sng" dirty="0">
                <a:highlight>
                  <a:srgbClr val="FFFFFF"/>
                </a:highlight>
                <a:latin typeface="Arial" panose="020B0604020202020204" pitchFamily="34" charset="0"/>
                <a:ea typeface="ＭＳ Ｐゴシック"/>
                <a:cs typeface="Arial" panose="020B0604020202020204" pitchFamily="34" charset="0"/>
              </a:rPr>
              <a:t>incluant</a:t>
            </a:r>
            <a:r>
              <a:rPr lang="fr-FR" sz="1400" i="1" u="sng" dirty="0">
                <a:effectLst/>
                <a:highlight>
                  <a:srgbClr val="FFFFFF"/>
                </a:highlight>
                <a:latin typeface="Arial" panose="020B0604020202020204" pitchFamily="34" charset="0"/>
                <a:ea typeface="ＭＳ Ｐゴシック"/>
                <a:cs typeface="Arial" panose="020B0604020202020204" pitchFamily="34" charset="0"/>
              </a:rPr>
              <a:t> un ensemble de stipulations impliquant la sélection de</a:t>
            </a:r>
            <a:br>
              <a:rPr lang="fr-FR" sz="1400" i="1" u="sng" dirty="0">
                <a:highlight>
                  <a:srgbClr val="FFFFFF"/>
                </a:highlight>
                <a:latin typeface="Arial" panose="020B0604020202020204" pitchFamily="34" charset="0"/>
                <a:cs typeface="Arial" panose="020B0604020202020204" pitchFamily="34" charset="0"/>
              </a:rPr>
            </a:br>
            <a:r>
              <a:rPr lang="fr-FR" sz="1400" i="1" u="sng" dirty="0">
                <a:effectLst/>
                <a:highlight>
                  <a:srgbClr val="FFFFFF"/>
                </a:highlight>
                <a:latin typeface="Arial" panose="020B0604020202020204" pitchFamily="34" charset="0"/>
                <a:ea typeface="ＭＳ Ｐゴシック"/>
                <a:cs typeface="Arial" panose="020B0604020202020204" pitchFamily="34" charset="0"/>
              </a:rPr>
              <a:t>revendeurs qui ne commercialisent pas la majorité de leurs produits </a:t>
            </a:r>
            <a:r>
              <a:rPr lang="fr-FR" sz="1400" i="1" u="sng" dirty="0" err="1">
                <a:effectLst/>
                <a:highlight>
                  <a:srgbClr val="FFFFFF"/>
                </a:highlight>
                <a:latin typeface="Arial" panose="020B0604020202020204" pitchFamily="34" charset="0"/>
                <a:ea typeface="ＭＳ Ｐゴシック"/>
                <a:cs typeface="Arial" panose="020B0604020202020204" pitchFamily="34" charset="0"/>
              </a:rPr>
              <a:t>Mobotix</a:t>
            </a:r>
            <a:r>
              <a:rPr lang="fr-FR" sz="1400" i="1" u="sng" dirty="0">
                <a:effectLst/>
                <a:highlight>
                  <a:srgbClr val="FFFFFF"/>
                </a:highlight>
                <a:latin typeface="Arial" panose="020B0604020202020204" pitchFamily="34" charset="0"/>
                <a:ea typeface="ＭＳ Ｐゴシック"/>
                <a:cs typeface="Arial" panose="020B0604020202020204" pitchFamily="34" charset="0"/>
              </a:rPr>
              <a:t> en ligne</a:t>
            </a:r>
            <a:r>
              <a:rPr lang="fr-FR" sz="1400" i="1" dirty="0">
                <a:effectLst/>
                <a:highlight>
                  <a:srgbClr val="FFFFFF"/>
                </a:highlight>
                <a:latin typeface="Arial" panose="020B0604020202020204" pitchFamily="34" charset="0"/>
                <a:ea typeface="ＭＳ Ｐゴシック"/>
                <a:cs typeface="Arial" panose="020B0604020202020204" pitchFamily="34" charset="0"/>
              </a:rPr>
              <a:t>, </a:t>
            </a:r>
            <a:r>
              <a:rPr lang="fr-FR" sz="1400" i="1" dirty="0" err="1">
                <a:effectLst/>
                <a:highlight>
                  <a:srgbClr val="FFFFFF"/>
                </a:highlight>
                <a:latin typeface="Arial" panose="020B0604020202020204" pitchFamily="34" charset="0"/>
                <a:ea typeface="ＭＳ Ｐゴシック"/>
                <a:cs typeface="Arial" panose="020B0604020202020204" pitchFamily="34" charset="0"/>
              </a:rPr>
              <a:t>Mobotix</a:t>
            </a:r>
            <a:r>
              <a:rPr lang="fr-FR" sz="1400" i="1" dirty="0">
                <a:effectLst/>
                <a:highlight>
                  <a:srgbClr val="FFFFFF"/>
                </a:highlight>
                <a:latin typeface="Arial" panose="020B0604020202020204" pitchFamily="34" charset="0"/>
                <a:ea typeface="ＭＳ Ｐゴシック"/>
                <a:cs typeface="Arial" panose="020B0604020202020204" pitchFamily="34" charset="0"/>
              </a:rPr>
              <a:t> et ses grossistes ACTN, BE IP et EDOX ont conclu un accord vertical ayant pour finalité de restreindre la revente en ligne des produits de </a:t>
            </a:r>
            <a:r>
              <a:rPr lang="fr-FR" sz="1400" i="1" dirty="0" err="1">
                <a:effectLst/>
                <a:highlight>
                  <a:srgbClr val="FFFFFF"/>
                </a:highlight>
                <a:latin typeface="Arial" panose="020B0604020202020204" pitchFamily="34" charset="0"/>
                <a:ea typeface="ＭＳ Ｐゴシック"/>
                <a:cs typeface="Arial" panose="020B0604020202020204" pitchFamily="34" charset="0"/>
              </a:rPr>
              <a:t>Mobotix</a:t>
            </a:r>
            <a:r>
              <a:rPr lang="fr-FR" sz="1400" i="1" dirty="0">
                <a:effectLst/>
                <a:highlight>
                  <a:srgbClr val="FFFFFF"/>
                </a:highlight>
                <a:latin typeface="Arial" panose="020B0604020202020204" pitchFamily="34" charset="0"/>
                <a:ea typeface="ＭＳ Ｐゴシック"/>
                <a:cs typeface="Arial" panose="020B0604020202020204" pitchFamily="34" charset="0"/>
              </a:rPr>
              <a:t>. </a:t>
            </a:r>
            <a:r>
              <a:rPr lang="fr-FR" sz="1400" i="1" dirty="0">
                <a:highlight>
                  <a:srgbClr val="FFFFFF"/>
                </a:highlight>
                <a:latin typeface="Arial" panose="020B0604020202020204" pitchFamily="34" charset="0"/>
                <a:ea typeface="ＭＳ Ｐゴシック"/>
                <a:cs typeface="Arial" panose="020B0604020202020204" pitchFamily="34" charset="0"/>
              </a:rPr>
              <a:t> </a:t>
            </a:r>
            <a:endParaRPr lang="fr-FR" sz="1400" i="1" dirty="0">
              <a:highlight>
                <a:srgbClr val="FFFFFF"/>
              </a:highlight>
              <a:latin typeface="Arial" panose="020B0604020202020204" pitchFamily="34" charset="0"/>
              <a:cs typeface="Arial" panose="020B0604020202020204" pitchFamily="34" charset="0"/>
            </a:endParaRPr>
          </a:p>
          <a:p>
            <a:pPr marL="0" indent="0" algn="just">
              <a:buNone/>
            </a:pPr>
            <a:r>
              <a:rPr lang="fr-FR" sz="1400" i="1" dirty="0">
                <a:effectLst/>
                <a:highlight>
                  <a:srgbClr val="FFFFFF"/>
                </a:highlight>
                <a:latin typeface="Arial" panose="020B0604020202020204" pitchFamily="34" charset="0"/>
                <a:cs typeface="Arial" panose="020B0604020202020204" pitchFamily="34" charset="0"/>
              </a:rPr>
              <a:t>L’Autorité a estimé que les clauses incluses dans les contrats conclus […] </a:t>
            </a:r>
            <a:r>
              <a:rPr lang="fr-FR" sz="1400" i="1" u="sng" dirty="0">
                <a:effectLst/>
                <a:highlight>
                  <a:srgbClr val="FFFFFF"/>
                </a:highlight>
                <a:latin typeface="Arial" panose="020B0604020202020204" pitchFamily="34" charset="0"/>
                <a:cs typeface="Arial" panose="020B0604020202020204" pitchFamily="34" charset="0"/>
              </a:rPr>
              <a:t>constituaient des restrictions anticoncurrentielles par objet.</a:t>
            </a:r>
            <a:r>
              <a:rPr lang="fr-FR" sz="1400" i="1" dirty="0">
                <a:effectLst/>
                <a:highlight>
                  <a:srgbClr val="FFFFFF"/>
                </a:highlight>
                <a:latin typeface="Arial" panose="020B0604020202020204" pitchFamily="34" charset="0"/>
                <a:cs typeface="Arial" panose="020B0604020202020204" pitchFamily="34" charset="0"/>
              </a:rPr>
              <a:t> »</a:t>
            </a:r>
            <a:endParaRPr lang="fr-FR" sz="1400" i="1" dirty="0">
              <a:highlight>
                <a:srgbClr val="FFFFFF"/>
              </a:highlight>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A05960BD-9387-4551-9118-63E77E9AF225}"/>
              </a:ext>
            </a:extLst>
          </p:cNvPr>
          <p:cNvSpPr>
            <a:spLocks noGrp="1"/>
          </p:cNvSpPr>
          <p:nvPr>
            <p:ph type="sldNum" sz="quarter" idx="10"/>
          </p:nvPr>
        </p:nvSpPr>
        <p:spPr/>
        <p:txBody>
          <a:bodyPr/>
          <a:lstStyle/>
          <a:p>
            <a:pPr>
              <a:defRPr/>
            </a:pPr>
            <a:fld id="{CE6B577E-FA0A-4000-9108-E9EC658625CC}" type="slidenum">
              <a:rPr lang="fr-FR" altLang="fr-FR" smtClean="0"/>
              <a:pPr>
                <a:defRPr/>
              </a:pPr>
              <a:t>153</a:t>
            </a:fld>
            <a:endParaRPr lang="fr-FR" altLang="fr-FR"/>
          </a:p>
        </p:txBody>
      </p:sp>
      <p:sp>
        <p:nvSpPr>
          <p:cNvPr id="8" name="Titre 3">
            <a:extLst>
              <a:ext uri="{FF2B5EF4-FFF2-40B4-BE49-F238E27FC236}">
                <a16:creationId xmlns:a16="http://schemas.microsoft.com/office/drawing/2014/main" id="{2314CAF0-659C-956A-96BA-D1FFA36A51EE}"/>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698760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BEA84E7-01EF-4644-AFB1-88DBC9796A3A}"/>
              </a:ext>
            </a:extLst>
          </p:cNvPr>
          <p:cNvSpPr>
            <a:spLocks noGrp="1"/>
          </p:cNvSpPr>
          <p:nvPr>
            <p:ph idx="1"/>
          </p:nvPr>
        </p:nvSpPr>
        <p:spPr/>
        <p:txBody>
          <a:bodyPr>
            <a:noAutofit/>
          </a:bodyPr>
          <a:lstStyle/>
          <a:p>
            <a:pPr marL="0" indent="0">
              <a:buNone/>
            </a:pPr>
            <a:endParaRPr lang="fr-FR" sz="1800" b="1" dirty="0">
              <a:solidFill>
                <a:srgbClr val="FF0000"/>
              </a:solidFill>
              <a:latin typeface="+mn-lt"/>
            </a:endParaRPr>
          </a:p>
          <a:p>
            <a:pPr marL="0" indent="0">
              <a:buNone/>
            </a:pPr>
            <a:endParaRPr lang="fr-FR" sz="1800" b="1" dirty="0">
              <a:solidFill>
                <a:srgbClr val="FF0000"/>
              </a:solidFill>
              <a:latin typeface="+mn-lt"/>
            </a:endParaRPr>
          </a:p>
          <a:p>
            <a:pPr marL="0" indent="0" algn="just">
              <a:buNone/>
            </a:pPr>
            <a:r>
              <a:rPr lang="fr-FR" sz="1600" dirty="0">
                <a:solidFill>
                  <a:srgbClr val="C00000"/>
                </a:solidFill>
                <a:latin typeface="Arial" panose="020B0604020202020204" pitchFamily="34" charset="0"/>
                <a:ea typeface="ＭＳ Ｐゴシック"/>
                <a:cs typeface="Arial" panose="020B0604020202020204" pitchFamily="34" charset="0"/>
              </a:rPr>
              <a:t>Le nouveau règlement (UE) 2022/720 va dans le même sens : </a:t>
            </a:r>
            <a:endParaRPr lang="fr-FR" sz="1600" dirty="0">
              <a:solidFill>
                <a:srgbClr val="C00000"/>
              </a:solidFill>
              <a:latin typeface="Arial" panose="020B0604020202020204" pitchFamily="34" charset="0"/>
              <a:cs typeface="Arial" panose="020B0604020202020204" pitchFamily="34" charset="0"/>
            </a:endParaRPr>
          </a:p>
          <a:p>
            <a:pPr marL="0" indent="0" algn="just">
              <a:buNone/>
            </a:pPr>
            <a:endParaRPr lang="fr-FR" sz="1600" dirty="0">
              <a:latin typeface="Arial" panose="020B0604020202020204" pitchFamily="34" charset="0"/>
              <a:ea typeface="ＭＳ Ｐゴシック"/>
              <a:cs typeface="Arial" panose="020B0604020202020204" pitchFamily="34" charset="0"/>
            </a:endParaRPr>
          </a:p>
          <a:p>
            <a:pPr marL="285750" indent="-285750" algn="just">
              <a:buFont typeface="Wingdings" panose="020B0604020202020204" pitchFamily="34" charset="0"/>
              <a:buChar char="Ø"/>
            </a:pPr>
            <a:r>
              <a:rPr lang="fr-FR" sz="1600" dirty="0">
                <a:latin typeface="Arial" panose="020B0604020202020204" pitchFamily="34" charset="0"/>
                <a:ea typeface="ＭＳ Ｐゴシック"/>
                <a:cs typeface="Arial" panose="020B0604020202020204" pitchFamily="34" charset="0"/>
              </a:rPr>
              <a:t>L'article 4, point e), du nouveau règlement d'exemption par catégorie prévoit, à la lumière de la jurisprudence, que les restrictions à la vente en ligne sont caractérisées lorsqu'elles ont, directement ou indirectement, isolément ou en combinaison avec d'autres facteurs, pour objet d'empêcher les acheteurs ou leurs clients d'utiliser efficacement l'internet pour vendre les biens ou les services contractuels, y compris les restrictions ayant pour objet d'empêcher l'utilisation d'un ou de plusieurs canaux entiers de publicité en ligne.</a:t>
            </a: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fr-FR" sz="1800" dirty="0">
              <a:solidFill>
                <a:srgbClr val="000000"/>
              </a:solidFill>
              <a:latin typeface="+mn-lt"/>
            </a:endParaRPr>
          </a:p>
          <a:p>
            <a:pPr lvl="0"/>
            <a:endParaRPr lang="fr-FR" sz="1800" dirty="0">
              <a:solidFill>
                <a:srgbClr val="000000"/>
              </a:solidFill>
              <a:latin typeface="+mn-lt"/>
            </a:endParaRPr>
          </a:p>
          <a:p>
            <a:pPr marL="0" indent="0">
              <a:buNone/>
            </a:pPr>
            <a:endParaRPr lang="fr-FR" sz="1800" dirty="0">
              <a:solidFill>
                <a:srgbClr val="FF0000"/>
              </a:solidFill>
              <a:latin typeface="+mn-lt"/>
            </a:endParaRPr>
          </a:p>
          <a:p>
            <a:endParaRPr lang="fr-FR" sz="1800" dirty="0">
              <a:latin typeface="+mn-lt"/>
            </a:endParaRPr>
          </a:p>
          <a:p>
            <a:endParaRPr lang="fr-FR" sz="1800" dirty="0">
              <a:latin typeface="+mn-lt"/>
            </a:endParaRPr>
          </a:p>
        </p:txBody>
      </p:sp>
      <p:sp>
        <p:nvSpPr>
          <p:cNvPr id="5" name="Espace réservé du numéro de diapositive 4">
            <a:extLst>
              <a:ext uri="{FF2B5EF4-FFF2-40B4-BE49-F238E27FC236}">
                <a16:creationId xmlns:a16="http://schemas.microsoft.com/office/drawing/2014/main" id="{9BF0BBCC-DA27-4612-9578-1BA29DC214FE}"/>
              </a:ext>
            </a:extLst>
          </p:cNvPr>
          <p:cNvSpPr>
            <a:spLocks noGrp="1"/>
          </p:cNvSpPr>
          <p:nvPr>
            <p:ph type="sldNum" sz="quarter" idx="10"/>
          </p:nvPr>
        </p:nvSpPr>
        <p:spPr/>
        <p:txBody>
          <a:bodyPr/>
          <a:lstStyle/>
          <a:p>
            <a:pPr>
              <a:defRPr/>
            </a:pPr>
            <a:fld id="{CE6B577E-FA0A-4000-9108-E9EC658625CC}" type="slidenum">
              <a:rPr lang="fr-FR" altLang="fr-FR" smtClean="0"/>
              <a:pPr>
                <a:defRPr/>
              </a:pPr>
              <a:t>154</a:t>
            </a:fld>
            <a:endParaRPr lang="fr-FR" altLang="fr-FR"/>
          </a:p>
        </p:txBody>
      </p:sp>
      <p:sp>
        <p:nvSpPr>
          <p:cNvPr id="7" name="Titre 3">
            <a:extLst>
              <a:ext uri="{FF2B5EF4-FFF2-40B4-BE49-F238E27FC236}">
                <a16:creationId xmlns:a16="http://schemas.microsoft.com/office/drawing/2014/main" id="{3FB1C104-6FE8-FF13-9E5A-D68CEB64EBD5}"/>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18435766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7EFBEF6-9CD1-4DDC-8647-4C6C725747F6}"/>
              </a:ext>
            </a:extLst>
          </p:cNvPr>
          <p:cNvSpPr>
            <a:spLocks noGrp="1"/>
          </p:cNvSpPr>
          <p:nvPr>
            <p:ph idx="1"/>
          </p:nvPr>
        </p:nvSpPr>
        <p:spPr/>
        <p:txBody>
          <a:bodyPr/>
          <a:lstStyle/>
          <a:p>
            <a:pPr marL="0" indent="0">
              <a:buNone/>
            </a:pPr>
            <a:r>
              <a:rPr lang="fr-FR" dirty="0">
                <a:ea typeface="ＭＳ Ｐゴシック"/>
              </a:rPr>
              <a:t>Considération toujours très </a:t>
            </a:r>
            <a:r>
              <a:rPr lang="fr-FR" b="1" dirty="0">
                <a:ea typeface="ＭＳ Ｐゴシック"/>
              </a:rPr>
              <a:t>défavorable d’une interdiction pure et simple de la vente en ligne</a:t>
            </a:r>
            <a:r>
              <a:rPr lang="fr-FR" dirty="0">
                <a:ea typeface="ＭＳ Ｐゴシック"/>
              </a:rPr>
              <a:t> : </a:t>
            </a:r>
            <a:endParaRPr lang="fr-FR" dirty="0"/>
          </a:p>
          <a:p>
            <a:pPr marL="0" indent="0">
              <a:buNone/>
            </a:pPr>
            <a:endParaRPr lang="fr-FR" dirty="0"/>
          </a:p>
          <a:p>
            <a:pPr>
              <a:buFont typeface="Wingdings" panose="05000000000000000000" pitchFamily="2" charset="2"/>
              <a:buChar char="Ø"/>
            </a:pPr>
            <a:r>
              <a:rPr lang="fr-FR" b="1" dirty="0">
                <a:ea typeface="ＭＳ Ｐゴシック"/>
              </a:rPr>
              <a:t>ADLC, 22 juill. 2021, n°21-D-20</a:t>
            </a:r>
            <a:r>
              <a:rPr lang="fr-FR" dirty="0">
                <a:ea typeface="ＭＳ Ｐゴシック"/>
              </a:rPr>
              <a:t> qui écarte l’argument du produit médical invoqué à l’appui de l’interdiction des ventes en lignes de lunettes de soleil.</a:t>
            </a:r>
          </a:p>
        </p:txBody>
      </p:sp>
      <p:sp>
        <p:nvSpPr>
          <p:cNvPr id="5" name="Espace réservé du numéro de diapositive 4">
            <a:extLst>
              <a:ext uri="{FF2B5EF4-FFF2-40B4-BE49-F238E27FC236}">
                <a16:creationId xmlns:a16="http://schemas.microsoft.com/office/drawing/2014/main" id="{AB14DC09-3664-4AA2-A7B9-2D61B91CAD68}"/>
              </a:ext>
            </a:extLst>
          </p:cNvPr>
          <p:cNvSpPr>
            <a:spLocks noGrp="1"/>
          </p:cNvSpPr>
          <p:nvPr>
            <p:ph type="sldNum" sz="quarter" idx="10"/>
          </p:nvPr>
        </p:nvSpPr>
        <p:spPr/>
        <p:txBody>
          <a:bodyPr/>
          <a:lstStyle/>
          <a:p>
            <a:pPr>
              <a:defRPr/>
            </a:pPr>
            <a:fld id="{CE6B577E-FA0A-4000-9108-E9EC658625CC}" type="slidenum">
              <a:rPr lang="fr-FR" altLang="fr-FR" smtClean="0"/>
              <a:pPr>
                <a:defRPr/>
              </a:pPr>
              <a:t>155</a:t>
            </a:fld>
            <a:endParaRPr lang="fr-FR" altLang="fr-FR"/>
          </a:p>
        </p:txBody>
      </p:sp>
      <p:sp>
        <p:nvSpPr>
          <p:cNvPr id="7" name="Titre 3">
            <a:extLst>
              <a:ext uri="{FF2B5EF4-FFF2-40B4-BE49-F238E27FC236}">
                <a16:creationId xmlns:a16="http://schemas.microsoft.com/office/drawing/2014/main" id="{DBB01587-59BA-BE19-8E1E-4A1F4FB944C9}"/>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7665952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A922B8-70A0-4BE2-87D3-FA7953CD358E}"/>
              </a:ext>
            </a:extLst>
          </p:cNvPr>
          <p:cNvSpPr>
            <a:spLocks noGrp="1"/>
          </p:cNvSpPr>
          <p:nvPr>
            <p:ph idx="1"/>
          </p:nvPr>
        </p:nvSpPr>
        <p:spPr/>
        <p:txBody>
          <a:bodyPr>
            <a:normAutofit/>
          </a:bodyPr>
          <a:lstStyle/>
          <a:p>
            <a:pPr marL="0" indent="0" algn="just">
              <a:spcAft>
                <a:spcPts val="600"/>
              </a:spcAft>
              <a:buNone/>
            </a:pPr>
            <a:r>
              <a:rPr lang="fr-FR" b="1" dirty="0">
                <a:ea typeface="ＭＳ Ｐゴシック"/>
              </a:rPr>
              <a:t>Une vision très large de la notion d’interdiction ou de restriction indirecte des ventes en ligne : </a:t>
            </a:r>
            <a:endParaRPr lang="fr-FR" dirty="0"/>
          </a:p>
          <a:p>
            <a:pPr algn="just">
              <a:spcAft>
                <a:spcPts val="600"/>
              </a:spcAft>
              <a:buFont typeface="Wingdings" panose="020B0604020202020204" pitchFamily="34" charset="0"/>
              <a:buChar char="Ø"/>
            </a:pPr>
            <a:r>
              <a:rPr lang="fr-FR" sz="1600" b="1" dirty="0">
                <a:ea typeface="ＭＳ Ｐゴシック"/>
              </a:rPr>
              <a:t>Affaire </a:t>
            </a:r>
            <a:r>
              <a:rPr lang="fr-FR" sz="1600" b="1" dirty="0" err="1">
                <a:ea typeface="ＭＳ Ｐゴシック"/>
              </a:rPr>
              <a:t>Stihl</a:t>
            </a:r>
            <a:r>
              <a:rPr lang="fr-FR" sz="1600" b="1" dirty="0">
                <a:ea typeface="ＭＳ Ｐゴシック"/>
              </a:rPr>
              <a:t>, com. 26 janv. 2022, n°20-14.000</a:t>
            </a:r>
            <a:r>
              <a:rPr lang="fr-FR" sz="1600" dirty="0">
                <a:ea typeface="ＭＳ Ｐゴシック"/>
              </a:rPr>
              <a:t>, rejetant le pourvoi contre l’arrêt de la Cour d’appel de Paris qui avait confirmé la décision de l’ADLC du 24 oct. 2018, n°18-D-23 qualifiant de restriction par objet et de restriction caractérisée le fait de limiter la vente en ligne par l’obligation de mise en main de produits dangereux.</a:t>
            </a:r>
          </a:p>
          <a:p>
            <a:pPr algn="just">
              <a:buFont typeface="Wingdings" panose="020B0604020202020204" pitchFamily="34" charset="0"/>
              <a:buChar char="Ø"/>
            </a:pPr>
            <a:r>
              <a:rPr lang="fr-FR" sz="1600" b="1" dirty="0" err="1"/>
              <a:t>Aut</a:t>
            </a:r>
            <a:r>
              <a:rPr lang="fr-FR" sz="1600" b="1" dirty="0"/>
              <a:t>. Conc, 8 nov. 2021, n°21-D-26 </a:t>
            </a:r>
            <a:r>
              <a:rPr lang="fr-FR" sz="1600" dirty="0"/>
              <a:t>: qui qualifie de restriction caractérisée le fait pour le fournisseur d’exiger des grossistes qu’ils sélectionnent des revendeurs ne commercialisant pas la majorité de leurs produits en ligne (assimilé à la limitation de la part de marché des ventes en ligne exclue par les LD).</a:t>
            </a:r>
          </a:p>
        </p:txBody>
      </p:sp>
      <p:sp>
        <p:nvSpPr>
          <p:cNvPr id="4" name="Titre 3">
            <a:extLst>
              <a:ext uri="{FF2B5EF4-FFF2-40B4-BE49-F238E27FC236}">
                <a16:creationId xmlns:a16="http://schemas.microsoft.com/office/drawing/2014/main" id="{24EF1FCD-D7AC-463D-99D1-17854530710A}"/>
              </a:ext>
            </a:extLst>
          </p:cNvPr>
          <p:cNvSpPr>
            <a:spLocks noGrp="1"/>
          </p:cNvSpPr>
          <p:nvPr>
            <p:ph type="title"/>
          </p:nvPr>
        </p:nvSpPr>
        <p:spPr/>
        <p:txBody>
          <a:bodyPr>
            <a:normAutofit/>
          </a:bodyPr>
          <a:lstStyle/>
          <a:p>
            <a:r>
              <a:rPr lang="fr-FR" sz="1300" dirty="0"/>
              <a:t>IIème Partie - Distribution sélective et internet</a:t>
            </a:r>
            <a:br>
              <a:rPr lang="fr-FR" sz="1300" dirty="0"/>
            </a:br>
            <a:endParaRPr lang="en-US" dirty="0"/>
          </a:p>
        </p:txBody>
      </p:sp>
      <p:sp>
        <p:nvSpPr>
          <p:cNvPr id="5" name="Espace réservé du numéro de diapositive 4">
            <a:extLst>
              <a:ext uri="{FF2B5EF4-FFF2-40B4-BE49-F238E27FC236}">
                <a16:creationId xmlns:a16="http://schemas.microsoft.com/office/drawing/2014/main" id="{01D4451C-0D99-4411-986A-5E4DE706A6EF}"/>
              </a:ext>
            </a:extLst>
          </p:cNvPr>
          <p:cNvSpPr>
            <a:spLocks noGrp="1"/>
          </p:cNvSpPr>
          <p:nvPr>
            <p:ph type="sldNum" sz="quarter" idx="10"/>
          </p:nvPr>
        </p:nvSpPr>
        <p:spPr/>
        <p:txBody>
          <a:bodyPr/>
          <a:lstStyle/>
          <a:p>
            <a:pPr>
              <a:defRPr/>
            </a:pPr>
            <a:fld id="{CE6B577E-FA0A-4000-9108-E9EC658625CC}" type="slidenum">
              <a:rPr lang="fr-FR" altLang="fr-FR" smtClean="0"/>
              <a:pPr>
                <a:defRPr/>
              </a:pPr>
              <a:t>156</a:t>
            </a:fld>
            <a:endParaRPr lang="fr-FR" altLang="fr-FR"/>
          </a:p>
        </p:txBody>
      </p:sp>
    </p:spTree>
    <p:extLst>
      <p:ext uri="{BB962C8B-B14F-4D97-AF65-F5344CB8AC3E}">
        <p14:creationId xmlns:p14="http://schemas.microsoft.com/office/powerpoint/2010/main" val="37542971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A922B8-70A0-4BE2-87D3-FA7953CD358E}"/>
              </a:ext>
            </a:extLst>
          </p:cNvPr>
          <p:cNvSpPr>
            <a:spLocks noGrp="1"/>
          </p:cNvSpPr>
          <p:nvPr>
            <p:ph idx="1"/>
          </p:nvPr>
        </p:nvSpPr>
        <p:spPr/>
        <p:txBody>
          <a:bodyPr>
            <a:normAutofit/>
          </a:bodyPr>
          <a:lstStyle/>
          <a:p>
            <a:pPr algn="just">
              <a:spcAft>
                <a:spcPts val="600"/>
              </a:spcAft>
              <a:buFont typeface="Wingdings" panose="05000000000000000000" pitchFamily="2" charset="2"/>
              <a:buChar char="Ø"/>
            </a:pPr>
            <a:r>
              <a:rPr lang="fr-FR" b="1" dirty="0"/>
              <a:t>Sanction des Thés Mariage Frères (ADLC, 11 décembre 2023, n°23-D-12) </a:t>
            </a:r>
            <a:r>
              <a:rPr lang="fr-FR" dirty="0"/>
              <a:t>: </a:t>
            </a:r>
          </a:p>
          <a:p>
            <a:pPr marL="0" indent="0" algn="just">
              <a:spcAft>
                <a:spcPts val="600"/>
              </a:spcAft>
              <a:buNone/>
            </a:pPr>
            <a:r>
              <a:rPr lang="fr-FR" dirty="0"/>
              <a:t>L’Autorité de la concurrence impose une sanction de 4 millions d’euros pour avoir entravé, durant près de 15 ans, la liberté commerciale de ses distributeurs en leur </a:t>
            </a:r>
            <a:r>
              <a:rPr lang="fr-FR" b="1" u="sng" dirty="0"/>
              <a:t>interdisant</a:t>
            </a:r>
            <a:r>
              <a:rPr lang="fr-FR" dirty="0"/>
              <a:t>, :</a:t>
            </a:r>
          </a:p>
          <a:p>
            <a:pPr lvl="1" algn="just">
              <a:spcAft>
                <a:spcPts val="600"/>
              </a:spcAft>
              <a:buFont typeface="Arial" panose="020B0604020202020204" pitchFamily="34" charset="0"/>
              <a:buChar char="•"/>
            </a:pPr>
            <a:r>
              <a:rPr lang="fr-FR" dirty="0"/>
              <a:t>d’une part, de </a:t>
            </a:r>
            <a:r>
              <a:rPr lang="fr-FR" b="1" dirty="0"/>
              <a:t>vendre en ligne les produits de sa marque</a:t>
            </a:r>
            <a:r>
              <a:rPr lang="fr-FR" dirty="0"/>
              <a:t>, et, </a:t>
            </a:r>
          </a:p>
          <a:p>
            <a:pPr lvl="1" algn="just">
              <a:spcAft>
                <a:spcPts val="600"/>
              </a:spcAft>
              <a:buFont typeface="Arial" panose="020B0604020202020204" pitchFamily="34" charset="0"/>
              <a:buChar char="•"/>
            </a:pPr>
            <a:r>
              <a:rPr lang="fr-FR" dirty="0"/>
              <a:t>d’autre part, </a:t>
            </a:r>
            <a:r>
              <a:rPr lang="fr-FR" b="1" dirty="0"/>
              <a:t>de revendre ses produits à d’autres revendeurs</a:t>
            </a:r>
            <a:r>
              <a:rPr lang="fr-FR" dirty="0"/>
              <a:t>.</a:t>
            </a:r>
          </a:p>
          <a:p>
            <a:pPr marL="0" lvl="1" indent="0" algn="just">
              <a:buNone/>
            </a:pPr>
            <a:r>
              <a:rPr lang="fr-FR" dirty="0"/>
              <a:t>Ces pratiques, qui ont limité la concurrence intra-marque et cloisonné les marchés, sont constitutives d’une </a:t>
            </a:r>
            <a:r>
              <a:rPr lang="fr-FR" b="1" dirty="0"/>
              <a:t>entente verticale</a:t>
            </a:r>
            <a:r>
              <a:rPr lang="fr-FR" dirty="0"/>
              <a:t>. </a:t>
            </a:r>
          </a:p>
        </p:txBody>
      </p:sp>
      <p:sp>
        <p:nvSpPr>
          <p:cNvPr id="5" name="Espace réservé du numéro de diapositive 4">
            <a:extLst>
              <a:ext uri="{FF2B5EF4-FFF2-40B4-BE49-F238E27FC236}">
                <a16:creationId xmlns:a16="http://schemas.microsoft.com/office/drawing/2014/main" id="{01D4451C-0D99-4411-986A-5E4DE706A6EF}"/>
              </a:ext>
            </a:extLst>
          </p:cNvPr>
          <p:cNvSpPr>
            <a:spLocks noGrp="1"/>
          </p:cNvSpPr>
          <p:nvPr>
            <p:ph type="sldNum" sz="quarter" idx="10"/>
          </p:nvPr>
        </p:nvSpPr>
        <p:spPr/>
        <p:txBody>
          <a:bodyPr/>
          <a:lstStyle/>
          <a:p>
            <a:pPr>
              <a:defRPr/>
            </a:pPr>
            <a:fld id="{CE6B577E-FA0A-4000-9108-E9EC658625CC}" type="slidenum">
              <a:rPr lang="fr-FR" altLang="fr-FR" smtClean="0"/>
              <a:pPr>
                <a:defRPr/>
              </a:pPr>
              <a:t>157</a:t>
            </a:fld>
            <a:endParaRPr lang="fr-FR" altLang="fr-FR"/>
          </a:p>
        </p:txBody>
      </p:sp>
      <p:sp>
        <p:nvSpPr>
          <p:cNvPr id="7" name="Titre 3">
            <a:extLst>
              <a:ext uri="{FF2B5EF4-FFF2-40B4-BE49-F238E27FC236}">
                <a16:creationId xmlns:a16="http://schemas.microsoft.com/office/drawing/2014/main" id="{26642230-167D-3E9E-12F2-C9DDB27C19BB}"/>
              </a:ext>
            </a:extLst>
          </p:cNvPr>
          <p:cNvSpPr>
            <a:spLocks noGrp="1"/>
          </p:cNvSpPr>
          <p:nvPr>
            <p:ph type="title"/>
          </p:nvPr>
        </p:nvSpPr>
        <p:spPr>
          <a:xfrm>
            <a:off x="4283075" y="225425"/>
            <a:ext cx="4403725" cy="530225"/>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16134794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A922B8-70A0-4BE2-87D3-FA7953CD358E}"/>
              </a:ext>
            </a:extLst>
          </p:cNvPr>
          <p:cNvSpPr>
            <a:spLocks noGrp="1"/>
          </p:cNvSpPr>
          <p:nvPr>
            <p:ph idx="1"/>
          </p:nvPr>
        </p:nvSpPr>
        <p:spPr/>
        <p:txBody>
          <a:bodyPr>
            <a:normAutofit fontScale="85000" lnSpcReduction="10000"/>
          </a:bodyPr>
          <a:lstStyle/>
          <a:p>
            <a:pPr>
              <a:spcAft>
                <a:spcPts val="600"/>
              </a:spcAft>
              <a:buFont typeface="Wingdings" panose="05000000000000000000" pitchFamily="2" charset="2"/>
              <a:buChar char="Ø"/>
            </a:pPr>
            <a:r>
              <a:rPr lang="fr-FR" b="1" dirty="0">
                <a:ea typeface="ＭＳ Ｐゴシック"/>
              </a:rPr>
              <a:t>Sanction de Rolex (ALDC, 19 décembre 2023, n°23-D-13) :</a:t>
            </a:r>
          </a:p>
          <a:p>
            <a:pPr marL="0" indent="0" algn="just">
              <a:spcAft>
                <a:spcPts val="600"/>
              </a:spcAft>
              <a:buNone/>
            </a:pPr>
            <a:r>
              <a:rPr lang="fr-FR" dirty="0">
                <a:ea typeface="ＭＳ Ｐゴシック"/>
              </a:rPr>
              <a:t>L’Autorité de la concurrence impose une sanction de 91 600 000 euros à Rolex </a:t>
            </a:r>
            <a:r>
              <a:rPr lang="fr-FR" i="0" dirty="0">
                <a:solidFill>
                  <a:srgbClr val="131212"/>
                </a:solidFill>
                <a:effectLst/>
                <a:ea typeface="ＭＳ Ｐゴシック"/>
              </a:rPr>
              <a:t>pour </a:t>
            </a:r>
            <a:r>
              <a:rPr lang="fr-FR" b="1" i="0" dirty="0">
                <a:solidFill>
                  <a:srgbClr val="131212"/>
                </a:solidFill>
                <a:effectLst/>
                <a:ea typeface="ＭＳ Ｐゴシック"/>
              </a:rPr>
              <a:t>avoir interdit à ses distributeurs de vendre en ligne ses produits</a:t>
            </a:r>
            <a:r>
              <a:rPr lang="fr-FR" b="0" i="0" dirty="0">
                <a:solidFill>
                  <a:srgbClr val="131212"/>
                </a:solidFill>
                <a:effectLst/>
                <a:ea typeface="ＭＳ Ｐゴシック"/>
              </a:rPr>
              <a:t>, pendant plus de dix ans.</a:t>
            </a:r>
            <a:r>
              <a:rPr lang="fr-FR" dirty="0">
                <a:solidFill>
                  <a:srgbClr val="131212"/>
                </a:solidFill>
                <a:ea typeface="ＭＳ Ｐゴシック"/>
              </a:rPr>
              <a:t> </a:t>
            </a:r>
            <a:endParaRPr lang="en-US" dirty="0"/>
          </a:p>
          <a:p>
            <a:pPr lvl="1" algn="just">
              <a:spcAft>
                <a:spcPts val="600"/>
              </a:spcAft>
              <a:buFont typeface="Arial" panose="05000000000000000000" pitchFamily="2" charset="2"/>
              <a:buChar char="•"/>
            </a:pPr>
            <a:r>
              <a:rPr lang="fr-FR" b="0" i="0" dirty="0">
                <a:solidFill>
                  <a:srgbClr val="131212"/>
                </a:solidFill>
                <a:effectLst/>
                <a:ea typeface="ＭＳ Ｐゴシック"/>
              </a:rPr>
              <a:t>L’Autorité considère, en effet, que les stipulations du contrat de distribution sélective liant Rolex France à ses distributeurs caractérisent une </a:t>
            </a:r>
            <a:r>
              <a:rPr lang="fr-FR" b="1" i="0" dirty="0">
                <a:solidFill>
                  <a:srgbClr val="131212"/>
                </a:solidFill>
                <a:effectLst/>
                <a:ea typeface="ＭＳ Ｐゴシック"/>
              </a:rPr>
              <a:t>entente verticale</a:t>
            </a:r>
            <a:r>
              <a:rPr lang="fr-FR" b="0" i="0" dirty="0">
                <a:solidFill>
                  <a:srgbClr val="131212"/>
                </a:solidFill>
                <a:effectLst/>
                <a:ea typeface="ＭＳ Ｐゴシック"/>
              </a:rPr>
              <a:t>.</a:t>
            </a:r>
          </a:p>
          <a:p>
            <a:pPr lvl="1" algn="just">
              <a:buFont typeface="Arial" panose="05000000000000000000" pitchFamily="2" charset="2"/>
              <a:buChar char="•"/>
            </a:pPr>
            <a:r>
              <a:rPr lang="fr-FR" b="0" i="0" dirty="0">
                <a:solidFill>
                  <a:srgbClr val="131212"/>
                </a:solidFill>
                <a:effectLst/>
                <a:ea typeface="ＭＳ Ｐゴシック"/>
              </a:rPr>
              <a:t>Autorité a rejeté l’argument de Rolex France qui consistait notamment à </a:t>
            </a:r>
            <a:r>
              <a:rPr lang="fr-FR" b="1" i="0" dirty="0">
                <a:solidFill>
                  <a:srgbClr val="131212"/>
                </a:solidFill>
                <a:effectLst/>
                <a:ea typeface="ＭＳ Ｐゴシック"/>
              </a:rPr>
              <a:t>justifier l’interdiction de la vente en ligne par la nécessité de lutter contre la contrefaçon et le commerce parallèle</a:t>
            </a:r>
            <a:r>
              <a:rPr lang="fr-FR" b="0" i="0" dirty="0">
                <a:solidFill>
                  <a:srgbClr val="131212"/>
                </a:solidFill>
                <a:effectLst/>
                <a:ea typeface="ＭＳ Ｐゴシック"/>
              </a:rPr>
              <a:t>. Constatant, à cet égard, que les principaux concurrents de Rolex, qui sont confrontés aux mêmes risques, autorisent, sous certaines conditions, la vente en ligne de leurs produits, elle considère que ces objectifs peuvent être atteints par des moyens moins restrictifs de concurrence.</a:t>
            </a:r>
            <a:endParaRPr lang="fr-FR" dirty="0">
              <a:ea typeface="ＭＳ Ｐゴシック"/>
            </a:endParaRPr>
          </a:p>
        </p:txBody>
      </p:sp>
      <p:sp>
        <p:nvSpPr>
          <p:cNvPr id="5" name="Espace réservé du numéro de diapositive 4">
            <a:extLst>
              <a:ext uri="{FF2B5EF4-FFF2-40B4-BE49-F238E27FC236}">
                <a16:creationId xmlns:a16="http://schemas.microsoft.com/office/drawing/2014/main" id="{01D4451C-0D99-4411-986A-5E4DE706A6EF}"/>
              </a:ext>
            </a:extLst>
          </p:cNvPr>
          <p:cNvSpPr>
            <a:spLocks noGrp="1"/>
          </p:cNvSpPr>
          <p:nvPr>
            <p:ph type="sldNum" sz="quarter" idx="10"/>
          </p:nvPr>
        </p:nvSpPr>
        <p:spPr/>
        <p:txBody>
          <a:bodyPr/>
          <a:lstStyle/>
          <a:p>
            <a:pPr>
              <a:defRPr/>
            </a:pPr>
            <a:fld id="{CE6B577E-FA0A-4000-9108-E9EC658625CC}" type="slidenum">
              <a:rPr lang="fr-FR" altLang="fr-FR" smtClean="0"/>
              <a:pPr>
                <a:defRPr/>
              </a:pPr>
              <a:t>158</a:t>
            </a:fld>
            <a:endParaRPr lang="fr-FR" altLang="fr-FR"/>
          </a:p>
        </p:txBody>
      </p:sp>
      <p:sp>
        <p:nvSpPr>
          <p:cNvPr id="7" name="Titre 3">
            <a:extLst>
              <a:ext uri="{FF2B5EF4-FFF2-40B4-BE49-F238E27FC236}">
                <a16:creationId xmlns:a16="http://schemas.microsoft.com/office/drawing/2014/main" id="{43FF01E3-0465-7F67-FD04-6CFA48430301}"/>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2913580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B27880-49A5-5E80-6421-FB106BA135DC}"/>
              </a:ext>
            </a:extLst>
          </p:cNvPr>
          <p:cNvSpPr>
            <a:spLocks noGrp="1"/>
          </p:cNvSpPr>
          <p:nvPr>
            <p:ph idx="1"/>
          </p:nvPr>
        </p:nvSpPr>
        <p:spPr/>
        <p:txBody>
          <a:bodyPr/>
          <a:lstStyle/>
          <a:p>
            <a:pPr algn="just">
              <a:buFont typeface="Wingdings" panose="020B0604020202020204" pitchFamily="34" charset="0"/>
              <a:buChar char="Ø"/>
            </a:pPr>
            <a:r>
              <a:rPr lang="fr-FR" sz="2400" b="1" u="sng" dirty="0">
                <a:latin typeface="Arial" panose="020B0604020202020204" pitchFamily="34" charset="0"/>
                <a:ea typeface="ＭＳ Ｐゴシック"/>
                <a:cs typeface="Arial" panose="020B0604020202020204" pitchFamily="34" charset="0"/>
              </a:rPr>
              <a:t>Il est permis d’encadrer de façon proportionnée et justifiée la vente par internet </a:t>
            </a:r>
            <a:endParaRPr lang="fr-FR" dirty="0">
              <a:latin typeface="Arial" panose="020B0604020202020204" pitchFamily="34" charset="0"/>
              <a:ea typeface="ＭＳ Ｐゴシック"/>
              <a:cs typeface="Arial" panose="020B0604020202020204" pitchFamily="34" charset="0"/>
            </a:endParaRPr>
          </a:p>
          <a:p>
            <a:pPr marL="0" indent="0" algn="just">
              <a:buNone/>
            </a:pPr>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ea typeface="ＭＳ Ｐゴシック"/>
                <a:cs typeface="Arial" panose="020B0604020202020204" pitchFamily="34" charset="0"/>
              </a:rPr>
              <a:t>Le fournisseur ne peut pas interdire la revente par internet.</a:t>
            </a:r>
            <a:endParaRPr lang="fr-FR" dirty="0">
              <a:latin typeface="Arial" panose="020B0604020202020204" pitchFamily="34" charset="0"/>
              <a:ea typeface="ＭＳ Ｐゴシック"/>
              <a:cs typeface="Arial" panose="020B0604020202020204" pitchFamily="34" charset="0"/>
            </a:endParaRPr>
          </a:p>
          <a:p>
            <a:pPr algn="just"/>
            <a:r>
              <a:rPr lang="fr-FR" sz="2400" dirty="0">
                <a:latin typeface="Arial" panose="020B0604020202020204" pitchFamily="34" charset="0"/>
                <a:ea typeface="ＭＳ Ｐゴシック"/>
                <a:cs typeface="Arial" panose="020B0604020202020204" pitchFamily="34" charset="0"/>
              </a:rPr>
              <a:t>Mais il peut imposer des exigences en ce qui concerne la manière dont les biens ou services contractuels peuvent être vendus (point 207 des Lignes Directrices)</a:t>
            </a:r>
            <a:endParaRPr lang="fr-FR" dirty="0">
              <a:latin typeface="Arial" panose="020B0604020202020204" pitchFamily="34" charset="0"/>
              <a:ea typeface="ＭＳ Ｐゴシック"/>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C50C7748-76B3-FED0-D57E-CB5ED76D19D0}"/>
              </a:ext>
            </a:extLst>
          </p:cNvPr>
          <p:cNvSpPr>
            <a:spLocks noGrp="1"/>
          </p:cNvSpPr>
          <p:nvPr>
            <p:ph type="sldNum" sz="quarter" idx="10"/>
          </p:nvPr>
        </p:nvSpPr>
        <p:spPr/>
        <p:txBody>
          <a:bodyPr/>
          <a:lstStyle/>
          <a:p>
            <a:pPr>
              <a:defRPr/>
            </a:pPr>
            <a:fld id="{CE6B577E-FA0A-4000-9108-E9EC658625CC}" type="slidenum">
              <a:rPr lang="fr-FR" altLang="fr-FR"/>
              <a:pPr>
                <a:defRPr/>
              </a:pPr>
              <a:t>159</a:t>
            </a:fld>
            <a:endParaRPr lang="fr-FR" altLang="fr-FR"/>
          </a:p>
        </p:txBody>
      </p:sp>
      <p:sp>
        <p:nvSpPr>
          <p:cNvPr id="4" name="Titre 3">
            <a:extLst>
              <a:ext uri="{FF2B5EF4-FFF2-40B4-BE49-F238E27FC236}">
                <a16:creationId xmlns:a16="http://schemas.microsoft.com/office/drawing/2014/main" id="{AB82F0E4-FC5C-B13B-2B2B-9AE3B9E42F5E}"/>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0782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62E3A41F-B59B-447B-B40C-0E8B55BC23E3}"/>
              </a:ext>
            </a:extLst>
          </p:cNvPr>
          <p:cNvGraphicFramePr>
            <a:graphicFrameLocks noGrp="1"/>
          </p:cNvGraphicFramePr>
          <p:nvPr>
            <p:ph idx="1"/>
            <p:extLst>
              <p:ext uri="{D42A27DB-BD31-4B8C-83A1-F6EECF244321}">
                <p14:modId xmlns:p14="http://schemas.microsoft.com/office/powerpoint/2010/main" val="1156368490"/>
              </p:ext>
            </p:extLst>
          </p:nvPr>
        </p:nvGraphicFramePr>
        <p:xfrm>
          <a:off x="284153" y="1059581"/>
          <a:ext cx="8434397" cy="3559134"/>
        </p:xfrm>
        <a:graphic>
          <a:graphicData uri="http://schemas.openxmlformats.org/drawingml/2006/table">
            <a:tbl>
              <a:tblPr firstRow="1" firstCol="1" bandRow="1">
                <a:tableStyleId>{21E4AEA4-8DFA-4A89-87EB-49C32662AFE0}</a:tableStyleId>
              </a:tblPr>
              <a:tblGrid>
                <a:gridCol w="468052">
                  <a:extLst>
                    <a:ext uri="{9D8B030D-6E8A-4147-A177-3AD203B41FA5}">
                      <a16:colId xmlns:a16="http://schemas.microsoft.com/office/drawing/2014/main" val="709437918"/>
                    </a:ext>
                  </a:extLst>
                </a:gridCol>
                <a:gridCol w="4032448">
                  <a:extLst>
                    <a:ext uri="{9D8B030D-6E8A-4147-A177-3AD203B41FA5}">
                      <a16:colId xmlns:a16="http://schemas.microsoft.com/office/drawing/2014/main" val="2184202468"/>
                    </a:ext>
                  </a:extLst>
                </a:gridCol>
                <a:gridCol w="3933897">
                  <a:extLst>
                    <a:ext uri="{9D8B030D-6E8A-4147-A177-3AD203B41FA5}">
                      <a16:colId xmlns:a16="http://schemas.microsoft.com/office/drawing/2014/main" val="340913265"/>
                    </a:ext>
                  </a:extLst>
                </a:gridCol>
              </a:tblGrid>
              <a:tr h="315901">
                <a:tc>
                  <a:txBody>
                    <a:bodyPr/>
                    <a:lstStyle/>
                    <a:p>
                      <a:pPr algn="just"/>
                      <a:endParaRPr lang="fr-FR" sz="1300"/>
                    </a:p>
                  </a:txBody>
                  <a:tcPr anchor="ctr"/>
                </a:tc>
                <a:tc>
                  <a:txBody>
                    <a:bodyPr/>
                    <a:lstStyle/>
                    <a:p>
                      <a:pPr algn="just"/>
                      <a:r>
                        <a:rPr lang="fr-FR" sz="1300" dirty="0">
                          <a:latin typeface="Arial" panose="020B0604020202020204" pitchFamily="34" charset="0"/>
                          <a:cs typeface="Arial" panose="020B0604020202020204" pitchFamily="34" charset="0"/>
                        </a:rPr>
                        <a:t>Avantages du contrat d’agence</a:t>
                      </a:r>
                    </a:p>
                  </a:txBody>
                  <a:tcPr anchor="ctr"/>
                </a:tc>
                <a:tc>
                  <a:txBody>
                    <a:bodyPr/>
                    <a:lstStyle/>
                    <a:p>
                      <a:pPr algn="just"/>
                      <a:r>
                        <a:rPr lang="fr-FR" sz="1300" dirty="0">
                          <a:latin typeface="Arial" panose="020B0604020202020204" pitchFamily="34" charset="0"/>
                          <a:cs typeface="Arial" panose="020B0604020202020204" pitchFamily="34" charset="0"/>
                        </a:rPr>
                        <a:t>Inconvénients du contrat d’agence</a:t>
                      </a:r>
                    </a:p>
                  </a:txBody>
                  <a:tcPr anchor="ctr"/>
                </a:tc>
                <a:extLst>
                  <a:ext uri="{0D108BD9-81ED-4DB2-BD59-A6C34878D82A}">
                    <a16:rowId xmlns:a16="http://schemas.microsoft.com/office/drawing/2014/main" val="3257863357"/>
                  </a:ext>
                </a:extLst>
              </a:tr>
              <a:tr h="17468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1" dirty="0">
                          <a:latin typeface="Arial" panose="020B0604020202020204" pitchFamily="34" charset="0"/>
                          <a:cs typeface="Arial" panose="020B0604020202020204" pitchFamily="34" charset="0"/>
                        </a:rPr>
                        <a:t>Droit de la concurrence</a:t>
                      </a:r>
                    </a:p>
                  </a:txBody>
                  <a:tcPr vert="vert270" anchor="ctr"/>
                </a:tc>
                <a:tc>
                  <a:txBody>
                    <a:bodyPr/>
                    <a:lstStyle/>
                    <a:p>
                      <a:pPr algn="just"/>
                      <a:r>
                        <a:rPr lang="fr-FR" sz="1200" dirty="0">
                          <a:latin typeface="Arial" panose="020B0604020202020204" pitchFamily="34" charset="0"/>
                          <a:cs typeface="Arial" panose="020B0604020202020204" pitchFamily="34" charset="0"/>
                        </a:rPr>
                        <a:t>Possibilité au regard du droit de la concurrence d’imposer des restrictions aux agents, habituellement constitutives de restrictions caractérisées sous le règlement d’exemption :</a:t>
                      </a:r>
                    </a:p>
                    <a:p>
                      <a:pPr marL="285750" indent="-285750" algn="just">
                        <a:buFont typeface="Wingdings" panose="05000000000000000000" pitchFamily="2" charset="2"/>
                        <a:buChar char="§"/>
                      </a:pPr>
                      <a:r>
                        <a:rPr lang="fr-FR" sz="1200" dirty="0">
                          <a:latin typeface="Arial" panose="020B0604020202020204" pitchFamily="34" charset="0"/>
                          <a:cs typeface="Arial" panose="020B0604020202020204" pitchFamily="34" charset="0"/>
                        </a:rPr>
                        <a:t>Fixation des prix de vente au client final ;</a:t>
                      </a:r>
                    </a:p>
                    <a:p>
                      <a:pPr marL="285750" indent="-285750" algn="just">
                        <a:buFont typeface="Wingdings" panose="05000000000000000000" pitchFamily="2" charset="2"/>
                        <a:buChar char="§"/>
                      </a:pPr>
                      <a:r>
                        <a:rPr lang="fr-FR" sz="1200" dirty="0">
                          <a:latin typeface="Arial" panose="020B0604020202020204" pitchFamily="34" charset="0"/>
                          <a:cs typeface="Arial" panose="020B0604020202020204" pitchFamily="34" charset="0"/>
                        </a:rPr>
                        <a:t>Répartition du territoire : limitation du territoire sur lequel l’agent peut vendre les biens ;</a:t>
                      </a:r>
                    </a:p>
                    <a:p>
                      <a:pPr marL="285750" indent="-285750" algn="just">
                        <a:buFont typeface="Wingdings" panose="05000000000000000000" pitchFamily="2" charset="2"/>
                        <a:buChar char="§"/>
                      </a:pPr>
                      <a:r>
                        <a:rPr lang="fr-FR" sz="1200" dirty="0">
                          <a:latin typeface="Arial" panose="020B0604020202020204" pitchFamily="34" charset="0"/>
                          <a:cs typeface="Arial" panose="020B0604020202020204" pitchFamily="34" charset="0"/>
                        </a:rPr>
                        <a:t>Répartition de la clientèle : limitation des groupes de clients auxquels l’agent peut vendre les biens.</a:t>
                      </a:r>
                    </a:p>
                  </a:txBody>
                  <a:tcPr anchor="ctr"/>
                </a:tc>
                <a:tc>
                  <a:txBody>
                    <a:bodyPr/>
                    <a:lstStyle/>
                    <a:p>
                      <a:pPr algn="just"/>
                      <a:r>
                        <a:rPr lang="fr-FR" sz="1200" dirty="0">
                          <a:latin typeface="Arial" panose="020B0604020202020204" pitchFamily="34" charset="0"/>
                          <a:cs typeface="Arial" panose="020B0604020202020204" pitchFamily="34" charset="0"/>
                        </a:rPr>
                        <a:t>Nécessité pour le fournisseur de prendre en charge tous les risques en rapport avec les contrats conclus par l’agent, les investissements propres au marché pour ce domaine d’activité ou les risques liés avec les autres activités que le commettant lui demande d’exercer sur le même marché de produits.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Nécessité de respecter le droit de la concurrence pour les activités non couvertes par le statut d’agent (SAV)</a:t>
                      </a:r>
                    </a:p>
                  </a:txBody>
                  <a:tcPr anchor="ctr"/>
                </a:tc>
                <a:extLst>
                  <a:ext uri="{0D108BD9-81ED-4DB2-BD59-A6C34878D82A}">
                    <a16:rowId xmlns:a16="http://schemas.microsoft.com/office/drawing/2014/main" val="1902946666"/>
                  </a:ext>
                </a:extLst>
              </a:tr>
              <a:tr h="14963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1" dirty="0">
                          <a:latin typeface="Arial" panose="020B0604020202020204" pitchFamily="34" charset="0"/>
                          <a:cs typeface="Arial" panose="020B0604020202020204" pitchFamily="34" charset="0"/>
                        </a:rPr>
                        <a:t>Droit commercial</a:t>
                      </a:r>
                    </a:p>
                  </a:txBody>
                  <a:tcPr vert="vert270" anchor="ctr"/>
                </a:tc>
                <a:tc>
                  <a:txBody>
                    <a:bodyPr/>
                    <a:lstStyle/>
                    <a:p>
                      <a:pPr marL="0" indent="0" algn="just">
                        <a:buFont typeface="Wingdings" panose="05000000000000000000" pitchFamily="2" charset="2"/>
                        <a:buNone/>
                      </a:pPr>
                      <a:r>
                        <a:rPr lang="fr-FR" sz="1200">
                          <a:latin typeface="Arial" panose="020B0604020202020204" pitchFamily="34" charset="0"/>
                          <a:cs typeface="Arial" panose="020B0604020202020204" pitchFamily="34" charset="0"/>
                        </a:rPr>
                        <a:t>Durée du préavis en fin de relation inférieure au préavis nécessaire en fin de relation avec un distributeur.</a:t>
                      </a:r>
                    </a:p>
                    <a:p>
                      <a:pPr marL="0" indent="0" algn="just">
                        <a:buFont typeface="Wingdings" panose="05000000000000000000" pitchFamily="2" charset="2"/>
                        <a:buNone/>
                      </a:pPr>
                      <a:endParaRPr lang="fr-FR" sz="1200">
                        <a:latin typeface="Arial" panose="020B0604020202020204" pitchFamily="34" charset="0"/>
                        <a:cs typeface="Arial" panose="020B0604020202020204" pitchFamily="34" charset="0"/>
                      </a:endParaRPr>
                    </a:p>
                    <a:p>
                      <a:pPr marL="0" indent="0" algn="just">
                        <a:buFont typeface="Wingdings" panose="05000000000000000000" pitchFamily="2" charset="2"/>
                        <a:buNone/>
                      </a:pPr>
                      <a:r>
                        <a:rPr lang="fr-FR" sz="1200">
                          <a:latin typeface="Arial" panose="020B0604020202020204" pitchFamily="34" charset="0"/>
                          <a:cs typeface="Arial" panose="020B0604020202020204" pitchFamily="34" charset="0"/>
                        </a:rPr>
                        <a:t>Point d’attention : en présence d’un contrat parallèle de réparateur agréé, un préavis plus long, calculé notamment en fonction de la durée des relations et de la dépendance, reste nécessaire pour ce contrat.</a:t>
                      </a:r>
                    </a:p>
                  </a:txBody>
                  <a:tcPr anchor="ctr"/>
                </a:tc>
                <a:tc>
                  <a:txBody>
                    <a:bodyPr/>
                    <a:lstStyle/>
                    <a:p>
                      <a:pPr algn="just"/>
                      <a:r>
                        <a:rPr lang="fr-FR" sz="1200" dirty="0">
                          <a:latin typeface="Arial" panose="020B0604020202020204" pitchFamily="34" charset="0"/>
                          <a:cs typeface="Arial" panose="020B0604020202020204" pitchFamily="34" charset="0"/>
                        </a:rPr>
                        <a:t>Indemnités de fin de relation : le contrat d’agence s’accompagne de l’obligation d’indemniser l’agent en cas de résiliation de la relation (sauf faute grave).</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L’indemnité est généralement fixée à deux années de commissions brutes.</a:t>
                      </a:r>
                    </a:p>
                  </a:txBody>
                  <a:tcPr anchor="ctr"/>
                </a:tc>
                <a:extLst>
                  <a:ext uri="{0D108BD9-81ED-4DB2-BD59-A6C34878D82A}">
                    <a16:rowId xmlns:a16="http://schemas.microsoft.com/office/drawing/2014/main" val="3477626993"/>
                  </a:ext>
                </a:extLst>
              </a:tr>
            </a:tbl>
          </a:graphicData>
        </a:graphic>
      </p:graphicFrame>
      <p:sp>
        <p:nvSpPr>
          <p:cNvPr id="8" name="Titre 3">
            <a:extLst>
              <a:ext uri="{FF2B5EF4-FFF2-40B4-BE49-F238E27FC236}">
                <a16:creationId xmlns:a16="http://schemas.microsoft.com/office/drawing/2014/main" id="{F7CA80C0-3C05-4F7B-A352-C1978FCEE6DE}"/>
              </a:ext>
            </a:extLst>
          </p:cNvPr>
          <p:cNvSpPr>
            <a:spLocks noGrp="1"/>
          </p:cNvSpPr>
          <p:nvPr>
            <p:ph type="title"/>
          </p:nvPr>
        </p:nvSpPr>
        <p:spPr>
          <a:xfrm>
            <a:off x="4282376" y="225168"/>
            <a:ext cx="4404424" cy="530481"/>
          </a:xfrm>
        </p:spPr>
        <p:txBody>
          <a:bodyPr/>
          <a:lstStyle/>
          <a:p>
            <a:r>
              <a:rPr lang="fr-FR"/>
              <a:t>INTRODUCTION</a:t>
            </a:r>
          </a:p>
        </p:txBody>
      </p:sp>
      <p:sp>
        <p:nvSpPr>
          <p:cNvPr id="2" name="Espace réservé du numéro de diapositive 1">
            <a:extLst>
              <a:ext uri="{FF2B5EF4-FFF2-40B4-BE49-F238E27FC236}">
                <a16:creationId xmlns:a16="http://schemas.microsoft.com/office/drawing/2014/main" id="{B136BA1F-5DA9-48D5-A6C9-A1EF22187EEF}"/>
              </a:ext>
            </a:extLst>
          </p:cNvPr>
          <p:cNvSpPr>
            <a:spLocks noGrp="1"/>
          </p:cNvSpPr>
          <p:nvPr>
            <p:ph type="sldNum" sz="quarter" idx="10"/>
          </p:nvPr>
        </p:nvSpPr>
        <p:spPr/>
        <p:txBody>
          <a:bodyPr/>
          <a:lstStyle/>
          <a:p>
            <a:pPr>
              <a:defRPr/>
            </a:pPr>
            <a:fld id="{CE6B577E-FA0A-4000-9108-E9EC658625CC}" type="slidenum">
              <a:rPr lang="fr-FR" altLang="fr-FR" smtClean="0"/>
              <a:pPr>
                <a:defRPr/>
              </a:pPr>
              <a:t>16</a:t>
            </a:fld>
            <a:endParaRPr lang="fr-FR" altLang="fr-FR"/>
          </a:p>
        </p:txBody>
      </p:sp>
    </p:spTree>
    <p:extLst>
      <p:ext uri="{BB962C8B-B14F-4D97-AF65-F5344CB8AC3E}">
        <p14:creationId xmlns:p14="http://schemas.microsoft.com/office/powerpoint/2010/main" val="3810857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CBEB002-8AAF-4ECB-B298-B7404DA6155F}"/>
              </a:ext>
            </a:extLst>
          </p:cNvPr>
          <p:cNvSpPr>
            <a:spLocks noGrp="1"/>
          </p:cNvSpPr>
          <p:nvPr>
            <p:ph idx="1"/>
          </p:nvPr>
        </p:nvSpPr>
        <p:spPr>
          <a:xfrm>
            <a:off x="446856" y="980817"/>
            <a:ext cx="8229600" cy="3786443"/>
          </a:xfrm>
        </p:spPr>
        <p:txBody>
          <a:bodyPr>
            <a:normAutofit fontScale="77500" lnSpcReduction="20000"/>
          </a:bodyPr>
          <a:lstStyle/>
          <a:p>
            <a:pPr marL="0" indent="0">
              <a:buNone/>
            </a:pPr>
            <a:r>
              <a:rPr lang="fr-FR" b="1" u="sng" dirty="0">
                <a:latin typeface="Arial" panose="020B0604020202020204" pitchFamily="34" charset="0"/>
                <a:cs typeface="Arial" panose="020B0604020202020204" pitchFamily="34" charset="0"/>
              </a:rPr>
              <a:t>Le droit du fournisseur de contrôler la distribution</a:t>
            </a:r>
            <a:r>
              <a:rPr lang="fr-FR" b="1" dirty="0">
                <a:latin typeface="Arial" panose="020B0604020202020204" pitchFamily="34" charset="0"/>
                <a:cs typeface="Arial" panose="020B0604020202020204" pitchFamily="34" charset="0"/>
              </a:rPr>
              <a:t> : </a:t>
            </a:r>
          </a:p>
          <a:p>
            <a:pPr marL="0" indent="0">
              <a:buNone/>
            </a:pPr>
            <a:endParaRPr lang="fr-FR" dirty="0">
              <a:solidFill>
                <a:srgbClr val="FF0000"/>
              </a:solidFill>
              <a:latin typeface="+mn-lt"/>
            </a:endParaRPr>
          </a:p>
          <a:p>
            <a:pPr marL="0" indent="0" algn="just">
              <a:buNone/>
            </a:pPr>
            <a:r>
              <a:rPr lang="fr-FR" sz="2200" dirty="0">
                <a:latin typeface="Arial" panose="020B0604020202020204" pitchFamily="34" charset="0"/>
                <a:ea typeface="ＭＳ Ｐゴシック"/>
                <a:cs typeface="Arial" panose="020B0604020202020204" pitchFamily="34" charset="0"/>
              </a:rPr>
              <a:t>Le fournisseur conserve cependant la possibilité d’encadrer la revente des produits sur Internet </a:t>
            </a:r>
            <a:r>
              <a:rPr lang="fr-FR" sz="2200" dirty="0">
                <a:latin typeface="Arial" panose="020B0604020202020204" pitchFamily="34" charset="0"/>
                <a:ea typeface="ＭＳ Ｐゴシック"/>
                <a:cs typeface="Arial" panose="020B0604020202020204" pitchFamily="34" charset="0"/>
                <a:sym typeface="Wingdings"/>
              </a:rPr>
              <a:t>à</a:t>
            </a:r>
            <a:r>
              <a:rPr lang="fr-FR" sz="2200" dirty="0">
                <a:latin typeface="Arial" panose="020B0604020202020204" pitchFamily="34" charset="0"/>
                <a:ea typeface="ＭＳ Ｐゴシック"/>
                <a:cs typeface="Arial" panose="020B0604020202020204" pitchFamily="34" charset="0"/>
              </a:rPr>
              <a:t> </a:t>
            </a:r>
            <a:r>
              <a:rPr lang="fr-FR" sz="2200" u="sng" dirty="0">
                <a:latin typeface="Arial" panose="020B0604020202020204" pitchFamily="34" charset="0"/>
                <a:ea typeface="ＭＳ Ｐゴシック"/>
                <a:cs typeface="Arial" panose="020B0604020202020204" pitchFamily="34" charset="0"/>
              </a:rPr>
              <a:t>mesures d’encadrement</a:t>
            </a:r>
            <a:r>
              <a:rPr lang="fr-FR" sz="2200" dirty="0">
                <a:latin typeface="Arial" panose="020B0604020202020204" pitchFamily="34" charset="0"/>
                <a:ea typeface="ＭＳ Ｐゴシック"/>
                <a:cs typeface="Arial" panose="020B0604020202020204" pitchFamily="34" charset="0"/>
              </a:rPr>
              <a:t> : </a:t>
            </a:r>
          </a:p>
          <a:p>
            <a:pPr marL="0" indent="0" algn="just">
              <a:buNone/>
            </a:pPr>
            <a:endParaRPr lang="fr-FR" sz="2200" dirty="0">
              <a:latin typeface="Arial" panose="020B0604020202020204" pitchFamily="34" charset="0"/>
              <a:ea typeface="ＭＳ Ｐゴシック"/>
              <a:cs typeface="Arial" panose="020B0604020202020204" pitchFamily="34" charset="0"/>
            </a:endParaRPr>
          </a:p>
          <a:p>
            <a:pPr algn="just">
              <a:buFont typeface="Courier New" panose="020B0604020202020204" pitchFamily="34" charset="0"/>
              <a:buChar char="o"/>
            </a:pPr>
            <a:r>
              <a:rPr lang="fr-FR" sz="1900" dirty="0">
                <a:latin typeface="Arial" panose="020B0604020202020204" pitchFamily="34" charset="0"/>
                <a:ea typeface="ＭＳ Ｐゴシック"/>
                <a:cs typeface="Arial" panose="020B0604020202020204" pitchFamily="34" charset="0"/>
              </a:rPr>
              <a:t>Imposition d’exigences de qualité pour le site </a:t>
            </a:r>
            <a:r>
              <a:rPr lang="fr-FR" sz="2100" dirty="0">
                <a:latin typeface="Arial" panose="020B0604020202020204" pitchFamily="34" charset="0"/>
                <a:ea typeface="ＭＳ Ｐゴシック"/>
                <a:cs typeface="Arial" panose="020B0604020202020204" pitchFamily="34" charset="0"/>
              </a:rPr>
              <a:t>Internet ;</a:t>
            </a:r>
            <a:endParaRPr lang="fr-FR" dirty="0">
              <a:latin typeface="Arial" panose="020B0604020202020204" pitchFamily="34" charset="0"/>
              <a:ea typeface="ＭＳ Ｐゴシック"/>
              <a:cs typeface="Arial" panose="020B0604020202020204" pitchFamily="34" charset="0"/>
            </a:endParaRPr>
          </a:p>
          <a:p>
            <a:pPr algn="just">
              <a:buFont typeface="Courier New" charset="0"/>
              <a:buChar char="o"/>
            </a:pPr>
            <a:r>
              <a:rPr lang="fr-FR" sz="1900" dirty="0">
                <a:latin typeface="Arial" panose="020B0604020202020204" pitchFamily="34" charset="0"/>
                <a:ea typeface="ＭＳ Ｐゴシック"/>
                <a:cs typeface="Arial" panose="020B0604020202020204" pitchFamily="34" charset="0"/>
              </a:rPr>
              <a:t>Exigences relatives à la manière dont les biens ou services contractuels peuvent être vendus en ligne;</a:t>
            </a:r>
            <a:endParaRPr lang="fr-FR" dirty="0">
              <a:latin typeface="Arial" panose="020B0604020202020204" pitchFamily="34" charset="0"/>
              <a:ea typeface="ＭＳ Ｐゴシック"/>
              <a:cs typeface="Arial" panose="020B0604020202020204" pitchFamily="34" charset="0"/>
            </a:endParaRPr>
          </a:p>
          <a:p>
            <a:pPr algn="just">
              <a:buFont typeface="Courier New" charset="0"/>
              <a:buChar char="o"/>
            </a:pPr>
            <a:r>
              <a:rPr lang="fr-FR" sz="1900" dirty="0">
                <a:latin typeface="Arial" panose="020B0604020202020204" pitchFamily="34" charset="0"/>
                <a:ea typeface="ＭＳ Ｐゴシック"/>
                <a:cs typeface="Arial" panose="020B0604020202020204" pitchFamily="34" charset="0"/>
              </a:rPr>
              <a:t>Restrictions liées à l’utilisation de canaux de vente spécifiques, tels que les places de marché en ligne; </a:t>
            </a:r>
            <a:endParaRPr lang="fr-FR" dirty="0">
              <a:latin typeface="Arial" panose="020B0604020202020204" pitchFamily="34" charset="0"/>
              <a:cs typeface="Arial" panose="020B0604020202020204" pitchFamily="34" charset="0"/>
            </a:endParaRPr>
          </a:p>
          <a:p>
            <a:pPr algn="just">
              <a:buFont typeface="Courier New" charset="0"/>
              <a:buChar char="o"/>
            </a:pPr>
            <a:r>
              <a:rPr lang="fr-FR" sz="1900" dirty="0">
                <a:latin typeface="Arial" panose="020B0604020202020204" pitchFamily="34" charset="0"/>
                <a:ea typeface="ＭＳ Ｐゴシック"/>
                <a:cs typeface="Arial" panose="020B0604020202020204" pitchFamily="34" charset="0"/>
              </a:rPr>
              <a:t>Exigence d’exploitation d’un ou plusieurs points de vente physiques (possibilité d’interdire les </a:t>
            </a:r>
            <a:r>
              <a:rPr lang="fr-FR" sz="1900" i="1" dirty="0">
                <a:latin typeface="Arial" panose="020B0604020202020204" pitchFamily="34" charset="0"/>
                <a:ea typeface="ＭＳ Ｐゴシック"/>
                <a:cs typeface="Arial" panose="020B0604020202020204" pitchFamily="34" charset="0"/>
              </a:rPr>
              <a:t>pure </a:t>
            </a:r>
            <a:r>
              <a:rPr lang="fr-FR" sz="1900" i="1" dirty="0" err="1">
                <a:latin typeface="Arial" panose="020B0604020202020204" pitchFamily="34" charset="0"/>
                <a:ea typeface="ＭＳ Ｐゴシック"/>
                <a:cs typeface="Arial" panose="020B0604020202020204" pitchFamily="34" charset="0"/>
              </a:rPr>
              <a:t>players</a:t>
            </a:r>
            <a:r>
              <a:rPr lang="fr-FR" sz="1900" dirty="0">
                <a:latin typeface="Arial" panose="020B0604020202020204" pitchFamily="34" charset="0"/>
                <a:ea typeface="ＭＳ Ｐゴシック"/>
                <a:cs typeface="Arial" panose="020B0604020202020204" pitchFamily="34" charset="0"/>
              </a:rPr>
              <a:t>) ;</a:t>
            </a:r>
            <a:endParaRPr lang="fr-FR" dirty="0">
              <a:latin typeface="Arial" panose="020B0604020202020204" pitchFamily="34" charset="0"/>
              <a:ea typeface="ＭＳ Ｐゴシック"/>
              <a:cs typeface="Arial" panose="020B0604020202020204" pitchFamily="34" charset="0"/>
            </a:endParaRPr>
          </a:p>
          <a:p>
            <a:pPr algn="just">
              <a:buFont typeface="Courier New" charset="0"/>
              <a:buChar char="o"/>
            </a:pPr>
            <a:r>
              <a:rPr lang="fr-FR" sz="1900" dirty="0">
                <a:latin typeface="Arial" panose="020B0604020202020204" pitchFamily="34" charset="0"/>
                <a:ea typeface="ＭＳ Ｐゴシック"/>
                <a:cs typeface="Arial" panose="020B0604020202020204" pitchFamily="34" charset="0"/>
              </a:rPr>
              <a:t>D'obliger l'acheteur à vendre en ligne un montant minimum absolu de biens ou services contractuels (en valeur ou en volume mais pas en pourcentage de ses ventes totales) hors ligne pour éviter le contournement via les points de vente « Potemkine »</a:t>
            </a:r>
            <a:endParaRPr lang="fr-FR" dirty="0">
              <a:latin typeface="Arial" panose="020B0604020202020204" pitchFamily="34" charset="0"/>
              <a:ea typeface="ＭＳ Ｐゴシック"/>
              <a:cs typeface="Arial" panose="020B0604020202020204" pitchFamily="34" charset="0"/>
            </a:endParaRPr>
          </a:p>
          <a:p>
            <a:pPr algn="just">
              <a:buFont typeface="Courier New" charset="0"/>
              <a:buChar char="o"/>
            </a:pPr>
            <a:r>
              <a:rPr lang="fr-FR" sz="1900" dirty="0">
                <a:latin typeface="Arial" panose="020B0604020202020204" pitchFamily="34" charset="0"/>
                <a:ea typeface="ＭＳ Ｐゴシック"/>
                <a:cs typeface="Arial" panose="020B0604020202020204" pitchFamily="34" charset="0"/>
              </a:rPr>
              <a:t>CA minimum à réaliser dans les points de ventes physiques ; etc.</a:t>
            </a:r>
          </a:p>
          <a:p>
            <a:pPr algn="just">
              <a:buFont typeface="Wingdings" charset="0"/>
              <a:buChar char="è"/>
            </a:pPr>
            <a:endParaRPr lang="fr-FR" dirty="0">
              <a:latin typeface="+mn-lt"/>
            </a:endParaRPr>
          </a:p>
        </p:txBody>
      </p:sp>
      <p:sp>
        <p:nvSpPr>
          <p:cNvPr id="5" name="Espace réservé du numéro de diapositive 4">
            <a:extLst>
              <a:ext uri="{FF2B5EF4-FFF2-40B4-BE49-F238E27FC236}">
                <a16:creationId xmlns:a16="http://schemas.microsoft.com/office/drawing/2014/main" id="{49A29252-CEBD-47FA-86A5-336280B030A3}"/>
              </a:ext>
            </a:extLst>
          </p:cNvPr>
          <p:cNvSpPr>
            <a:spLocks noGrp="1"/>
          </p:cNvSpPr>
          <p:nvPr>
            <p:ph type="sldNum" sz="quarter" idx="10"/>
          </p:nvPr>
        </p:nvSpPr>
        <p:spPr/>
        <p:txBody>
          <a:bodyPr/>
          <a:lstStyle/>
          <a:p>
            <a:pPr>
              <a:defRPr/>
            </a:pPr>
            <a:fld id="{CE6B577E-FA0A-4000-9108-E9EC658625CC}" type="slidenum">
              <a:rPr lang="fr-FR" altLang="fr-FR" smtClean="0"/>
              <a:pPr>
                <a:defRPr/>
              </a:pPr>
              <a:t>160</a:t>
            </a:fld>
            <a:endParaRPr lang="fr-FR" altLang="fr-FR"/>
          </a:p>
        </p:txBody>
      </p:sp>
      <p:sp>
        <p:nvSpPr>
          <p:cNvPr id="7" name="Titre 3">
            <a:extLst>
              <a:ext uri="{FF2B5EF4-FFF2-40B4-BE49-F238E27FC236}">
                <a16:creationId xmlns:a16="http://schemas.microsoft.com/office/drawing/2014/main" id="{00C5ED0A-7702-587E-1E03-5A75205603AB}"/>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1782979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E7FD0-D437-E695-440D-2BB71DF6E8E4}"/>
              </a:ext>
            </a:extLst>
          </p:cNvPr>
          <p:cNvSpPr>
            <a:spLocks noGrp="1"/>
          </p:cNvSpPr>
          <p:nvPr>
            <p:ph idx="1"/>
          </p:nvPr>
        </p:nvSpPr>
        <p:spPr>
          <a:xfrm>
            <a:off x="457200" y="980817"/>
            <a:ext cx="8229600" cy="703002"/>
          </a:xfrm>
        </p:spPr>
        <p:txBody>
          <a:bodyPr/>
          <a:lstStyle/>
          <a:p>
            <a:pPr>
              <a:buFont typeface="Wingdings" panose="020B0604020202020204" pitchFamily="34" charset="0"/>
              <a:buChar char="Ø"/>
            </a:pPr>
            <a:r>
              <a:rPr lang="fr-FR" sz="1500" b="1" dirty="0">
                <a:highlight>
                  <a:srgbClr val="FFFFFF"/>
                </a:highlight>
                <a:latin typeface="Arial" panose="020B0604020202020204" pitchFamily="34" charset="0"/>
                <a:ea typeface="ＭＳ Ｐゴシック"/>
                <a:cs typeface="Arial" panose="020B0604020202020204" pitchFamily="34" charset="0"/>
              </a:rPr>
              <a:t>Une atténuation du régime de faveur des ventes par internet</a:t>
            </a:r>
          </a:p>
          <a:p>
            <a:endParaRPr lang="en-US" dirty="0"/>
          </a:p>
        </p:txBody>
      </p:sp>
      <p:sp>
        <p:nvSpPr>
          <p:cNvPr id="3" name="Slide Number Placeholder 2">
            <a:extLst>
              <a:ext uri="{FF2B5EF4-FFF2-40B4-BE49-F238E27FC236}">
                <a16:creationId xmlns:a16="http://schemas.microsoft.com/office/drawing/2014/main" id="{98D0E5E1-8C3D-B3B8-DF04-8BF9FA253EE8}"/>
              </a:ext>
            </a:extLst>
          </p:cNvPr>
          <p:cNvSpPr>
            <a:spLocks noGrp="1"/>
          </p:cNvSpPr>
          <p:nvPr>
            <p:ph type="sldNum" sz="quarter" idx="10"/>
          </p:nvPr>
        </p:nvSpPr>
        <p:spPr/>
        <p:txBody>
          <a:bodyPr/>
          <a:lstStyle/>
          <a:p>
            <a:pPr>
              <a:defRPr/>
            </a:pPr>
            <a:fld id="{CE6B577E-FA0A-4000-9108-E9EC658625CC}" type="slidenum">
              <a:rPr lang="fr-FR" altLang="fr-FR"/>
              <a:pPr>
                <a:defRPr/>
              </a:pPr>
              <a:t>161</a:t>
            </a:fld>
            <a:endParaRPr lang="fr-FR" altLang="fr-FR"/>
          </a:p>
        </p:txBody>
      </p:sp>
      <p:graphicFrame>
        <p:nvGraphicFramePr>
          <p:cNvPr id="5" name="Table 5">
            <a:extLst>
              <a:ext uri="{FF2B5EF4-FFF2-40B4-BE49-F238E27FC236}">
                <a16:creationId xmlns:a16="http://schemas.microsoft.com/office/drawing/2014/main" id="{133167CF-B8FA-E938-A13E-B51719705085}"/>
              </a:ext>
            </a:extLst>
          </p:cNvPr>
          <p:cNvGraphicFramePr>
            <a:graphicFrameLocks noGrp="1"/>
          </p:cNvGraphicFramePr>
          <p:nvPr>
            <p:extLst>
              <p:ext uri="{D42A27DB-BD31-4B8C-83A1-F6EECF244321}">
                <p14:modId xmlns:p14="http://schemas.microsoft.com/office/powerpoint/2010/main" val="2672011485"/>
              </p:ext>
            </p:extLst>
          </p:nvPr>
        </p:nvGraphicFramePr>
        <p:xfrm>
          <a:off x="425302" y="1475267"/>
          <a:ext cx="8011428" cy="3002926"/>
        </p:xfrm>
        <a:graphic>
          <a:graphicData uri="http://schemas.openxmlformats.org/drawingml/2006/table">
            <a:tbl>
              <a:tblPr firstRow="1" bandRow="1">
                <a:tableStyleId>{5C22544A-7EE6-4342-B048-85BDC9FD1C3A}</a:tableStyleId>
              </a:tblPr>
              <a:tblGrid>
                <a:gridCol w="4005714">
                  <a:extLst>
                    <a:ext uri="{9D8B030D-6E8A-4147-A177-3AD203B41FA5}">
                      <a16:colId xmlns:a16="http://schemas.microsoft.com/office/drawing/2014/main" val="3236778769"/>
                    </a:ext>
                  </a:extLst>
                </a:gridCol>
                <a:gridCol w="4005714">
                  <a:extLst>
                    <a:ext uri="{9D8B030D-6E8A-4147-A177-3AD203B41FA5}">
                      <a16:colId xmlns:a16="http://schemas.microsoft.com/office/drawing/2014/main" val="2167831285"/>
                    </a:ext>
                  </a:extLst>
                </a:gridCol>
              </a:tblGrid>
              <a:tr h="437840">
                <a:tc>
                  <a:txBody>
                    <a:bodyPr/>
                    <a:lstStyle/>
                    <a:p>
                      <a:pPr lvl="0" algn="ctr">
                        <a:lnSpc>
                          <a:spcPct val="100000"/>
                        </a:lnSpc>
                        <a:spcBef>
                          <a:spcPts val="0"/>
                        </a:spcBef>
                        <a:spcAft>
                          <a:spcPts val="0"/>
                        </a:spcAft>
                        <a:buNone/>
                      </a:pPr>
                      <a:r>
                        <a:rPr lang="fr-FR" sz="1200" b="1" i="0" kern="1200" noProof="0" dirty="0">
                          <a:solidFill>
                            <a:srgbClr val="000000"/>
                          </a:solidFill>
                          <a:latin typeface="Arial" panose="020B0604020202020204" pitchFamily="34" charset="0"/>
                          <a:ea typeface="+mn-ea"/>
                          <a:cs typeface="Arial" panose="020B0604020202020204" pitchFamily="34" charset="0"/>
                        </a:rPr>
                        <a:t>Le système du double prix</a:t>
                      </a:r>
                      <a:endParaRPr lang="en-US" sz="1200" b="1" i="0" kern="1200" dirty="0">
                        <a:solidFill>
                          <a:srgbClr val="000000"/>
                        </a:solidFill>
                        <a:latin typeface="Arial" panose="020B0604020202020204" pitchFamily="34" charset="0"/>
                        <a:ea typeface="+mn-ea"/>
                        <a:cs typeface="Arial" panose="020B0604020202020204" pitchFamily="34" charset="0"/>
                      </a:endParaRPr>
                    </a:p>
                  </a:txBody>
                  <a:tcPr>
                    <a:solidFill>
                      <a:schemeClr val="accent2">
                        <a:lumMod val="60000"/>
                        <a:lumOff val="40000"/>
                      </a:schemeClr>
                    </a:solidFill>
                  </a:tcPr>
                </a:tc>
                <a:tc>
                  <a:txBody>
                    <a:bodyPr/>
                    <a:lstStyle/>
                    <a:p>
                      <a:pPr lvl="0" algn="ctr">
                        <a:lnSpc>
                          <a:spcPct val="100000"/>
                        </a:lnSpc>
                        <a:spcBef>
                          <a:spcPts val="0"/>
                        </a:spcBef>
                        <a:spcAft>
                          <a:spcPts val="0"/>
                        </a:spcAft>
                        <a:buNone/>
                      </a:pPr>
                      <a:r>
                        <a:rPr lang="fr-FR" sz="1200" b="0" i="0" dirty="0">
                          <a:solidFill>
                            <a:srgbClr val="000000"/>
                          </a:solidFill>
                          <a:latin typeface="Arial" panose="020B0604020202020204" pitchFamily="34" charset="0"/>
                          <a:cs typeface="Arial" panose="020B0604020202020204" pitchFamily="34" charset="0"/>
                        </a:rPr>
                        <a:t> </a:t>
                      </a:r>
                      <a:r>
                        <a:rPr lang="fr-FR" sz="1200" b="1" i="0" dirty="0">
                          <a:solidFill>
                            <a:srgbClr val="000000"/>
                          </a:solidFill>
                          <a:latin typeface="Arial" panose="020B0604020202020204" pitchFamily="34" charset="0"/>
                          <a:cs typeface="Arial" panose="020B0604020202020204" pitchFamily="34" charset="0"/>
                        </a:rPr>
                        <a:t>La fin du principe d’équivalence des conditions</a:t>
                      </a:r>
                      <a:endParaRPr lang="en-US" dirty="0">
                        <a:latin typeface="Arial" panose="020B0604020202020204" pitchFamily="34" charset="0"/>
                        <a:cs typeface="Arial" panose="020B0604020202020204" pitchFamily="34" charset="0"/>
                      </a:endParaRPr>
                    </a:p>
                    <a:p>
                      <a:pPr lvl="0" algn="just">
                        <a:lnSpc>
                          <a:spcPct val="100000"/>
                        </a:lnSpc>
                        <a:spcBef>
                          <a:spcPts val="0"/>
                        </a:spcBef>
                        <a:spcAft>
                          <a:spcPts val="0"/>
                        </a:spcAft>
                        <a:buNone/>
                      </a:pPr>
                      <a:endParaRPr lang="fr-FR" sz="1200" b="1" i="0" noProof="0" dirty="0">
                        <a:solidFill>
                          <a:srgbClr val="000000"/>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2238497482"/>
                  </a:ext>
                </a:extLst>
              </a:tr>
              <a:tr h="2545726">
                <a:tc>
                  <a:txBody>
                    <a:bodyPr/>
                    <a:lstStyle/>
                    <a:p>
                      <a:pPr marL="285750" lvl="0" indent="-285750" algn="just">
                        <a:buFont typeface="Arial"/>
                        <a:buChar char="•"/>
                      </a:pPr>
                      <a:r>
                        <a:rPr lang="fr-FR" sz="1300" b="0" i="0" u="none" strike="noStrike" noProof="0" dirty="0">
                          <a:latin typeface="Arial" panose="020B0604020202020204" pitchFamily="34" charset="0"/>
                          <a:cs typeface="Arial" panose="020B0604020202020204" pitchFamily="34" charset="0"/>
                        </a:rPr>
                        <a:t>Le double prix consiste, pour un fournisseur, à vendre à un même distributeur ses produits ou services à un prix différent selon que la revente est effectuée en magasin physique ou en ligne.</a:t>
                      </a:r>
                      <a:endParaRPr lang="en-US" sz="1300" dirty="0">
                        <a:latin typeface="Arial" panose="020B0604020202020204" pitchFamily="34" charset="0"/>
                        <a:cs typeface="Arial" panose="020B0604020202020204" pitchFamily="34" charset="0"/>
                      </a:endParaRPr>
                    </a:p>
                    <a:p>
                      <a:pPr marL="0" lvl="0" indent="0" algn="just">
                        <a:buNone/>
                      </a:pPr>
                      <a:endParaRPr lang="en-US" sz="1300" dirty="0">
                        <a:latin typeface="Arial" panose="020B0604020202020204" pitchFamily="34" charset="0"/>
                        <a:cs typeface="Arial" panose="020B0604020202020204" pitchFamily="34" charset="0"/>
                      </a:endParaRPr>
                    </a:p>
                    <a:p>
                      <a:pPr marL="285750" lvl="0" indent="-285750" algn="just">
                        <a:buFont typeface="Arial"/>
                        <a:buChar char="•"/>
                      </a:pPr>
                      <a:r>
                        <a:rPr lang="fr-FR" sz="1300" b="0" i="0" u="none" strike="noStrike" noProof="0" dirty="0">
                          <a:latin typeface="Arial" panose="020B0604020202020204" pitchFamily="34" charset="0"/>
                          <a:cs typeface="Arial" panose="020B0604020202020204" pitchFamily="34" charset="0"/>
                        </a:rPr>
                        <a:t>Désormais, il est possible pour les fournisseurs de fixer des prix de gros différents pour les ventes en ligne et hors ligne d’un même distributeur, sous réserve que la différence de prix soit liée à des différences de coûts ou d’investissement entre ventes physiques et par internet</a:t>
                      </a:r>
                      <a:endParaRPr lang="fr-FR" sz="13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285750" lvl="0" indent="-285750" algn="just">
                        <a:buFont typeface="Arial"/>
                        <a:buChar char="•"/>
                      </a:pPr>
                      <a:r>
                        <a:rPr lang="fr-FR" sz="1300" b="0" i="0" u="none" strike="noStrike" kern="1200" noProof="0" dirty="0">
                          <a:solidFill>
                            <a:schemeClr val="dk1"/>
                          </a:solidFill>
                          <a:latin typeface="Arial" panose="020B0604020202020204" pitchFamily="34" charset="0"/>
                          <a:ea typeface="+mn-ea"/>
                          <a:cs typeface="Arial" panose="020B0604020202020204" pitchFamily="34" charset="0"/>
                        </a:rPr>
                        <a:t>La Commission considère désormais que le fournisseur qui utilise un système de distribution sélective peut imposer à ses distributeurs agréés des critères pour la vente en ligne qui ne soient pas identiques à ceux imposés pour la vente en points de vente physiques (à condition de ne pas empêcher un usage effectif de l’internet).</a:t>
                      </a:r>
                      <a:endParaRPr lang="en-US" sz="1300" b="0" i="0" u="none" strike="noStrike"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992776769"/>
                  </a:ext>
                </a:extLst>
              </a:tr>
            </a:tbl>
          </a:graphicData>
        </a:graphic>
      </p:graphicFrame>
      <p:sp>
        <p:nvSpPr>
          <p:cNvPr id="8" name="Titre 3">
            <a:extLst>
              <a:ext uri="{FF2B5EF4-FFF2-40B4-BE49-F238E27FC236}">
                <a16:creationId xmlns:a16="http://schemas.microsoft.com/office/drawing/2014/main" id="{738BB92D-8380-CCA5-7633-071C747FF49E}"/>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215480386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CA4C1F6-B19F-439E-A516-21DFF54E6B15}"/>
              </a:ext>
            </a:extLst>
          </p:cNvPr>
          <p:cNvSpPr>
            <a:spLocks noGrp="1"/>
          </p:cNvSpPr>
          <p:nvPr>
            <p:ph idx="1"/>
          </p:nvPr>
        </p:nvSpPr>
        <p:spPr/>
        <p:txBody>
          <a:bodyPr>
            <a:normAutofit fontScale="70000" lnSpcReduction="20000"/>
          </a:bodyPr>
          <a:lstStyle/>
          <a:p>
            <a:pPr marL="0" indent="0">
              <a:buNone/>
            </a:pPr>
            <a:endParaRPr lang="fr-FR" dirty="0">
              <a:solidFill>
                <a:srgbClr val="FF0000"/>
              </a:solidFill>
              <a:latin typeface="+mn-lt"/>
            </a:endParaRPr>
          </a:p>
          <a:p>
            <a:pPr marL="0" indent="0" algn="just">
              <a:buNone/>
            </a:pPr>
            <a:r>
              <a:rPr lang="fr-FR" sz="2300" b="1" dirty="0">
                <a:solidFill>
                  <a:srgbClr val="C00000"/>
                </a:solidFill>
                <a:latin typeface="Arial" panose="020B0604020202020204" pitchFamily="34" charset="0"/>
                <a:ea typeface="ＭＳ Ｐゴシック"/>
                <a:cs typeface="Arial" panose="020B0604020202020204" pitchFamily="34" charset="0"/>
              </a:rPr>
              <a:t>POSSIBILITÉ DE RESTREINDRE LES VENTES SUR LES PLACES DE MARCHÉ</a:t>
            </a:r>
          </a:p>
          <a:p>
            <a:pPr marL="0" indent="0" algn="just">
              <a:buNone/>
            </a:pPr>
            <a:endParaRPr lang="fr-FR" sz="2600" dirty="0">
              <a:latin typeface="Arial" panose="020B0604020202020204" pitchFamily="34" charset="0"/>
              <a:ea typeface="ＭＳ Ｐゴシック"/>
              <a:cs typeface="Arial" panose="020B0604020202020204" pitchFamily="34" charset="0"/>
            </a:endParaRPr>
          </a:p>
          <a:p>
            <a:pPr marL="457200" indent="-457200" algn="just">
              <a:buFont typeface="Wingdings" panose="020B0604020202020204" pitchFamily="34" charset="0"/>
              <a:buChar char="Ø"/>
            </a:pPr>
            <a:r>
              <a:rPr lang="fr-FR" sz="2600" dirty="0">
                <a:latin typeface="Arial" panose="020B0604020202020204" pitchFamily="34" charset="0"/>
                <a:ea typeface="ＭＳ Ｐゴシック"/>
                <a:cs typeface="Arial" panose="020B0604020202020204" pitchFamily="34" charset="0"/>
              </a:rPr>
              <a:t>v. arrêt </a:t>
            </a:r>
            <a:r>
              <a:rPr lang="fr-FR" sz="2600" b="1" dirty="0">
                <a:latin typeface="Arial" panose="020B0604020202020204" pitchFamily="34" charset="0"/>
                <a:ea typeface="ＭＳ Ｐゴシック"/>
                <a:cs typeface="Arial" panose="020B0604020202020204" pitchFamily="34" charset="0"/>
              </a:rPr>
              <a:t>Coty</a:t>
            </a:r>
            <a:r>
              <a:rPr lang="fr-FR" sz="2600" dirty="0">
                <a:latin typeface="Arial" panose="020B0604020202020204" pitchFamily="34" charset="0"/>
                <a:ea typeface="ＭＳ Ｐゴシック"/>
                <a:cs typeface="Arial" panose="020B0604020202020204" pitchFamily="34" charset="0"/>
              </a:rPr>
              <a:t> de la CJUE, 26-7-2017, </a:t>
            </a:r>
            <a:r>
              <a:rPr lang="fr-FR" sz="2600" dirty="0" err="1">
                <a:latin typeface="Arial" panose="020B0604020202020204" pitchFamily="34" charset="0"/>
                <a:ea typeface="ＭＳ Ｐゴシック"/>
                <a:cs typeface="Arial" panose="020B0604020202020204" pitchFamily="34" charset="0"/>
              </a:rPr>
              <a:t>aff.</a:t>
            </a:r>
            <a:r>
              <a:rPr lang="fr-FR" sz="2600" dirty="0">
                <a:latin typeface="Arial" panose="020B0604020202020204" pitchFamily="34" charset="0"/>
                <a:ea typeface="ＭＳ Ｐゴシック"/>
                <a:cs typeface="Arial" panose="020B0604020202020204" pitchFamily="34" charset="0"/>
              </a:rPr>
              <a:t> 230/16</a:t>
            </a:r>
            <a:endParaRPr lang="fr-FR" dirty="0">
              <a:latin typeface="Arial" panose="020B0604020202020204" pitchFamily="34" charset="0"/>
              <a:ea typeface="ＭＳ Ｐゴシック"/>
              <a:cs typeface="Arial" panose="020B0604020202020204" pitchFamily="34" charset="0"/>
            </a:endParaRPr>
          </a:p>
          <a:p>
            <a:pPr marL="457200" indent="-457200" algn="just">
              <a:buFont typeface="Wingdings" panose="020B0604020202020204" pitchFamily="34" charset="0"/>
              <a:buChar char="Ø"/>
            </a:pPr>
            <a:endParaRPr lang="fr-FR" sz="2600" dirty="0">
              <a:latin typeface="Arial" panose="020B0604020202020204" pitchFamily="34" charset="0"/>
              <a:ea typeface="ＭＳ Ｐゴシック"/>
              <a:cs typeface="Arial" panose="020B0604020202020204" pitchFamily="34" charset="0"/>
            </a:endParaRPr>
          </a:p>
          <a:p>
            <a:pPr marL="457200" indent="-457200" algn="just">
              <a:buFont typeface="Wingdings" panose="020B0604020202020204" pitchFamily="34" charset="0"/>
              <a:buChar char="ü"/>
            </a:pPr>
            <a:r>
              <a:rPr lang="fr-FR" sz="2600" b="1" u="sng" dirty="0">
                <a:latin typeface="Arial" panose="020B0604020202020204" pitchFamily="34" charset="0"/>
                <a:ea typeface="ＭＳ Ｐゴシック"/>
                <a:cs typeface="Arial" panose="020B0604020202020204" pitchFamily="34" charset="0"/>
              </a:rPr>
              <a:t>confirmation</a:t>
            </a:r>
            <a:r>
              <a:rPr lang="fr-FR" sz="2600" dirty="0">
                <a:latin typeface="Arial" panose="020B0604020202020204" pitchFamily="34" charset="0"/>
                <a:ea typeface="ＭＳ Ｐゴシック"/>
                <a:cs typeface="Arial" panose="020B0604020202020204" pitchFamily="34" charset="0"/>
              </a:rPr>
              <a:t> de la position de la </a:t>
            </a:r>
            <a:r>
              <a:rPr lang="fr-FR" sz="2600" b="1" dirty="0">
                <a:latin typeface="Arial" panose="020B0604020202020204" pitchFamily="34" charset="0"/>
                <a:ea typeface="ＭＳ Ｐゴシック"/>
                <a:cs typeface="Arial" panose="020B0604020202020204" pitchFamily="34" charset="0"/>
              </a:rPr>
              <a:t>Commission</a:t>
            </a:r>
            <a:r>
              <a:rPr lang="fr-FR" sz="2600" dirty="0">
                <a:latin typeface="Arial" panose="020B0604020202020204" pitchFamily="34" charset="0"/>
                <a:ea typeface="ＭＳ Ｐゴシック"/>
                <a:cs typeface="Arial" panose="020B0604020202020204" pitchFamily="34" charset="0"/>
              </a:rPr>
              <a:t> (Rapport COM 2017 229 final du 10-5-2017, sect. 4.4), de </a:t>
            </a:r>
            <a:r>
              <a:rPr lang="fr-FR" sz="2600" b="1" dirty="0">
                <a:latin typeface="Arial" panose="020B0604020202020204" pitchFamily="34" charset="0"/>
                <a:ea typeface="ＭＳ Ｐゴシック"/>
                <a:cs typeface="Arial" panose="020B0604020202020204" pitchFamily="34" charset="0"/>
              </a:rPr>
              <a:t>l’</a:t>
            </a:r>
            <a:r>
              <a:rPr lang="fr-FR" sz="2600" b="1" dirty="0" err="1">
                <a:latin typeface="Arial" panose="020B0604020202020204" pitchFamily="34" charset="0"/>
                <a:ea typeface="ＭＳ Ｐゴシック"/>
                <a:cs typeface="Arial" panose="020B0604020202020204" pitchFamily="34" charset="0"/>
              </a:rPr>
              <a:t>Adlc</a:t>
            </a:r>
            <a:r>
              <a:rPr lang="fr-FR" sz="2600" b="1" dirty="0">
                <a:latin typeface="Arial" panose="020B0604020202020204" pitchFamily="34" charset="0"/>
                <a:ea typeface="ＭＳ Ｐゴシック"/>
                <a:cs typeface="Arial" panose="020B0604020202020204" pitchFamily="34" charset="0"/>
              </a:rPr>
              <a:t> </a:t>
            </a:r>
            <a:r>
              <a:rPr lang="fr-FR" sz="2600" dirty="0">
                <a:latin typeface="Arial" panose="020B0604020202020204" pitchFamily="34" charset="0"/>
                <a:ea typeface="ＭＳ Ｐゴシック"/>
                <a:cs typeface="Arial" panose="020B0604020202020204" pitchFamily="34" charset="0"/>
              </a:rPr>
              <a:t>(</a:t>
            </a:r>
            <a:r>
              <a:rPr lang="fr-FR" sz="2600" dirty="0" err="1">
                <a:latin typeface="Arial" panose="020B0604020202020204" pitchFamily="34" charset="0"/>
                <a:ea typeface="ＭＳ Ｐゴシック"/>
                <a:cs typeface="Arial" panose="020B0604020202020204" pitchFamily="34" charset="0"/>
              </a:rPr>
              <a:t>aff.</a:t>
            </a:r>
            <a:r>
              <a:rPr lang="fr-FR" sz="2600" dirty="0">
                <a:latin typeface="Arial" panose="020B0604020202020204" pitchFamily="34" charset="0"/>
                <a:ea typeface="ＭＳ Ｐゴシック"/>
                <a:cs typeface="Arial" panose="020B0604020202020204" pitchFamily="34" charset="0"/>
              </a:rPr>
              <a:t> </a:t>
            </a:r>
            <a:r>
              <a:rPr lang="fr-FR" sz="2600" dirty="0" err="1">
                <a:latin typeface="Arial" panose="020B0604020202020204" pitchFamily="34" charset="0"/>
                <a:ea typeface="ＭＳ Ｐゴシック"/>
                <a:cs typeface="Arial" panose="020B0604020202020204" pitchFamily="34" charset="0"/>
              </a:rPr>
              <a:t>Stihl</a:t>
            </a:r>
            <a:r>
              <a:rPr lang="fr-FR" sz="2600" dirty="0">
                <a:latin typeface="Arial" panose="020B0604020202020204" pitchFamily="34" charset="0"/>
                <a:ea typeface="ＭＳ Ｐゴシック"/>
                <a:cs typeface="Arial" panose="020B0604020202020204" pitchFamily="34" charset="0"/>
              </a:rPr>
              <a:t> du 24-10-2018, n°18-D-23) et de la </a:t>
            </a:r>
            <a:r>
              <a:rPr lang="fr-FR" sz="2600" b="1" dirty="0">
                <a:latin typeface="Arial" panose="020B0604020202020204" pitchFamily="34" charset="0"/>
                <a:ea typeface="ＭＳ Ｐゴシック"/>
                <a:cs typeface="Arial" panose="020B0604020202020204" pitchFamily="34" charset="0"/>
              </a:rPr>
              <a:t>JP française </a:t>
            </a:r>
            <a:r>
              <a:rPr lang="fr-FR" sz="2600" dirty="0">
                <a:latin typeface="Arial" panose="020B0604020202020204" pitchFamily="34" charset="0"/>
                <a:ea typeface="ＭＳ Ｐゴシック"/>
                <a:cs typeface="Arial" panose="020B0604020202020204" pitchFamily="34" charset="0"/>
              </a:rPr>
              <a:t>(CA Paris 13-7-2018, n°17/20787) d’après laquelle</a:t>
            </a:r>
            <a:r>
              <a:rPr lang="fr-FR" sz="2600" i="1" dirty="0">
                <a:latin typeface="Arial" panose="020B0604020202020204" pitchFamily="34" charset="0"/>
                <a:ea typeface="ＭＳ Ｐゴシック"/>
                <a:cs typeface="Arial" panose="020B0604020202020204" pitchFamily="34" charset="0"/>
              </a:rPr>
              <a:t> la faculté d’interdire ou de restreindre les ventes des produits sélectifs sur les places de marché n’est pas limitée aux produits de luxe</a:t>
            </a:r>
            <a:endParaRPr lang="fr-FR" dirty="0">
              <a:latin typeface="Arial" panose="020B0604020202020204" pitchFamily="34" charset="0"/>
              <a:ea typeface="ＭＳ Ｐゴシック"/>
              <a:cs typeface="Arial" panose="020B0604020202020204" pitchFamily="34" charset="0"/>
            </a:endParaRPr>
          </a:p>
          <a:p>
            <a:pPr marL="457200" indent="-457200" algn="just">
              <a:buFont typeface="Wingdings" panose="020B0604020202020204" pitchFamily="34" charset="0"/>
              <a:buChar char="ü"/>
            </a:pPr>
            <a:endParaRPr lang="fr-FR" sz="2600" i="1" dirty="0">
              <a:latin typeface="Arial" panose="020B0604020202020204" pitchFamily="34" charset="0"/>
              <a:ea typeface="ＭＳ Ｐゴシック"/>
              <a:cs typeface="Arial" panose="020B0604020202020204" pitchFamily="34" charset="0"/>
            </a:endParaRPr>
          </a:p>
          <a:p>
            <a:pPr marL="457200" indent="-457200" algn="just">
              <a:buFont typeface="Wingdings" panose="020B0604020202020204" pitchFamily="34" charset="0"/>
              <a:buChar char="ü"/>
            </a:pPr>
            <a:r>
              <a:rPr lang="fr-FR" sz="2600" b="1" u="sng" dirty="0">
                <a:latin typeface="Arial" panose="020B0604020202020204" pitchFamily="34" charset="0"/>
                <a:ea typeface="ＭＳ Ｐゴシック"/>
                <a:cs typeface="Arial" panose="020B0604020202020204" pitchFamily="34" charset="0"/>
              </a:rPr>
              <a:t>infirmation</a:t>
            </a:r>
            <a:r>
              <a:rPr lang="fr-FR" sz="2600" dirty="0">
                <a:latin typeface="Arial" panose="020B0604020202020204" pitchFamily="34" charset="0"/>
                <a:ea typeface="ＭＳ Ｐゴシック"/>
                <a:cs typeface="Arial" panose="020B0604020202020204" pitchFamily="34" charset="0"/>
              </a:rPr>
              <a:t> de la position de </a:t>
            </a:r>
            <a:r>
              <a:rPr lang="fr-FR" sz="2600" b="1" dirty="0">
                <a:latin typeface="Arial" panose="020B0604020202020204" pitchFamily="34" charset="0"/>
                <a:ea typeface="ＭＳ Ｐゴシック"/>
                <a:cs typeface="Arial" panose="020B0604020202020204" pitchFamily="34" charset="0"/>
              </a:rPr>
              <a:t>l’Autorité allemande de la concurrence </a:t>
            </a:r>
            <a:r>
              <a:rPr lang="fr-FR" sz="2600" dirty="0">
                <a:latin typeface="Arial" panose="020B0604020202020204" pitchFamily="34" charset="0"/>
                <a:ea typeface="ＭＳ Ｐゴシック"/>
                <a:cs typeface="Arial" panose="020B0604020202020204" pitchFamily="34" charset="0"/>
              </a:rPr>
              <a:t>(BKA) selon laquelle </a:t>
            </a:r>
            <a:r>
              <a:rPr lang="fr-FR" sz="2600" i="1" dirty="0">
                <a:latin typeface="Arial" panose="020B0604020202020204" pitchFamily="34" charset="0"/>
                <a:ea typeface="ＭＳ Ｐゴシック"/>
                <a:cs typeface="Arial" panose="020B0604020202020204" pitchFamily="34" charset="0"/>
              </a:rPr>
              <a:t>l’interdiction des ventes sur les places de marché n’est possible que pour les produits de luxe </a:t>
            </a:r>
            <a:r>
              <a:rPr lang="fr-FR" sz="2600" dirty="0">
                <a:latin typeface="Arial" panose="020B0604020202020204" pitchFamily="34" charset="0"/>
                <a:ea typeface="ＭＳ Ｐゴシック"/>
                <a:cs typeface="Arial" panose="020B0604020202020204" pitchFamily="34" charset="0"/>
              </a:rPr>
              <a:t>(</a:t>
            </a:r>
            <a:r>
              <a:rPr lang="fr-FR" sz="2600" u="sng" dirty="0">
                <a:latin typeface="Arial" panose="020B0604020202020204" pitchFamily="34" charset="0"/>
                <a:ea typeface="ＭＳ Ｐゴシック"/>
                <a:cs typeface="Arial" panose="020B0604020202020204" pitchFamily="34" charset="0"/>
              </a:rPr>
              <a:t>analyse erronée de l’arrêt Coty</a:t>
            </a:r>
            <a:r>
              <a:rPr lang="fr-FR" sz="2600" dirty="0">
                <a:latin typeface="Arial" panose="020B0604020202020204" pitchFamily="34" charset="0"/>
                <a:ea typeface="ＭＳ Ｐゴシック"/>
                <a:cs typeface="Arial" panose="020B0604020202020204" pitchFamily="34" charset="0"/>
              </a:rPr>
              <a:t>)</a:t>
            </a:r>
            <a:endParaRPr lang="fr-FR" dirty="0">
              <a:latin typeface="Arial" panose="020B0604020202020204" pitchFamily="34" charset="0"/>
              <a:ea typeface="ＭＳ Ｐゴシック"/>
              <a:cs typeface="Arial" panose="020B0604020202020204" pitchFamily="34" charset="0"/>
            </a:endParaRPr>
          </a:p>
          <a:p>
            <a:pPr marL="0" indent="0">
              <a:buNone/>
            </a:pPr>
            <a:endParaRPr lang="fr-FR" i="1" dirty="0">
              <a:solidFill>
                <a:srgbClr val="000000"/>
              </a:solidFill>
              <a:latin typeface="+mn-lt"/>
            </a:endParaRPr>
          </a:p>
          <a:p>
            <a:pPr marL="0" indent="0">
              <a:buNone/>
            </a:pPr>
            <a:endParaRPr lang="fr-FR" dirty="0">
              <a:solidFill>
                <a:srgbClr val="FF0000"/>
              </a:solidFill>
              <a:latin typeface="+mn-lt"/>
            </a:endParaRPr>
          </a:p>
          <a:p>
            <a:endParaRPr lang="fr-FR" dirty="0">
              <a:latin typeface="+mn-lt"/>
            </a:endParaRPr>
          </a:p>
        </p:txBody>
      </p:sp>
      <p:sp>
        <p:nvSpPr>
          <p:cNvPr id="5" name="Espace réservé du numéro de diapositive 4">
            <a:extLst>
              <a:ext uri="{FF2B5EF4-FFF2-40B4-BE49-F238E27FC236}">
                <a16:creationId xmlns:a16="http://schemas.microsoft.com/office/drawing/2014/main" id="{F38E6AA8-CC4B-4B95-A784-07F32DE08B38}"/>
              </a:ext>
            </a:extLst>
          </p:cNvPr>
          <p:cNvSpPr>
            <a:spLocks noGrp="1"/>
          </p:cNvSpPr>
          <p:nvPr>
            <p:ph type="sldNum" sz="quarter" idx="10"/>
          </p:nvPr>
        </p:nvSpPr>
        <p:spPr/>
        <p:txBody>
          <a:bodyPr/>
          <a:lstStyle/>
          <a:p>
            <a:pPr>
              <a:defRPr/>
            </a:pPr>
            <a:fld id="{CE6B577E-FA0A-4000-9108-E9EC658625CC}" type="slidenum">
              <a:rPr lang="fr-FR" altLang="fr-FR" smtClean="0"/>
              <a:pPr>
                <a:defRPr/>
              </a:pPr>
              <a:t>162</a:t>
            </a:fld>
            <a:endParaRPr lang="fr-FR" altLang="fr-FR"/>
          </a:p>
        </p:txBody>
      </p:sp>
      <p:sp>
        <p:nvSpPr>
          <p:cNvPr id="7" name="Titre 3">
            <a:extLst>
              <a:ext uri="{FF2B5EF4-FFF2-40B4-BE49-F238E27FC236}">
                <a16:creationId xmlns:a16="http://schemas.microsoft.com/office/drawing/2014/main" id="{FF0ED657-D1B4-5309-2A6B-877A66E38510}"/>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453905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6C9E297-2C59-49E6-B647-E0B1FD9BB0E6}"/>
              </a:ext>
            </a:extLst>
          </p:cNvPr>
          <p:cNvSpPr>
            <a:spLocks noGrp="1"/>
          </p:cNvSpPr>
          <p:nvPr>
            <p:ph idx="1"/>
          </p:nvPr>
        </p:nvSpPr>
        <p:spPr/>
        <p:txBody>
          <a:bodyPr>
            <a:normAutofit fontScale="70000" lnSpcReduction="20000"/>
          </a:bodyPr>
          <a:lstStyle/>
          <a:p>
            <a:pPr marL="0" indent="0" algn="just">
              <a:buNone/>
            </a:pPr>
            <a:endParaRPr lang="fr-FR" b="1" dirty="0">
              <a:solidFill>
                <a:srgbClr val="C00000"/>
              </a:solidFill>
              <a:latin typeface="+mn-lt"/>
            </a:endParaRPr>
          </a:p>
          <a:p>
            <a:pPr marL="0" indent="0" algn="just">
              <a:buNone/>
            </a:pPr>
            <a:r>
              <a:rPr lang="fr-FR" b="1" dirty="0">
                <a:solidFill>
                  <a:srgbClr val="C00000"/>
                </a:solidFill>
                <a:latin typeface="Arial" panose="020B0604020202020204" pitchFamily="34" charset="0"/>
                <a:cs typeface="Arial" panose="020B0604020202020204" pitchFamily="34" charset="0"/>
              </a:rPr>
              <a:t>Question n° 1 : « Les systèmes de distribution sélective relatifs à la distribution de produits de luxe et de prestige et visant principalement à préserver l'« image de luxe » desdits produits constituent-ils un élément de concurrence conforme à l'article 101, paragraphe 1, TFUE ? » </a:t>
            </a:r>
          </a:p>
          <a:p>
            <a:pPr marL="0" indent="0" algn="just">
              <a:buNone/>
            </a:pPr>
            <a:endParaRPr lang="fr-FR" dirty="0">
              <a:solidFill>
                <a:schemeClr val="accent1"/>
              </a:solidFill>
              <a:latin typeface="Arial" panose="020B0604020202020204" pitchFamily="34" charset="0"/>
              <a:cs typeface="Arial" panose="020B0604020202020204" pitchFamily="34" charset="0"/>
            </a:endParaRPr>
          </a:p>
          <a:p>
            <a:pPr algn="just"/>
            <a:r>
              <a:rPr lang="fr-FR" i="1" dirty="0">
                <a:latin typeface="Arial" panose="020B0604020202020204" pitchFamily="34" charset="0"/>
                <a:cs typeface="Arial" panose="020B0604020202020204" pitchFamily="34" charset="0"/>
              </a:rPr>
              <a:t>« 35	 Il ne saurait être déduit de l’arrêt du 13 octobre 2011, Pierre Fabre </a:t>
            </a:r>
            <a:r>
              <a:rPr lang="fr-FR" i="1" dirty="0" err="1">
                <a:latin typeface="Arial" panose="020B0604020202020204" pitchFamily="34" charset="0"/>
                <a:cs typeface="Arial" panose="020B0604020202020204" pitchFamily="34" charset="0"/>
              </a:rPr>
              <a:t>Dermo</a:t>
            </a:r>
            <a:r>
              <a:rPr lang="fr-FR" i="1" dirty="0">
                <a:latin typeface="Arial" panose="020B0604020202020204" pitchFamily="34" charset="0"/>
                <a:cs typeface="Arial" panose="020B0604020202020204" pitchFamily="34" charset="0"/>
              </a:rPr>
              <a:t>-Cosmétique (C‑439/09, EU:C:2011:649),(…) , que son point 46 visait à établir une déclaration de principe selon laquelle la protection de l’image de luxe ne saurait plus désormais être de nature à justifier une restriction de la concurrence, telle que celle qui résulte de l’existence d’un réseau de distribution sélective, au regard de tout produit, dont notamment les produits de luxe, et de modifier ainsi la jurisprudence constante de la Cour, telle que rappelée aux points 25 à 27 du présent arrêt.</a:t>
            </a:r>
          </a:p>
          <a:p>
            <a:pPr algn="just"/>
            <a:endParaRPr lang="fr-FR" i="1" dirty="0">
              <a:latin typeface="Arial" panose="020B0604020202020204" pitchFamily="34" charset="0"/>
              <a:cs typeface="Arial" panose="020B0604020202020204" pitchFamily="34" charset="0"/>
            </a:endParaRPr>
          </a:p>
          <a:p>
            <a:pPr algn="just"/>
            <a:r>
              <a:rPr lang="fr-FR" i="1" dirty="0">
                <a:latin typeface="Arial" panose="020B0604020202020204" pitchFamily="34" charset="0"/>
                <a:cs typeface="Arial" panose="020B0604020202020204" pitchFamily="34" charset="0"/>
              </a:rPr>
              <a:t>36      Eu égard aux considérations qui précèdent, il convient de répondre à la première question que l’article 101, paragraphe 1, TFUE doit être interprété en ce sens </a:t>
            </a:r>
            <a:r>
              <a:rPr lang="fr-FR" b="1" i="1" dirty="0">
                <a:latin typeface="Arial" panose="020B0604020202020204" pitchFamily="34" charset="0"/>
                <a:cs typeface="Arial" panose="020B0604020202020204" pitchFamily="34" charset="0"/>
              </a:rPr>
              <a:t>qu’un système de distribution sélective de produits de luxe visant, à titre principal, à préserver l’image de luxe de ces produits est conforme à cette disposition, pour autant que le choix des revendeurs s’opère en fonction de critères objectifs de caractère qualitatif, fixés d’une manière uniforme à l’égard de tous les revendeurs potentiels et appliqués de façon non discriminatoire, et que les critères définis n’aillent pas au-delà de ce qui est nécessaire »</a:t>
            </a:r>
          </a:p>
          <a:p>
            <a:endParaRPr lang="fr-FR" dirty="0">
              <a:latin typeface="+mn-lt"/>
            </a:endParaRPr>
          </a:p>
        </p:txBody>
      </p:sp>
      <p:sp>
        <p:nvSpPr>
          <p:cNvPr id="5" name="Espace réservé du numéro de diapositive 4">
            <a:extLst>
              <a:ext uri="{FF2B5EF4-FFF2-40B4-BE49-F238E27FC236}">
                <a16:creationId xmlns:a16="http://schemas.microsoft.com/office/drawing/2014/main" id="{F6BF6CFF-922A-4A83-8346-BB5E3ABAE160}"/>
              </a:ext>
            </a:extLst>
          </p:cNvPr>
          <p:cNvSpPr>
            <a:spLocks noGrp="1"/>
          </p:cNvSpPr>
          <p:nvPr>
            <p:ph type="sldNum" sz="quarter" idx="10"/>
          </p:nvPr>
        </p:nvSpPr>
        <p:spPr/>
        <p:txBody>
          <a:bodyPr/>
          <a:lstStyle/>
          <a:p>
            <a:pPr>
              <a:defRPr/>
            </a:pPr>
            <a:fld id="{CE6B577E-FA0A-4000-9108-E9EC658625CC}" type="slidenum">
              <a:rPr lang="fr-FR" altLang="fr-FR" smtClean="0"/>
              <a:pPr>
                <a:defRPr/>
              </a:pPr>
              <a:t>163</a:t>
            </a:fld>
            <a:endParaRPr lang="fr-FR" altLang="fr-FR"/>
          </a:p>
        </p:txBody>
      </p:sp>
      <p:sp>
        <p:nvSpPr>
          <p:cNvPr id="7" name="Titre 3">
            <a:extLst>
              <a:ext uri="{FF2B5EF4-FFF2-40B4-BE49-F238E27FC236}">
                <a16:creationId xmlns:a16="http://schemas.microsoft.com/office/drawing/2014/main" id="{03CB8CE5-BD69-B9F5-49CF-6F4F93451395}"/>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3843175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646781B-74F2-4AB8-A303-CCB7D7E0D684}"/>
              </a:ext>
            </a:extLst>
          </p:cNvPr>
          <p:cNvSpPr>
            <a:spLocks noGrp="1"/>
          </p:cNvSpPr>
          <p:nvPr>
            <p:ph idx="1"/>
          </p:nvPr>
        </p:nvSpPr>
        <p:spPr/>
        <p:txBody>
          <a:bodyPr>
            <a:normAutofit fontScale="92500" lnSpcReduction="10000"/>
          </a:bodyPr>
          <a:lstStyle/>
          <a:p>
            <a:pPr marL="0" indent="0">
              <a:buNone/>
            </a:pPr>
            <a:endParaRPr lang="fr-FR" sz="1500" b="1" dirty="0">
              <a:solidFill>
                <a:schemeClr val="accent1"/>
              </a:solidFill>
              <a:latin typeface="+mn-lt"/>
            </a:endParaRPr>
          </a:p>
          <a:p>
            <a:pPr marL="0" indent="0" algn="just">
              <a:buNone/>
            </a:pPr>
            <a:r>
              <a:rPr lang="fr-FR" sz="1500" b="1" dirty="0">
                <a:solidFill>
                  <a:srgbClr val="C00000"/>
                </a:solidFill>
                <a:latin typeface="Arial" panose="020B0604020202020204" pitchFamily="34" charset="0"/>
                <a:cs typeface="Arial" panose="020B0604020202020204" pitchFamily="34" charset="0"/>
              </a:rPr>
              <a:t>Question n° 2 : « En cas de réponse affirmative à la question 1) : Peut-on considérer comme un élément de concurrence conforme à l'article 101, paragraphe 1, TFUE l'interdiction absolue, faite aux membres d'un système de distribution sélective qui opèrent en tant que détaillants sur le marché, d'avoir recours de façon visible à des entreprises tierces pour les ventes par Internet, sans considération de la question de savoir s'il est concrètement porté atteinte aux exigences légitimes du fabricant en termes de qualité ? » </a:t>
            </a:r>
            <a:endParaRPr lang="fr-FR" sz="1500" dirty="0">
              <a:solidFill>
                <a:srgbClr val="C00000"/>
              </a:solidFill>
              <a:latin typeface="Arial" panose="020B0604020202020204" pitchFamily="34" charset="0"/>
              <a:cs typeface="Arial" panose="020B0604020202020204" pitchFamily="34" charset="0"/>
            </a:endParaRPr>
          </a:p>
          <a:p>
            <a:pPr marL="0" indent="0">
              <a:buNone/>
            </a:pPr>
            <a:endParaRPr lang="fr-FR" sz="1800" dirty="0">
              <a:solidFill>
                <a:srgbClr val="000000"/>
              </a:solidFill>
              <a:latin typeface="Arial" panose="020B0604020202020204" pitchFamily="34" charset="0"/>
              <a:cs typeface="Arial" panose="020B0604020202020204" pitchFamily="34" charset="0"/>
            </a:endParaRPr>
          </a:p>
          <a:p>
            <a:pPr marL="0" lvl="0" indent="0" algn="just">
              <a:buNone/>
            </a:pPr>
            <a:r>
              <a:rPr lang="fr-FR" sz="1800" dirty="0">
                <a:latin typeface="Arial" panose="020B0604020202020204" pitchFamily="34" charset="0"/>
                <a:cs typeface="Arial" panose="020B0604020202020204" pitchFamily="34" charset="0"/>
              </a:rPr>
              <a:t>L'interdiction faite aux membres d'un réseau de distribution sélective de produits de luxe, </a:t>
            </a:r>
            <a:r>
              <a:rPr lang="fr-FR" sz="1800" b="1" i="1" dirty="0">
                <a:latin typeface="Arial" panose="020B0604020202020204" pitchFamily="34" charset="0"/>
                <a:cs typeface="Arial" panose="020B0604020202020204" pitchFamily="34" charset="0"/>
              </a:rPr>
              <a:t>«  visant à titre principal, à préserver l'image de luxe de ces produits de recourir de manière visible à des plates-formes tierces pour la vente sur internet des produits contractuels  » </a:t>
            </a:r>
            <a:r>
              <a:rPr lang="fr-FR" sz="1800" dirty="0">
                <a:latin typeface="Arial" panose="020B0604020202020204" pitchFamily="34" charset="0"/>
                <a:cs typeface="Arial" panose="020B0604020202020204" pitchFamily="34" charset="0"/>
              </a:rPr>
              <a:t>est conforme à l'article 101, § 1 du TFUE </a:t>
            </a:r>
            <a:r>
              <a:rPr lang="fr-FR" sz="1800" i="1" dirty="0">
                <a:latin typeface="Arial" panose="020B0604020202020204" pitchFamily="34" charset="0"/>
                <a:cs typeface="Arial" panose="020B0604020202020204" pitchFamily="34" charset="0"/>
              </a:rPr>
              <a:t>«</a:t>
            </a:r>
            <a:r>
              <a:rPr lang="fr-FR" sz="1800" b="1" i="1" dirty="0">
                <a:latin typeface="Arial" panose="020B0604020202020204" pitchFamily="34" charset="0"/>
                <a:cs typeface="Arial" panose="020B0604020202020204" pitchFamily="34" charset="0"/>
              </a:rPr>
              <a:t> dès lors que cette clause vise à préserver l'image de luxe desdits produits, qu'elle est fixée de manière uniforme et appliquée de façon non discriminatoire, et qu'elle est proportionnée au regard de l'objectif poursuivi </a:t>
            </a:r>
            <a:r>
              <a:rPr lang="fr-FR" sz="1800" i="1" dirty="0">
                <a:latin typeface="Arial" panose="020B0604020202020204" pitchFamily="34" charset="0"/>
                <a:cs typeface="Arial" panose="020B0604020202020204" pitchFamily="34" charset="0"/>
              </a:rPr>
              <a:t>» (pt 58)</a:t>
            </a:r>
            <a:endParaRPr lang="fr-FR" sz="1800" dirty="0">
              <a:solidFill>
                <a:srgbClr val="000000"/>
              </a:solidFill>
              <a:latin typeface="Arial" panose="020B0604020202020204" pitchFamily="34" charset="0"/>
              <a:cs typeface="Arial" panose="020B0604020202020204" pitchFamily="34" charset="0"/>
            </a:endParaRPr>
          </a:p>
          <a:p>
            <a:endParaRPr lang="fr-FR" sz="1800" dirty="0">
              <a:latin typeface="+mn-lt"/>
            </a:endParaRPr>
          </a:p>
        </p:txBody>
      </p:sp>
      <p:sp>
        <p:nvSpPr>
          <p:cNvPr id="5" name="Espace réservé du numéro de diapositive 4">
            <a:extLst>
              <a:ext uri="{FF2B5EF4-FFF2-40B4-BE49-F238E27FC236}">
                <a16:creationId xmlns:a16="http://schemas.microsoft.com/office/drawing/2014/main" id="{054286EC-51EA-40D3-89BE-1434A22823CF}"/>
              </a:ext>
            </a:extLst>
          </p:cNvPr>
          <p:cNvSpPr>
            <a:spLocks noGrp="1"/>
          </p:cNvSpPr>
          <p:nvPr>
            <p:ph type="sldNum" sz="quarter" idx="10"/>
          </p:nvPr>
        </p:nvSpPr>
        <p:spPr/>
        <p:txBody>
          <a:bodyPr/>
          <a:lstStyle/>
          <a:p>
            <a:pPr>
              <a:defRPr/>
            </a:pPr>
            <a:fld id="{CE6B577E-FA0A-4000-9108-E9EC658625CC}" type="slidenum">
              <a:rPr lang="fr-FR" altLang="fr-FR" smtClean="0"/>
              <a:pPr>
                <a:defRPr/>
              </a:pPr>
              <a:t>164</a:t>
            </a:fld>
            <a:endParaRPr lang="fr-FR" altLang="fr-FR"/>
          </a:p>
        </p:txBody>
      </p:sp>
      <p:sp>
        <p:nvSpPr>
          <p:cNvPr id="7" name="Titre 3">
            <a:extLst>
              <a:ext uri="{FF2B5EF4-FFF2-40B4-BE49-F238E27FC236}">
                <a16:creationId xmlns:a16="http://schemas.microsoft.com/office/drawing/2014/main" id="{A366368D-12DD-BF2D-0C88-1D408E07DD86}"/>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40265873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0DBEB37-DACE-49C1-AA12-C98CDC74B555}"/>
              </a:ext>
            </a:extLst>
          </p:cNvPr>
          <p:cNvSpPr>
            <a:spLocks noGrp="1"/>
          </p:cNvSpPr>
          <p:nvPr>
            <p:ph idx="1"/>
          </p:nvPr>
        </p:nvSpPr>
        <p:spPr/>
        <p:txBody>
          <a:bodyPr>
            <a:normAutofit fontScale="70000" lnSpcReduction="20000"/>
          </a:bodyPr>
          <a:lstStyle/>
          <a:p>
            <a:pPr marL="0" indent="0" algn="just">
              <a:buNone/>
            </a:pPr>
            <a:r>
              <a:rPr lang="fr-FR" i="1" dirty="0">
                <a:solidFill>
                  <a:srgbClr val="000000"/>
                </a:solidFill>
                <a:latin typeface="Arial" panose="020B0604020202020204" pitchFamily="34" charset="0"/>
                <a:cs typeface="Arial" panose="020B0604020202020204" pitchFamily="34" charset="0"/>
              </a:rPr>
              <a:t>« 47 Deuxièmement, l’interdiction en cause au principal permet au fournisseur de produits de luxe de contrôler que ses produits seront vendus en ligne dans un environnement qui correspond aux conditions qualitatives qu’il a convenues avec ses distributeurs agréés.</a:t>
            </a:r>
          </a:p>
          <a:p>
            <a:pPr marL="0" indent="0" algn="just">
              <a:buNone/>
            </a:pPr>
            <a:endParaRPr lang="fr-FR" i="1" dirty="0">
              <a:solidFill>
                <a:srgbClr val="000000"/>
              </a:solidFill>
              <a:latin typeface="Arial" panose="020B0604020202020204" pitchFamily="34" charset="0"/>
              <a:cs typeface="Arial" panose="020B0604020202020204" pitchFamily="34" charset="0"/>
            </a:endParaRPr>
          </a:p>
          <a:p>
            <a:pPr marL="0" indent="0" algn="just">
              <a:buNone/>
            </a:pPr>
            <a:r>
              <a:rPr lang="fr-FR" i="1" dirty="0">
                <a:solidFill>
                  <a:srgbClr val="000000"/>
                </a:solidFill>
                <a:latin typeface="Arial" panose="020B0604020202020204" pitchFamily="34" charset="0"/>
                <a:cs typeface="Arial" panose="020B0604020202020204" pitchFamily="34" charset="0"/>
              </a:rPr>
              <a:t>48      En effet, le non-respect par </a:t>
            </a:r>
            <a:r>
              <a:rPr lang="fr-FR" i="1" dirty="0">
                <a:latin typeface="Arial" panose="020B0604020202020204" pitchFamily="34" charset="0"/>
                <a:cs typeface="Arial" panose="020B0604020202020204" pitchFamily="34" charset="0"/>
              </a:rPr>
              <a:t>un distributeur des conditions de qualité fixées par le fournisseur permet à celui-ci de se retourner contre ce distributeur, sur le fondement du lien contractuel existant entre ces deux parties. </a:t>
            </a:r>
            <a:r>
              <a:rPr lang="fr-FR" b="1" i="1" dirty="0">
                <a:latin typeface="Arial" panose="020B0604020202020204" pitchFamily="34" charset="0"/>
                <a:cs typeface="Arial" panose="020B0604020202020204" pitchFamily="34" charset="0"/>
              </a:rPr>
              <a:t>L’absence de relation contractuelle entre le fournisseur et les plateformes tierces fait toutefois obstacle à ce que celui-ci puisse, sur un tel fondement, exiger de ces plateformes le respect des conditions de qualité</a:t>
            </a:r>
            <a:r>
              <a:rPr lang="fr-FR" i="1" dirty="0">
                <a:latin typeface="Arial" panose="020B0604020202020204" pitchFamily="34" charset="0"/>
                <a:cs typeface="Arial" panose="020B0604020202020204" pitchFamily="34" charset="0"/>
              </a:rPr>
              <a:t> qu’il a imposées à ses distributeurs agréés.</a:t>
            </a:r>
          </a:p>
          <a:p>
            <a:pPr marL="0" indent="0" algn="just">
              <a:buNone/>
            </a:pPr>
            <a:endParaRPr lang="fr-FR" i="1" dirty="0">
              <a:latin typeface="Arial" panose="020B0604020202020204" pitchFamily="34" charset="0"/>
              <a:cs typeface="Arial" panose="020B0604020202020204" pitchFamily="34" charset="0"/>
            </a:endParaRPr>
          </a:p>
          <a:p>
            <a:pPr marL="0" indent="0" algn="just">
              <a:buNone/>
            </a:pPr>
            <a:r>
              <a:rPr lang="fr-FR" i="1" dirty="0">
                <a:latin typeface="Arial" panose="020B0604020202020204" pitchFamily="34" charset="0"/>
                <a:cs typeface="Arial" panose="020B0604020202020204" pitchFamily="34" charset="0"/>
              </a:rPr>
              <a:t>49      </a:t>
            </a:r>
            <a:r>
              <a:rPr lang="fr-FR" b="1" i="1" dirty="0">
                <a:latin typeface="Arial" panose="020B0604020202020204" pitchFamily="34" charset="0"/>
                <a:cs typeface="Arial" panose="020B0604020202020204" pitchFamily="34" charset="0"/>
              </a:rPr>
              <a:t>Or, une vente en ligne de produits de luxe par des plateformes qui n’appartiennent pas au système de distribution sélective de ces produits, dans le cadre de laquelle le fournisseur n’a pas la possibilité de contrôler les conditions de vente de ses produits, comporte le risque d’une détérioration dans la présentation desdits produits sur Internet, qui est de nature à porter atteinte à leur image de luxe et, partant, à leur nature même </a:t>
            </a:r>
            <a:r>
              <a:rPr lang="fr-FR" i="1" dirty="0">
                <a:latin typeface="Arial" panose="020B0604020202020204" pitchFamily="34" charset="0"/>
                <a:cs typeface="Arial" panose="020B0604020202020204" pitchFamily="34" charset="0"/>
              </a:rPr>
              <a:t>»</a:t>
            </a:r>
          </a:p>
          <a:p>
            <a:endParaRPr lang="fr-FR" dirty="0">
              <a:latin typeface="+mn-lt"/>
            </a:endParaRPr>
          </a:p>
        </p:txBody>
      </p:sp>
      <p:sp>
        <p:nvSpPr>
          <p:cNvPr id="5" name="Espace réservé du numéro de diapositive 4">
            <a:extLst>
              <a:ext uri="{FF2B5EF4-FFF2-40B4-BE49-F238E27FC236}">
                <a16:creationId xmlns:a16="http://schemas.microsoft.com/office/drawing/2014/main" id="{6A237C93-623A-48D4-82C9-34C9E8036577}"/>
              </a:ext>
            </a:extLst>
          </p:cNvPr>
          <p:cNvSpPr>
            <a:spLocks noGrp="1"/>
          </p:cNvSpPr>
          <p:nvPr>
            <p:ph type="sldNum" sz="quarter" idx="10"/>
          </p:nvPr>
        </p:nvSpPr>
        <p:spPr/>
        <p:txBody>
          <a:bodyPr/>
          <a:lstStyle/>
          <a:p>
            <a:pPr>
              <a:defRPr/>
            </a:pPr>
            <a:fld id="{CE6B577E-FA0A-4000-9108-E9EC658625CC}" type="slidenum">
              <a:rPr lang="fr-FR" altLang="fr-FR" smtClean="0"/>
              <a:pPr>
                <a:defRPr/>
              </a:pPr>
              <a:t>165</a:t>
            </a:fld>
            <a:endParaRPr lang="fr-FR" altLang="fr-FR"/>
          </a:p>
        </p:txBody>
      </p:sp>
      <p:sp>
        <p:nvSpPr>
          <p:cNvPr id="7" name="Titre 3">
            <a:extLst>
              <a:ext uri="{FF2B5EF4-FFF2-40B4-BE49-F238E27FC236}">
                <a16:creationId xmlns:a16="http://schemas.microsoft.com/office/drawing/2014/main" id="{A9B3213B-47D0-80FB-F41B-1F31548425C2}"/>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4985636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38C5849-E9F2-43FA-9B46-EDB6FDF1FADF}"/>
              </a:ext>
            </a:extLst>
          </p:cNvPr>
          <p:cNvSpPr>
            <a:spLocks noGrp="1"/>
          </p:cNvSpPr>
          <p:nvPr>
            <p:ph idx="1"/>
          </p:nvPr>
        </p:nvSpPr>
        <p:spPr/>
        <p:txBody>
          <a:bodyPr>
            <a:noAutofit/>
          </a:bodyPr>
          <a:lstStyle/>
          <a:p>
            <a:pPr marL="0" indent="0" algn="just">
              <a:buNone/>
            </a:pPr>
            <a:r>
              <a:rPr lang="fr-FR" sz="1400" dirty="0">
                <a:solidFill>
                  <a:srgbClr val="C00000"/>
                </a:solidFill>
              </a:rPr>
              <a:t>Question n° 3 : « L'article 4, sous b), du règlement (UE) n° 330/2010 doit-il être interprété en ce sens que l'interdiction, faite aux membres d'un système de distribution sélective qui opèrent en tant que détaillants sur le marché, d'avoir recours de façon visible à des entreprises tierces pour les ventes par Internet, constitue une restriction par objet de la clientèle du détaillant ? » </a:t>
            </a:r>
          </a:p>
          <a:p>
            <a:pPr marL="0" indent="0" algn="just">
              <a:buNone/>
            </a:pPr>
            <a:endParaRPr lang="fr-FR" sz="1400" dirty="0">
              <a:solidFill>
                <a:srgbClr val="C00000"/>
              </a:solidFill>
            </a:endParaRPr>
          </a:p>
          <a:p>
            <a:pPr marL="0" indent="0" algn="just">
              <a:buNone/>
            </a:pPr>
            <a:r>
              <a:rPr lang="fr-FR" sz="1400" dirty="0">
                <a:solidFill>
                  <a:srgbClr val="C00000"/>
                </a:solidFill>
              </a:rPr>
              <a:t>Question n° 4 : « L'article 4, sous c), du règlement (UE) n° 330/2010 doit-il être interprété en ce sens que l'interdiction, faite aux membres d'un système de distribution sélective qui opèrent en tant que détaillants sur le marché, d'avoir recours de façon visible à des entreprises tierces pour les ventes par Internet, constitue une restriction par objet des ventes passives aux utilisateurs finals ? »</a:t>
            </a:r>
          </a:p>
          <a:p>
            <a:pPr marL="0" lvl="0" indent="0" algn="just">
              <a:buNone/>
            </a:pPr>
            <a:endParaRPr lang="fr-FR" sz="1400" i="1" dirty="0">
              <a:solidFill>
                <a:srgbClr val="FF0000"/>
              </a:solidFill>
            </a:endParaRPr>
          </a:p>
          <a:p>
            <a:pPr marL="0" lvl="0" indent="0" algn="just">
              <a:buNone/>
            </a:pPr>
            <a:r>
              <a:rPr lang="fr-FR" sz="1400" i="1" dirty="0"/>
              <a:t>« l'interdiction faite aux membres d'un système de distribution sélective de produits de luxe, qui opèrent en tant que distributeurs sur le marché, d'avoir recours de façon visible à des entreprises tierces pour les ventes par Internet</a:t>
            </a:r>
            <a:r>
              <a:rPr lang="fr-FR" sz="1400" b="1" i="1" dirty="0"/>
              <a:t>, ne constitue pas une restriction de la clientèle</a:t>
            </a:r>
            <a:r>
              <a:rPr lang="fr-FR" sz="1400" i="1" dirty="0"/>
              <a:t>, au sens de l'article 4, sous b), de ce règlement, </a:t>
            </a:r>
            <a:r>
              <a:rPr lang="fr-FR" sz="1400" b="1" i="1" dirty="0"/>
              <a:t>ni une restriction des ventes passives aux utilisateurs finals</a:t>
            </a:r>
            <a:r>
              <a:rPr lang="fr-FR" sz="1400" i="1" dirty="0"/>
              <a:t>, au sens de l'article 4, sous c), dudit règlement » (pt 62).</a:t>
            </a:r>
          </a:p>
          <a:p>
            <a:pPr marL="0" indent="0">
              <a:buNone/>
            </a:pPr>
            <a:endParaRPr lang="fr-FR" sz="1400" dirty="0">
              <a:solidFill>
                <a:srgbClr val="000000"/>
              </a:solidFill>
            </a:endParaRPr>
          </a:p>
          <a:p>
            <a:endParaRPr lang="fr-FR" sz="1400" dirty="0"/>
          </a:p>
        </p:txBody>
      </p:sp>
      <p:sp>
        <p:nvSpPr>
          <p:cNvPr id="5" name="Espace réservé du numéro de diapositive 4">
            <a:extLst>
              <a:ext uri="{FF2B5EF4-FFF2-40B4-BE49-F238E27FC236}">
                <a16:creationId xmlns:a16="http://schemas.microsoft.com/office/drawing/2014/main" id="{12AA8BC4-00D1-494B-ADFD-242E80C0A6F2}"/>
              </a:ext>
            </a:extLst>
          </p:cNvPr>
          <p:cNvSpPr>
            <a:spLocks noGrp="1"/>
          </p:cNvSpPr>
          <p:nvPr>
            <p:ph type="sldNum" sz="quarter" idx="10"/>
          </p:nvPr>
        </p:nvSpPr>
        <p:spPr/>
        <p:txBody>
          <a:bodyPr/>
          <a:lstStyle/>
          <a:p>
            <a:pPr>
              <a:defRPr/>
            </a:pPr>
            <a:fld id="{CE6B577E-FA0A-4000-9108-E9EC658625CC}" type="slidenum">
              <a:rPr lang="fr-FR" altLang="fr-FR" smtClean="0"/>
              <a:pPr>
                <a:defRPr/>
              </a:pPr>
              <a:t>166</a:t>
            </a:fld>
            <a:endParaRPr lang="fr-FR" altLang="fr-FR"/>
          </a:p>
        </p:txBody>
      </p:sp>
      <p:sp>
        <p:nvSpPr>
          <p:cNvPr id="7" name="Titre 3">
            <a:extLst>
              <a:ext uri="{FF2B5EF4-FFF2-40B4-BE49-F238E27FC236}">
                <a16:creationId xmlns:a16="http://schemas.microsoft.com/office/drawing/2014/main" id="{3FC5D946-7867-28B8-CF92-A050EBE3E9A7}"/>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9594687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A01D24-D93F-4FAA-B451-64C55F8C4224}"/>
              </a:ext>
            </a:extLst>
          </p:cNvPr>
          <p:cNvSpPr>
            <a:spLocks noGrp="1"/>
          </p:cNvSpPr>
          <p:nvPr>
            <p:ph idx="1"/>
          </p:nvPr>
        </p:nvSpPr>
        <p:spPr>
          <a:xfrm>
            <a:off x="457200" y="843558"/>
            <a:ext cx="8229600" cy="3786443"/>
          </a:xfrm>
        </p:spPr>
        <p:txBody>
          <a:bodyPr>
            <a:noAutofit/>
          </a:bodyPr>
          <a:lstStyle/>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r>
              <a:rPr lang="fr-FR" sz="1600" b="1" dirty="0">
                <a:solidFill>
                  <a:srgbClr val="C00000"/>
                </a:solidFill>
                <a:latin typeface="Arial" panose="020B0604020202020204" pitchFamily="34" charset="0"/>
                <a:cs typeface="Arial" panose="020B0604020202020204" pitchFamily="34" charset="0"/>
              </a:rPr>
              <a:t>Les suites françaises : alignement sur le droit de l’UE</a:t>
            </a:r>
          </a:p>
          <a:p>
            <a:pPr marL="0" indent="0">
              <a:buNone/>
            </a:pPr>
            <a:endParaRPr lang="fr-FR" sz="1600" b="1" dirty="0">
              <a:solidFill>
                <a:srgbClr val="FF0000"/>
              </a:solidFill>
              <a:latin typeface="Arial" panose="020B0604020202020204" pitchFamily="34" charset="0"/>
              <a:cs typeface="Arial" panose="020B0604020202020204" pitchFamily="34" charset="0"/>
            </a:endParaRPr>
          </a:p>
          <a:p>
            <a:pPr marL="0" indent="0">
              <a:buNone/>
            </a:pPr>
            <a:r>
              <a:rPr lang="fr-FR" sz="1600" dirty="0">
                <a:solidFill>
                  <a:prstClr val="black"/>
                </a:solidFill>
                <a:latin typeface="Arial" panose="020B0604020202020204" pitchFamily="34" charset="0"/>
                <a:ea typeface="Wingdings"/>
                <a:cs typeface="Arial" panose="020B0604020202020204" pitchFamily="34" charset="0"/>
                <a:sym typeface="Wingdings"/>
              </a:rPr>
              <a:t></a:t>
            </a:r>
            <a:r>
              <a:rPr lang="fr-FR" sz="1600" b="1" dirty="0">
                <a:latin typeface="Arial" panose="020B0604020202020204" pitchFamily="34" charset="0"/>
                <a:cs typeface="Arial" panose="020B0604020202020204" pitchFamily="34" charset="0"/>
              </a:rPr>
              <a:t>Affaire Caudalie </a:t>
            </a:r>
          </a:p>
          <a:p>
            <a:pPr marL="0" indent="0">
              <a:buNone/>
            </a:pPr>
            <a:endParaRPr lang="fr-FR" sz="1600" b="1" dirty="0">
              <a:solidFill>
                <a:srgbClr val="0000FF"/>
              </a:solidFill>
              <a:latin typeface="Arial" panose="020B0604020202020204" pitchFamily="34" charset="0"/>
              <a:cs typeface="Arial" panose="020B0604020202020204" pitchFamily="34" charset="0"/>
            </a:endParaRPr>
          </a:p>
          <a:p>
            <a:pPr algn="just">
              <a:buFontTx/>
              <a:buChar char="•"/>
            </a:pPr>
            <a:r>
              <a:rPr lang="fr-FR" sz="1400" dirty="0">
                <a:solidFill>
                  <a:prstClr val="black"/>
                </a:solidFill>
                <a:latin typeface="Arial" panose="020B0604020202020204" pitchFamily="34" charset="0"/>
                <a:cs typeface="Arial" panose="020B0604020202020204" pitchFamily="34" charset="0"/>
              </a:rPr>
              <a:t>Cass. Com., 13 septembre 2017, n°16-15.067 (post Rapport final  relatif à l’enquête sectorielle sur le commerce électronique 2017) : cassation de l’arrêt du 2 février 2016 =&gt; reconnaissance du droit de Caudalie d’interdire à la marketplace 1001Pharmacies de commercialiser ses produits</a:t>
            </a:r>
          </a:p>
          <a:p>
            <a:pPr algn="just">
              <a:buFontTx/>
              <a:buChar char="•"/>
            </a:pPr>
            <a:endParaRPr lang="fr-FR" sz="1400" dirty="0">
              <a:solidFill>
                <a:prstClr val="black"/>
              </a:solidFill>
              <a:latin typeface="Arial" panose="020B0604020202020204" pitchFamily="34" charset="0"/>
              <a:cs typeface="Arial" panose="020B0604020202020204" pitchFamily="34" charset="0"/>
            </a:endParaRPr>
          </a:p>
          <a:p>
            <a:pPr algn="just">
              <a:buFontTx/>
              <a:buChar char="•"/>
            </a:pPr>
            <a:r>
              <a:rPr lang="fr-FR" sz="1400" dirty="0">
                <a:solidFill>
                  <a:srgbClr val="000000"/>
                </a:solidFill>
                <a:latin typeface="Arial" panose="020B0604020202020204" pitchFamily="34" charset="0"/>
                <a:cs typeface="Arial" panose="020B0604020202020204" pitchFamily="34" charset="0"/>
              </a:rPr>
              <a:t>Cour d'appel de Paris, 13 juillet 2018, n° 17/20787 : suite (post arrêt COTY CJUE)</a:t>
            </a:r>
          </a:p>
          <a:p>
            <a:pPr algn="just">
              <a:buFontTx/>
              <a:buChar char="-"/>
            </a:pPr>
            <a:r>
              <a:rPr lang="fr-FR" sz="1400" dirty="0">
                <a:latin typeface="Arial" panose="020B0604020202020204" pitchFamily="34" charset="0"/>
                <a:cs typeface="Arial" panose="020B0604020202020204" pitchFamily="34" charset="0"/>
              </a:rPr>
              <a:t>Les produits Caudalie sont des produits cosmétiques de luxe (allure et image des produits et critères qualitatifs de distribution) </a:t>
            </a:r>
          </a:p>
          <a:p>
            <a:pPr algn="just">
              <a:buFontTx/>
              <a:buChar char="-"/>
            </a:pPr>
            <a:r>
              <a:rPr lang="fr-FR" sz="1400" dirty="0">
                <a:latin typeface="Arial" panose="020B0604020202020204" pitchFamily="34" charset="0"/>
                <a:cs typeface="Arial" panose="020B0604020202020204" pitchFamily="34" charset="0"/>
              </a:rPr>
              <a:t>La jurisprudence Coty s’applique à d’autres produits que les produits de luxe </a:t>
            </a:r>
          </a:p>
          <a:p>
            <a:pPr algn="just">
              <a:buFontTx/>
              <a:buChar char="-"/>
            </a:pPr>
            <a:r>
              <a:rPr lang="fr-FR" sz="1400" dirty="0">
                <a:latin typeface="Arial" panose="020B0604020202020204" pitchFamily="34" charset="0"/>
                <a:cs typeface="Arial" panose="020B0604020202020204" pitchFamily="34" charset="0"/>
              </a:rPr>
              <a:t>En tout état de cause, pas de restriction caractérisée, donc exemption par catégorie </a:t>
            </a:r>
          </a:p>
          <a:p>
            <a:pPr>
              <a:buFontTx/>
              <a:buChar char="•"/>
            </a:pPr>
            <a:endParaRPr lang="fr-FR" sz="1600" dirty="0">
              <a:solidFill>
                <a:srgbClr val="000000"/>
              </a:solidFill>
              <a:latin typeface="+mn-lt"/>
            </a:endParaRPr>
          </a:p>
          <a:p>
            <a:pPr marL="0" indent="0">
              <a:buNone/>
            </a:pPr>
            <a:endParaRPr lang="fr-FR" sz="1600" dirty="0">
              <a:solidFill>
                <a:srgbClr val="000000"/>
              </a:solidFill>
              <a:latin typeface="+mn-lt"/>
            </a:endParaRPr>
          </a:p>
          <a:p>
            <a:pPr marL="457200" indent="-457200">
              <a:buAutoNum type="arabicParenR"/>
            </a:pPr>
            <a:endParaRPr lang="fr-FR" sz="1600" dirty="0">
              <a:solidFill>
                <a:srgbClr val="000000"/>
              </a:solidFill>
              <a:latin typeface="+mn-lt"/>
            </a:endParaRPr>
          </a:p>
          <a:p>
            <a:pPr marL="0" indent="0">
              <a:buNone/>
            </a:pPr>
            <a:endParaRPr lang="fr-FR" sz="1600" dirty="0">
              <a:solidFill>
                <a:srgbClr val="000000"/>
              </a:solidFill>
              <a:latin typeface="+mn-lt"/>
            </a:endParaRPr>
          </a:p>
          <a:p>
            <a:pPr marL="0" indent="0">
              <a:buNone/>
            </a:pPr>
            <a:endParaRPr lang="fr-FR" sz="1600" dirty="0">
              <a:solidFill>
                <a:srgbClr val="000000"/>
              </a:solidFill>
              <a:latin typeface="+mn-lt"/>
            </a:endParaRPr>
          </a:p>
          <a:p>
            <a:endParaRPr lang="fr-FR" sz="1600" dirty="0">
              <a:latin typeface="+mn-lt"/>
            </a:endParaRPr>
          </a:p>
        </p:txBody>
      </p:sp>
      <p:sp>
        <p:nvSpPr>
          <p:cNvPr id="5" name="Espace réservé du numéro de diapositive 4">
            <a:extLst>
              <a:ext uri="{FF2B5EF4-FFF2-40B4-BE49-F238E27FC236}">
                <a16:creationId xmlns:a16="http://schemas.microsoft.com/office/drawing/2014/main" id="{F984A5D6-E2D2-463E-A827-8E6C74C1CDD5}"/>
              </a:ext>
            </a:extLst>
          </p:cNvPr>
          <p:cNvSpPr>
            <a:spLocks noGrp="1"/>
          </p:cNvSpPr>
          <p:nvPr>
            <p:ph type="sldNum" sz="quarter" idx="10"/>
          </p:nvPr>
        </p:nvSpPr>
        <p:spPr/>
        <p:txBody>
          <a:bodyPr/>
          <a:lstStyle/>
          <a:p>
            <a:pPr>
              <a:defRPr/>
            </a:pPr>
            <a:fld id="{CE6B577E-FA0A-4000-9108-E9EC658625CC}" type="slidenum">
              <a:rPr lang="fr-FR" altLang="fr-FR" smtClean="0"/>
              <a:pPr>
                <a:defRPr/>
              </a:pPr>
              <a:t>167</a:t>
            </a:fld>
            <a:endParaRPr lang="fr-FR" altLang="fr-FR" dirty="0"/>
          </a:p>
        </p:txBody>
      </p:sp>
      <p:sp>
        <p:nvSpPr>
          <p:cNvPr id="7" name="Titre 3">
            <a:extLst>
              <a:ext uri="{FF2B5EF4-FFF2-40B4-BE49-F238E27FC236}">
                <a16:creationId xmlns:a16="http://schemas.microsoft.com/office/drawing/2014/main" id="{BD946FF4-EC79-FB6B-4C87-E36171F21198}"/>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9360896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A01D24-D93F-4FAA-B451-64C55F8C4224}"/>
              </a:ext>
            </a:extLst>
          </p:cNvPr>
          <p:cNvSpPr>
            <a:spLocks noGrp="1"/>
          </p:cNvSpPr>
          <p:nvPr>
            <p:ph idx="1"/>
          </p:nvPr>
        </p:nvSpPr>
        <p:spPr>
          <a:xfrm>
            <a:off x="457200" y="843558"/>
            <a:ext cx="8229600" cy="3786443"/>
          </a:xfrm>
        </p:spPr>
        <p:txBody>
          <a:bodyPr>
            <a:noAutofit/>
          </a:bodyPr>
          <a:lstStyle/>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marL="0" indent="0">
              <a:buNone/>
            </a:pPr>
            <a:endParaRPr lang="fr-FR" sz="1600" b="1" dirty="0">
              <a:solidFill>
                <a:srgbClr val="FF0000"/>
              </a:solidFill>
              <a:latin typeface="+mn-lt"/>
            </a:endParaRPr>
          </a:p>
          <a:p>
            <a:pPr>
              <a:buFontTx/>
              <a:buChar char="•"/>
            </a:pPr>
            <a:endParaRPr lang="fr-FR" sz="1600" dirty="0">
              <a:latin typeface="+mn-lt"/>
            </a:endParaRPr>
          </a:p>
          <a:p>
            <a:pPr algn="just">
              <a:buFont typeface="Wingdings" charset="0"/>
              <a:buChar char="è"/>
            </a:pPr>
            <a:r>
              <a:rPr lang="fr-FR" sz="1600" b="1" dirty="0">
                <a:latin typeface="Arial" panose="020B0604020202020204" pitchFamily="34" charset="0"/>
                <a:ea typeface="ＭＳ Ｐゴシック"/>
                <a:cs typeface="Arial" panose="020B0604020202020204" pitchFamily="34" charset="0"/>
              </a:rPr>
              <a:t>Affaire Coty : </a:t>
            </a:r>
            <a:r>
              <a:rPr lang="fr-FR" sz="1600" dirty="0">
                <a:solidFill>
                  <a:srgbClr val="000000"/>
                </a:solidFill>
                <a:latin typeface="Arial" panose="020B0604020202020204" pitchFamily="34" charset="0"/>
                <a:ea typeface="ＭＳ Ｐゴシック"/>
                <a:cs typeface="Arial" panose="020B0604020202020204" pitchFamily="34" charset="0"/>
              </a:rPr>
              <a:t>application de cette JP par la Cour d'appel de Paris Pôle 5, chambre 4, 28 février 2018 - n° 16/02263 </a:t>
            </a:r>
            <a:endParaRPr lang="fr-FR" sz="1600" dirty="0">
              <a:solidFill>
                <a:srgbClr val="000000"/>
              </a:solidFill>
              <a:latin typeface="Arial" panose="020B0604020202020204" pitchFamily="34" charset="0"/>
              <a:cs typeface="Arial" panose="020B0604020202020204" pitchFamily="34" charset="0"/>
            </a:endParaRPr>
          </a:p>
          <a:p>
            <a:pPr marL="0" indent="0" algn="just">
              <a:buNone/>
            </a:pPr>
            <a:endParaRPr lang="fr-FR" sz="1600" dirty="0">
              <a:solidFill>
                <a:srgbClr val="000000"/>
              </a:solidFill>
              <a:latin typeface="Arial" panose="020B0604020202020204" pitchFamily="34" charset="0"/>
              <a:cs typeface="Arial" panose="020B0604020202020204" pitchFamily="34" charset="0"/>
            </a:endParaRPr>
          </a:p>
          <a:p>
            <a:pPr algn="just"/>
            <a:r>
              <a:rPr lang="fr-FR" sz="1600" dirty="0">
                <a:solidFill>
                  <a:srgbClr val="000000"/>
                </a:solidFill>
                <a:latin typeface="Arial" panose="020B0604020202020204" pitchFamily="34" charset="0"/>
                <a:cs typeface="Arial" panose="020B0604020202020204" pitchFamily="34" charset="0"/>
              </a:rPr>
              <a:t>L</a:t>
            </a:r>
            <a:r>
              <a:rPr lang="fr-FR" sz="1600" dirty="0">
                <a:latin typeface="Arial" panose="020B0604020202020204" pitchFamily="34" charset="0"/>
                <a:cs typeface="Arial" panose="020B0604020202020204" pitchFamily="34" charset="0"/>
              </a:rPr>
              <a:t>es clauses contenues dans un contrat de distribution sélective sont conformes à l'article 101§1 TFUE si elles sont proportionnées à l'objectif de préservation de l'image de luxe des produits en cause et ne vont pas au-delà de ce qui est nécessaire pour atteindre cet objectif.</a:t>
            </a:r>
          </a:p>
          <a:p>
            <a:pPr marL="0" indent="0">
              <a:buNone/>
            </a:pPr>
            <a:endParaRPr lang="fr-FR" sz="1600" dirty="0">
              <a:solidFill>
                <a:srgbClr val="000000"/>
              </a:solidFill>
              <a:latin typeface="+mn-lt"/>
            </a:endParaRPr>
          </a:p>
          <a:p>
            <a:pPr marL="457200" indent="-457200">
              <a:buAutoNum type="arabicParenR"/>
            </a:pPr>
            <a:endParaRPr lang="fr-FR" sz="1600" dirty="0">
              <a:solidFill>
                <a:srgbClr val="000000"/>
              </a:solidFill>
              <a:latin typeface="+mn-lt"/>
            </a:endParaRPr>
          </a:p>
          <a:p>
            <a:pPr marL="0" indent="0">
              <a:buNone/>
            </a:pPr>
            <a:endParaRPr lang="fr-FR" sz="1600" dirty="0">
              <a:solidFill>
                <a:srgbClr val="000000"/>
              </a:solidFill>
              <a:latin typeface="+mn-lt"/>
            </a:endParaRPr>
          </a:p>
          <a:p>
            <a:pPr marL="0" indent="0">
              <a:buNone/>
            </a:pPr>
            <a:endParaRPr lang="fr-FR" sz="1600" dirty="0">
              <a:solidFill>
                <a:srgbClr val="000000"/>
              </a:solidFill>
              <a:latin typeface="+mn-lt"/>
            </a:endParaRPr>
          </a:p>
          <a:p>
            <a:endParaRPr lang="fr-FR" sz="1600" dirty="0">
              <a:latin typeface="+mn-lt"/>
            </a:endParaRPr>
          </a:p>
        </p:txBody>
      </p:sp>
      <p:sp>
        <p:nvSpPr>
          <p:cNvPr id="5" name="Espace réservé du numéro de diapositive 4">
            <a:extLst>
              <a:ext uri="{FF2B5EF4-FFF2-40B4-BE49-F238E27FC236}">
                <a16:creationId xmlns:a16="http://schemas.microsoft.com/office/drawing/2014/main" id="{14B7E89D-00F6-49A1-9464-4D9A3E248732}"/>
              </a:ext>
            </a:extLst>
          </p:cNvPr>
          <p:cNvSpPr>
            <a:spLocks noGrp="1"/>
          </p:cNvSpPr>
          <p:nvPr>
            <p:ph type="sldNum" sz="quarter" idx="10"/>
          </p:nvPr>
        </p:nvSpPr>
        <p:spPr/>
        <p:txBody>
          <a:bodyPr/>
          <a:lstStyle/>
          <a:p>
            <a:pPr>
              <a:defRPr/>
            </a:pPr>
            <a:fld id="{CE6B577E-FA0A-4000-9108-E9EC658625CC}" type="slidenum">
              <a:rPr lang="fr-FR" altLang="fr-FR" smtClean="0"/>
              <a:pPr>
                <a:defRPr/>
              </a:pPr>
              <a:t>168</a:t>
            </a:fld>
            <a:endParaRPr lang="fr-FR" altLang="fr-FR"/>
          </a:p>
        </p:txBody>
      </p:sp>
      <p:sp>
        <p:nvSpPr>
          <p:cNvPr id="7" name="Titre 3">
            <a:extLst>
              <a:ext uri="{FF2B5EF4-FFF2-40B4-BE49-F238E27FC236}">
                <a16:creationId xmlns:a16="http://schemas.microsoft.com/office/drawing/2014/main" id="{3027408D-885C-1F64-28C0-82E566684698}"/>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4876623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F3F00F-D3E3-4ACC-9D1E-927498C2A061}"/>
              </a:ext>
            </a:extLst>
          </p:cNvPr>
          <p:cNvSpPr>
            <a:spLocks noGrp="1"/>
          </p:cNvSpPr>
          <p:nvPr>
            <p:ph idx="1"/>
          </p:nvPr>
        </p:nvSpPr>
        <p:spPr>
          <a:xfrm>
            <a:off x="457200" y="980817"/>
            <a:ext cx="8291264" cy="4061083"/>
          </a:xfrm>
        </p:spPr>
        <p:txBody>
          <a:bodyPr>
            <a:noAutofit/>
          </a:bodyPr>
          <a:lstStyle/>
          <a:p>
            <a:pPr marL="0" indent="0">
              <a:buNone/>
            </a:pPr>
            <a:r>
              <a:rPr lang="fr-FR" sz="1200" b="1" dirty="0">
                <a:latin typeface="Arial" panose="020B0604020202020204" pitchFamily="34" charset="0"/>
                <a:cs typeface="Arial" panose="020B0604020202020204" pitchFamily="34" charset="0"/>
              </a:rPr>
              <a:t>Application par ADLC : </a:t>
            </a:r>
          </a:p>
          <a:p>
            <a:pPr marL="0" indent="0">
              <a:buNone/>
            </a:pPr>
            <a:endParaRPr lang="fr-FR" sz="1200" dirty="0">
              <a:solidFill>
                <a:srgbClr val="000000"/>
              </a:solidFill>
              <a:latin typeface="Arial" panose="020B0604020202020204" pitchFamily="34" charset="0"/>
              <a:cs typeface="Arial" panose="020B0604020202020204" pitchFamily="34" charset="0"/>
            </a:endParaRPr>
          </a:p>
          <a:p>
            <a:pPr algn="just"/>
            <a:r>
              <a:rPr lang="fr-FR" sz="1100" b="1" dirty="0" err="1">
                <a:solidFill>
                  <a:srgbClr val="000000"/>
                </a:solidFill>
                <a:latin typeface="Arial" panose="020B0604020202020204" pitchFamily="34" charset="0"/>
                <a:cs typeface="Arial" panose="020B0604020202020204" pitchFamily="34" charset="0"/>
              </a:rPr>
              <a:t>Aut</a:t>
            </a:r>
            <a:r>
              <a:rPr lang="fr-FR" sz="1100" b="1" dirty="0">
                <a:solidFill>
                  <a:srgbClr val="000000"/>
                </a:solidFill>
                <a:latin typeface="Arial" panose="020B0604020202020204" pitchFamily="34" charset="0"/>
                <a:cs typeface="Arial" panose="020B0604020202020204" pitchFamily="34" charset="0"/>
              </a:rPr>
              <a:t>. conc., déc. n 18-D-23, 24 oct. 2018 relative à des pratiques mises en œuvre dans le secteur de la distribution de matériel de motoculture</a:t>
            </a:r>
            <a:endParaRPr lang="fr-FR" sz="1100" dirty="0">
              <a:solidFill>
                <a:srgbClr val="000000"/>
              </a:solidFill>
              <a:latin typeface="Arial" panose="020B0604020202020204" pitchFamily="34" charset="0"/>
              <a:cs typeface="Arial" panose="020B0604020202020204" pitchFamily="34" charset="0"/>
            </a:endParaRPr>
          </a:p>
          <a:p>
            <a:pPr marL="0" indent="0" algn="just">
              <a:buNone/>
            </a:pPr>
            <a:r>
              <a:rPr lang="fr-FR" sz="1100" dirty="0">
                <a:solidFill>
                  <a:srgbClr val="000000"/>
                </a:solidFill>
                <a:latin typeface="Arial" panose="020B0604020202020204" pitchFamily="34" charset="0"/>
                <a:cs typeface="Arial" panose="020B0604020202020204" pitchFamily="34" charset="0"/>
              </a:rPr>
              <a:t>L’interdiction d'avoir recours à des plateformes tierces en ligne est conforme au droit de la concurrence. Justifications: </a:t>
            </a:r>
          </a:p>
          <a:p>
            <a:pPr algn="just">
              <a:buFontTx/>
              <a:buChar char="-"/>
            </a:pPr>
            <a:r>
              <a:rPr lang="fr-FR" sz="1100" dirty="0">
                <a:solidFill>
                  <a:srgbClr val="000000"/>
                </a:solidFill>
                <a:latin typeface="Arial" panose="020B0604020202020204" pitchFamily="34" charset="0"/>
                <a:cs typeface="Arial" panose="020B0604020202020204" pitchFamily="34" charset="0"/>
              </a:rPr>
              <a:t>S’agissant des </a:t>
            </a:r>
            <a:r>
              <a:rPr lang="fr-FR" sz="1100" b="1" dirty="0">
                <a:solidFill>
                  <a:srgbClr val="000000"/>
                </a:solidFill>
                <a:latin typeface="Arial" panose="020B0604020202020204" pitchFamily="34" charset="0"/>
                <a:cs typeface="Arial" panose="020B0604020202020204" pitchFamily="34" charset="0"/>
              </a:rPr>
              <a:t>produits dangereux</a:t>
            </a:r>
            <a:r>
              <a:rPr lang="fr-FR" sz="1100" dirty="0">
                <a:solidFill>
                  <a:srgbClr val="000000"/>
                </a:solidFill>
                <a:latin typeface="Arial" panose="020B0604020202020204" pitchFamily="34" charset="0"/>
                <a:cs typeface="Arial" panose="020B0604020202020204" pitchFamily="34" charset="0"/>
              </a:rPr>
              <a:t>:  la nécessité pour le fournisseur de s'assurer que la vente en ligne est assurée par un distributeur apte à garantir le fonctionnement des produits et à assurer la transmission des informations et conseils utiles à leur utilisation dans des conditions optimales de sécurité n’est pas illégitime (pt 280)</a:t>
            </a:r>
          </a:p>
          <a:p>
            <a:pPr lvl="1" algn="just">
              <a:buFontTx/>
              <a:buChar char="-"/>
            </a:pPr>
            <a:r>
              <a:rPr lang="fr-FR" sz="1100" dirty="0">
                <a:solidFill>
                  <a:srgbClr val="000000"/>
                </a:solidFill>
                <a:latin typeface="Arial" panose="020B0604020202020204" pitchFamily="34" charset="0"/>
                <a:cs typeface="Arial" panose="020B0604020202020204" pitchFamily="34" charset="0"/>
              </a:rPr>
              <a:t>Toutefois, en exigeant une remise en main propre de ce type de produits par le distributeur à l’acheteur et donc en imposant soit un retrait en magasin, soit une livraison en personne au domicile de l’acheteur, </a:t>
            </a:r>
            <a:r>
              <a:rPr lang="fr-FR" sz="1100" dirty="0" err="1">
                <a:solidFill>
                  <a:srgbClr val="000000"/>
                </a:solidFill>
                <a:latin typeface="Arial" panose="020B0604020202020204" pitchFamily="34" charset="0"/>
                <a:cs typeface="Arial" panose="020B0604020202020204" pitchFamily="34" charset="0"/>
              </a:rPr>
              <a:t>Stihl</a:t>
            </a:r>
            <a:r>
              <a:rPr lang="fr-FR" sz="1100" dirty="0">
                <a:solidFill>
                  <a:srgbClr val="000000"/>
                </a:solidFill>
                <a:latin typeface="Arial" panose="020B0604020202020204" pitchFamily="34" charset="0"/>
                <a:cs typeface="Arial" panose="020B0604020202020204" pitchFamily="34" charset="0"/>
              </a:rPr>
              <a:t> a de facto interdit la vente de ses produits à partir des sites Internet de ses distributeurs. Or, cette remise en main propre n’est imposée par aucune réglementation nationale ou européenne portant sur la commercialisation des produits en cause</a:t>
            </a:r>
          </a:p>
          <a:p>
            <a:pPr algn="just">
              <a:buFontTx/>
              <a:buChar char="-"/>
            </a:pPr>
            <a:r>
              <a:rPr lang="fr-FR" sz="1100" dirty="0">
                <a:solidFill>
                  <a:srgbClr val="000000"/>
                </a:solidFill>
                <a:latin typeface="Arial" panose="020B0604020202020204" pitchFamily="34" charset="0"/>
                <a:cs typeface="Arial" panose="020B0604020202020204" pitchFamily="34" charset="0"/>
              </a:rPr>
              <a:t>S'agissant des </a:t>
            </a:r>
            <a:r>
              <a:rPr lang="fr-FR" sz="1100" b="1" dirty="0">
                <a:solidFill>
                  <a:srgbClr val="000000"/>
                </a:solidFill>
                <a:latin typeface="Arial" panose="020B0604020202020204" pitchFamily="34" charset="0"/>
                <a:cs typeface="Arial" panose="020B0604020202020204" pitchFamily="34" charset="0"/>
              </a:rPr>
              <a:t>produits non dangereux: </a:t>
            </a:r>
            <a:r>
              <a:rPr lang="fr-FR" sz="1100" dirty="0">
                <a:solidFill>
                  <a:srgbClr val="000000"/>
                </a:solidFill>
                <a:latin typeface="Arial" panose="020B0604020202020204" pitchFamily="34" charset="0"/>
                <a:cs typeface="Arial" panose="020B0604020202020204" pitchFamily="34" charset="0"/>
              </a:rPr>
              <a:t>l'interdiction est appropriée en ce qu'elle permet au fournisseur de s'assurer de la provenance des produits vendus ainsi que de l'absence de contrefaçon ou malfaçons </a:t>
            </a:r>
            <a:r>
              <a:rPr lang="fr-FR" sz="1100" i="1" dirty="0">
                <a:solidFill>
                  <a:srgbClr val="000000"/>
                </a:solidFill>
                <a:latin typeface="Arial" panose="020B0604020202020204" pitchFamily="34" charset="0"/>
                <a:cs typeface="Arial" panose="020B0604020202020204" pitchFamily="34" charset="0"/>
              </a:rPr>
              <a:t>(pt 281)</a:t>
            </a:r>
            <a:r>
              <a:rPr lang="fr-FR" sz="1100" dirty="0">
                <a:solidFill>
                  <a:srgbClr val="000000"/>
                </a:solidFill>
                <a:latin typeface="Arial" panose="020B0604020202020204" pitchFamily="34" charset="0"/>
                <a:cs typeface="Arial" panose="020B0604020202020204" pitchFamily="34" charset="0"/>
              </a:rPr>
              <a:t>, mais également d'une présentation qualitative de ses produits sur Internet </a:t>
            </a:r>
            <a:r>
              <a:rPr lang="fr-FR" sz="1100" i="1" dirty="0">
                <a:solidFill>
                  <a:srgbClr val="000000"/>
                </a:solidFill>
                <a:latin typeface="Arial" panose="020B0604020202020204" pitchFamily="34" charset="0"/>
                <a:cs typeface="Arial" panose="020B0604020202020204" pitchFamily="34" charset="0"/>
              </a:rPr>
              <a:t>(pt 283)</a:t>
            </a:r>
          </a:p>
          <a:p>
            <a:pPr algn="just">
              <a:buFontTx/>
              <a:buChar char="-"/>
            </a:pPr>
            <a:endParaRPr lang="fr-FR" sz="1100" dirty="0">
              <a:solidFill>
                <a:srgbClr val="000000"/>
              </a:solidFill>
              <a:latin typeface="Arial" panose="020B0604020202020204" pitchFamily="34" charset="0"/>
              <a:cs typeface="Arial" panose="020B0604020202020204" pitchFamily="34" charset="0"/>
            </a:endParaRPr>
          </a:p>
          <a:p>
            <a:pPr marL="0" indent="0" algn="just">
              <a:buNone/>
            </a:pPr>
            <a:r>
              <a:rPr lang="fr-FR" sz="1100" dirty="0">
                <a:solidFill>
                  <a:srgbClr val="000000"/>
                </a:solidFill>
                <a:latin typeface="Arial" panose="020B0604020202020204" pitchFamily="34" charset="0"/>
                <a:cs typeface="Arial" panose="020B0604020202020204" pitchFamily="34" charset="0"/>
              </a:rPr>
              <a:t>Rappel : la tête de réseau ne peut limiter la revente en ligne des produits contractuels (les produits dangereux).  Cf supra</a:t>
            </a:r>
          </a:p>
          <a:p>
            <a:pPr marL="0" indent="0" algn="just">
              <a:buNone/>
            </a:pPr>
            <a:endParaRPr lang="fr-FR" sz="1100" dirty="0">
              <a:solidFill>
                <a:srgbClr val="000000"/>
              </a:solidFill>
              <a:latin typeface="Arial" panose="020B0604020202020204" pitchFamily="34" charset="0"/>
              <a:cs typeface="Arial" panose="020B0604020202020204" pitchFamily="34" charset="0"/>
            </a:endParaRPr>
          </a:p>
          <a:p>
            <a:pPr marL="0" indent="0" algn="just">
              <a:buNone/>
            </a:pPr>
            <a:r>
              <a:rPr lang="fr-FR" sz="1100" dirty="0">
                <a:solidFill>
                  <a:srgbClr val="000000"/>
                </a:solidFill>
                <a:latin typeface="Arial" panose="020B0604020202020204" pitchFamily="34" charset="0"/>
                <a:cs typeface="Arial" panose="020B0604020202020204" pitchFamily="34" charset="0"/>
              </a:rPr>
              <a:t>&gt; l’arrêt de la CA de Paris (17 octobre 2019, n°18/24456) confirmant pour l’essentiel la décision de l’ADLC fait l’objet d’un pourvoi en cassation </a:t>
            </a:r>
          </a:p>
        </p:txBody>
      </p:sp>
      <p:sp>
        <p:nvSpPr>
          <p:cNvPr id="5" name="Espace réservé du numéro de diapositive 4">
            <a:extLst>
              <a:ext uri="{FF2B5EF4-FFF2-40B4-BE49-F238E27FC236}">
                <a16:creationId xmlns:a16="http://schemas.microsoft.com/office/drawing/2014/main" id="{DDA02DEF-8FA8-4F0C-B79A-FF91094BF40A}"/>
              </a:ext>
            </a:extLst>
          </p:cNvPr>
          <p:cNvSpPr>
            <a:spLocks noGrp="1"/>
          </p:cNvSpPr>
          <p:nvPr>
            <p:ph type="sldNum" sz="quarter" idx="10"/>
          </p:nvPr>
        </p:nvSpPr>
        <p:spPr/>
        <p:txBody>
          <a:bodyPr/>
          <a:lstStyle/>
          <a:p>
            <a:pPr>
              <a:defRPr/>
            </a:pPr>
            <a:fld id="{CE6B577E-FA0A-4000-9108-E9EC658625CC}" type="slidenum">
              <a:rPr lang="fr-FR" altLang="fr-FR" smtClean="0"/>
              <a:pPr>
                <a:defRPr/>
              </a:pPr>
              <a:t>169</a:t>
            </a:fld>
            <a:endParaRPr lang="fr-FR" altLang="fr-FR"/>
          </a:p>
        </p:txBody>
      </p:sp>
      <p:sp>
        <p:nvSpPr>
          <p:cNvPr id="7" name="Titre 3">
            <a:extLst>
              <a:ext uri="{FF2B5EF4-FFF2-40B4-BE49-F238E27FC236}">
                <a16:creationId xmlns:a16="http://schemas.microsoft.com/office/drawing/2014/main" id="{BBFB2E7E-C354-FD9A-993F-6061D023CD1D}"/>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75646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B9485D-A2B3-47BC-A0A9-9750ED540F1B}"/>
              </a:ext>
            </a:extLst>
          </p:cNvPr>
          <p:cNvSpPr>
            <a:spLocks noGrp="1"/>
          </p:cNvSpPr>
          <p:nvPr>
            <p:ph idx="1"/>
          </p:nvPr>
        </p:nvSpPr>
        <p:spPr>
          <a:xfrm>
            <a:off x="457200" y="1203598"/>
            <a:ext cx="8229600" cy="3563662"/>
          </a:xfrm>
          <a:ln w="76200" cmpd="sng">
            <a:solidFill>
              <a:srgbClr val="A50000"/>
            </a:solidFill>
          </a:ln>
        </p:spPr>
        <p:txBody>
          <a:bodyPr>
            <a:normAutofit/>
          </a:bodyPr>
          <a:lstStyle/>
          <a:p>
            <a:pPr marL="0" indent="0" algn="ctr">
              <a:buNone/>
            </a:pPr>
            <a:r>
              <a:rPr lang="fr-FR" sz="2400" b="1" dirty="0">
                <a:solidFill>
                  <a:srgbClr val="C00000"/>
                </a:solidFill>
                <a:latin typeface="Arial" panose="020B0604020202020204" pitchFamily="34" charset="0"/>
                <a:cs typeface="Arial" panose="020B0604020202020204" pitchFamily="34" charset="0"/>
              </a:rPr>
              <a:t>Première partie </a:t>
            </a:r>
          </a:p>
          <a:p>
            <a:pPr marL="0" indent="0" algn="ctr">
              <a:buNone/>
            </a:pPr>
            <a:endParaRPr lang="fr-FR" sz="2400" b="1" dirty="0">
              <a:solidFill>
                <a:srgbClr val="C00000"/>
              </a:solidFill>
              <a:latin typeface="Arial" panose="020B0604020202020204" pitchFamily="34" charset="0"/>
              <a:cs typeface="Arial" panose="020B0604020202020204" pitchFamily="34" charset="0"/>
            </a:endParaRPr>
          </a:p>
          <a:p>
            <a:pPr marL="0" indent="0" algn="ctr">
              <a:buNone/>
            </a:pPr>
            <a:r>
              <a:rPr lang="fr-FR" sz="2800" b="1" dirty="0">
                <a:solidFill>
                  <a:srgbClr val="C00000"/>
                </a:solidFill>
                <a:latin typeface="Arial" panose="020B0604020202020204" pitchFamily="34" charset="0"/>
                <a:cs typeface="Arial" panose="020B0604020202020204" pitchFamily="34" charset="0"/>
              </a:rPr>
              <a:t>NOUVEAUX ENJEUX ET PROBLEMATIQUES ACTUELLES DE L’ORGANISATION D’UN RESEAU DE DISTRIBUTION SELECTIVE</a:t>
            </a:r>
          </a:p>
        </p:txBody>
      </p:sp>
      <p:sp>
        <p:nvSpPr>
          <p:cNvPr id="4" name="Titre 3">
            <a:extLst>
              <a:ext uri="{FF2B5EF4-FFF2-40B4-BE49-F238E27FC236}">
                <a16:creationId xmlns:a16="http://schemas.microsoft.com/office/drawing/2014/main" id="{CD14B920-5ABE-430D-9729-3617C3B3C925}"/>
              </a:ext>
            </a:extLst>
          </p:cNvPr>
          <p:cNvSpPr>
            <a:spLocks noGrp="1"/>
          </p:cNvSpPr>
          <p:nvPr>
            <p:ph type="title"/>
          </p:nvPr>
        </p:nvSpPr>
        <p:spPr/>
        <p:txBody>
          <a:bodyPr/>
          <a:lstStyle/>
          <a:p>
            <a:endParaRPr lang="fr-FR"/>
          </a:p>
        </p:txBody>
      </p:sp>
      <p:sp>
        <p:nvSpPr>
          <p:cNvPr id="5" name="Espace réservé du numéro de diapositive 4">
            <a:extLst>
              <a:ext uri="{FF2B5EF4-FFF2-40B4-BE49-F238E27FC236}">
                <a16:creationId xmlns:a16="http://schemas.microsoft.com/office/drawing/2014/main" id="{8F82D43C-E8AE-4CCA-9868-C49439C67D50}"/>
              </a:ext>
            </a:extLst>
          </p:cNvPr>
          <p:cNvSpPr>
            <a:spLocks noGrp="1"/>
          </p:cNvSpPr>
          <p:nvPr>
            <p:ph type="sldNum" sz="quarter" idx="10"/>
          </p:nvPr>
        </p:nvSpPr>
        <p:spPr/>
        <p:txBody>
          <a:bodyPr/>
          <a:lstStyle/>
          <a:p>
            <a:pPr>
              <a:defRPr/>
            </a:pPr>
            <a:fld id="{CE6B577E-FA0A-4000-9108-E9EC658625CC}" type="slidenum">
              <a:rPr lang="fr-FR" altLang="fr-FR" smtClean="0"/>
              <a:pPr>
                <a:defRPr/>
              </a:pPr>
              <a:t>17</a:t>
            </a:fld>
            <a:endParaRPr lang="fr-FR" altLang="fr-FR"/>
          </a:p>
        </p:txBody>
      </p:sp>
    </p:spTree>
    <p:extLst>
      <p:ext uri="{BB962C8B-B14F-4D97-AF65-F5344CB8AC3E}">
        <p14:creationId xmlns:p14="http://schemas.microsoft.com/office/powerpoint/2010/main" val="6803454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129A8B6-6F4F-436F-8A62-ABFBB40B6D22}"/>
              </a:ext>
            </a:extLst>
          </p:cNvPr>
          <p:cNvSpPr>
            <a:spLocks noGrp="1"/>
          </p:cNvSpPr>
          <p:nvPr>
            <p:ph idx="1"/>
          </p:nvPr>
        </p:nvSpPr>
        <p:spPr/>
        <p:txBody>
          <a:bodyPr>
            <a:normAutofit lnSpcReduction="10000"/>
          </a:bodyPr>
          <a:lstStyle/>
          <a:p>
            <a:pPr marL="0" indent="0">
              <a:buNone/>
            </a:pPr>
            <a:endParaRPr lang="fr-FR" sz="1800" b="1" dirty="0">
              <a:solidFill>
                <a:srgbClr val="FF0000"/>
              </a:solidFill>
              <a:latin typeface="+mn-lt"/>
            </a:endParaRPr>
          </a:p>
          <a:p>
            <a:pPr marL="0" indent="0">
              <a:buNone/>
            </a:pPr>
            <a:r>
              <a:rPr lang="fr-FR" sz="1800" b="1" dirty="0">
                <a:solidFill>
                  <a:srgbClr val="C00000"/>
                </a:solidFill>
                <a:latin typeface="Arial" panose="020B0604020202020204" pitchFamily="34" charset="0"/>
                <a:cs typeface="Arial" panose="020B0604020202020204" pitchFamily="34" charset="0"/>
              </a:rPr>
              <a:t>Les interrogations autour de l’arrêt Coty</a:t>
            </a:r>
          </a:p>
          <a:p>
            <a:pPr marL="0" indent="0">
              <a:buNone/>
            </a:pPr>
            <a:endParaRPr lang="fr-FR" sz="1800" dirty="0">
              <a:latin typeface="Arial" panose="020B0604020202020204" pitchFamily="34" charset="0"/>
              <a:cs typeface="Arial" panose="020B0604020202020204" pitchFamily="34" charset="0"/>
            </a:endParaRPr>
          </a:p>
          <a:p>
            <a:pPr>
              <a:buFont typeface="Wingdings" panose="05000000000000000000" pitchFamily="2" charset="2"/>
              <a:buChar char="v"/>
            </a:pPr>
            <a:r>
              <a:rPr lang="fr-FR" sz="1800" dirty="0">
                <a:latin typeface="Arial" panose="020B0604020202020204" pitchFamily="34" charset="0"/>
                <a:ea typeface="Wingdings"/>
                <a:cs typeface="Arial" panose="020B0604020202020204" pitchFamily="34" charset="0"/>
                <a:sym typeface="Wingdings"/>
              </a:rPr>
              <a:t>Qu’est-ce qu’un </a:t>
            </a:r>
            <a:r>
              <a:rPr lang="fr-FR" sz="1800" b="1" dirty="0">
                <a:latin typeface="Arial" panose="020B0604020202020204" pitchFamily="34" charset="0"/>
                <a:ea typeface="Wingdings"/>
                <a:cs typeface="Arial" panose="020B0604020202020204" pitchFamily="34" charset="0"/>
                <a:sym typeface="Wingdings"/>
              </a:rPr>
              <a:t>produit de luxe </a:t>
            </a:r>
            <a:r>
              <a:rPr lang="fr-FR" sz="1800" dirty="0">
                <a:latin typeface="Arial" panose="020B0604020202020204" pitchFamily="34" charset="0"/>
                <a:ea typeface="Wingdings"/>
                <a:cs typeface="Arial" panose="020B0604020202020204" pitchFamily="34" charset="0"/>
                <a:sym typeface="Wingdings"/>
              </a:rPr>
              <a:t>?</a:t>
            </a:r>
          </a:p>
          <a:p>
            <a:pPr marL="0" indent="0">
              <a:buNone/>
            </a:pPr>
            <a:endParaRPr lang="fr-FR" sz="1800" dirty="0">
              <a:latin typeface="Arial" panose="020B0604020202020204" pitchFamily="34" charset="0"/>
              <a:ea typeface="Wingdings"/>
              <a:cs typeface="Arial" panose="020B0604020202020204" pitchFamily="34" charset="0"/>
              <a:sym typeface="Wingdings"/>
            </a:endParaRPr>
          </a:p>
          <a:p>
            <a:pPr algn="just">
              <a:buFontTx/>
              <a:buChar char="-"/>
            </a:pPr>
            <a:r>
              <a:rPr lang="fr-FR" sz="1800" dirty="0">
                <a:latin typeface="Arial" panose="020B0604020202020204" pitchFamily="34" charset="0"/>
                <a:ea typeface="Wingdings"/>
                <a:cs typeface="Arial" panose="020B0604020202020204" pitchFamily="34" charset="0"/>
                <a:sym typeface="Wingdings"/>
              </a:rPr>
              <a:t>Selon certains, caractère  « autoréalisateur » : je dis que mon produit est de luxe, je le vends comme un produit de luxe, il devient un produit de luxe</a:t>
            </a:r>
          </a:p>
          <a:p>
            <a:pPr algn="just">
              <a:buFontTx/>
              <a:buChar char="-"/>
            </a:pPr>
            <a:r>
              <a:rPr lang="fr-FR" sz="1800" dirty="0">
                <a:latin typeface="Arial" panose="020B0604020202020204" pitchFamily="34" charset="0"/>
                <a:ea typeface="Wingdings"/>
                <a:cs typeface="Arial" panose="020B0604020202020204" pitchFamily="34" charset="0"/>
                <a:sym typeface="Wingdings"/>
              </a:rPr>
              <a:t>Pour d’autres, existence de critères objectifs :</a:t>
            </a:r>
          </a:p>
          <a:p>
            <a:pPr lvl="1" algn="just">
              <a:buFontTx/>
              <a:buChar char="-"/>
            </a:pPr>
            <a:r>
              <a:rPr lang="fr-FR" sz="1800" dirty="0">
                <a:latin typeface="Arial" panose="020B0604020202020204" pitchFamily="34" charset="0"/>
                <a:ea typeface="Wingdings"/>
                <a:cs typeface="Arial" panose="020B0604020202020204" pitchFamily="34" charset="0"/>
                <a:sym typeface="Wingdings"/>
              </a:rPr>
              <a:t>Une marque forte</a:t>
            </a:r>
          </a:p>
          <a:p>
            <a:pPr lvl="1" algn="just">
              <a:buFontTx/>
              <a:buChar char="-"/>
            </a:pPr>
            <a:r>
              <a:rPr lang="fr-FR" sz="1800" dirty="0">
                <a:latin typeface="Arial" panose="020B0604020202020204" pitchFamily="34" charset="0"/>
                <a:ea typeface="Wingdings"/>
                <a:cs typeface="Arial" panose="020B0604020202020204" pitchFamily="34" charset="0"/>
                <a:sym typeface="Wingdings"/>
              </a:rPr>
              <a:t>Une haute qualité intrinsèque du produit</a:t>
            </a:r>
          </a:p>
          <a:p>
            <a:pPr lvl="1" algn="just">
              <a:buFontTx/>
              <a:buChar char="-"/>
            </a:pPr>
            <a:r>
              <a:rPr lang="fr-FR" sz="1800" dirty="0">
                <a:latin typeface="Arial" panose="020B0604020202020204" pitchFamily="34" charset="0"/>
                <a:ea typeface="Wingdings"/>
                <a:cs typeface="Arial" panose="020B0604020202020204" pitchFamily="34" charset="0"/>
                <a:sym typeface="Wingdings"/>
              </a:rPr>
              <a:t>Un  prix élevé</a:t>
            </a:r>
          </a:p>
          <a:p>
            <a:pPr lvl="1" algn="just">
              <a:buFontTx/>
              <a:buChar char="-"/>
            </a:pPr>
            <a:r>
              <a:rPr lang="fr-FR" sz="1800" dirty="0">
                <a:latin typeface="Arial" panose="020B0604020202020204" pitchFamily="34" charset="0"/>
                <a:ea typeface="Wingdings"/>
                <a:cs typeface="Arial" panose="020B0604020202020204" pitchFamily="34" charset="0"/>
                <a:sym typeface="Wingdings"/>
              </a:rPr>
              <a:t>Une perception d’exclusivité des clients</a:t>
            </a:r>
          </a:p>
          <a:p>
            <a:pPr>
              <a:buFontTx/>
              <a:buChar char="-"/>
            </a:pPr>
            <a:endParaRPr lang="fr-FR" sz="1800" dirty="0">
              <a:solidFill>
                <a:srgbClr val="0000FF"/>
              </a:solidFill>
              <a:latin typeface="+mn-lt"/>
              <a:ea typeface="Wingdings"/>
              <a:cs typeface="Wingdings"/>
              <a:sym typeface="Wingdings"/>
            </a:endParaRPr>
          </a:p>
          <a:p>
            <a:pPr marL="0" indent="0">
              <a:buNone/>
            </a:pPr>
            <a:endParaRPr lang="fr-FR" sz="1800" dirty="0">
              <a:latin typeface="+mn-lt"/>
            </a:endParaRPr>
          </a:p>
        </p:txBody>
      </p:sp>
      <p:sp>
        <p:nvSpPr>
          <p:cNvPr id="5" name="Espace réservé du numéro de diapositive 4">
            <a:extLst>
              <a:ext uri="{FF2B5EF4-FFF2-40B4-BE49-F238E27FC236}">
                <a16:creationId xmlns:a16="http://schemas.microsoft.com/office/drawing/2014/main" id="{1C1C1169-737E-45B4-B035-BC45E45D9AE5}"/>
              </a:ext>
            </a:extLst>
          </p:cNvPr>
          <p:cNvSpPr>
            <a:spLocks noGrp="1"/>
          </p:cNvSpPr>
          <p:nvPr>
            <p:ph type="sldNum" sz="quarter" idx="10"/>
          </p:nvPr>
        </p:nvSpPr>
        <p:spPr/>
        <p:txBody>
          <a:bodyPr/>
          <a:lstStyle/>
          <a:p>
            <a:pPr>
              <a:defRPr/>
            </a:pPr>
            <a:fld id="{CE6B577E-FA0A-4000-9108-E9EC658625CC}" type="slidenum">
              <a:rPr lang="fr-FR" altLang="fr-FR" smtClean="0"/>
              <a:pPr>
                <a:defRPr/>
              </a:pPr>
              <a:t>170</a:t>
            </a:fld>
            <a:endParaRPr lang="fr-FR" altLang="fr-FR"/>
          </a:p>
        </p:txBody>
      </p:sp>
      <p:sp>
        <p:nvSpPr>
          <p:cNvPr id="7" name="Titre 3">
            <a:extLst>
              <a:ext uri="{FF2B5EF4-FFF2-40B4-BE49-F238E27FC236}">
                <a16:creationId xmlns:a16="http://schemas.microsoft.com/office/drawing/2014/main" id="{EB114056-6538-13F6-0BBB-00D76781DF5C}"/>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97978483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129A8B6-6F4F-436F-8A62-ABFBB40B6D22}"/>
              </a:ext>
            </a:extLst>
          </p:cNvPr>
          <p:cNvSpPr>
            <a:spLocks noGrp="1"/>
          </p:cNvSpPr>
          <p:nvPr>
            <p:ph idx="1"/>
          </p:nvPr>
        </p:nvSpPr>
        <p:spPr/>
        <p:txBody>
          <a:bodyPr>
            <a:normAutofit fontScale="55000" lnSpcReduction="20000"/>
          </a:bodyPr>
          <a:lstStyle/>
          <a:p>
            <a:pPr marL="0" indent="0">
              <a:buNone/>
            </a:pPr>
            <a:endParaRPr lang="fr-FR" sz="1800" dirty="0">
              <a:latin typeface="+mn-lt"/>
              <a:ea typeface="Wingdings"/>
              <a:cs typeface="Wingdings"/>
              <a:sym typeface="Wingdings"/>
            </a:endParaRPr>
          </a:p>
          <a:p>
            <a:pPr marL="0" indent="0">
              <a:buNone/>
            </a:pPr>
            <a:r>
              <a:rPr lang="fr-FR" sz="2200" dirty="0">
                <a:latin typeface="Arial" panose="020B0604020202020204" pitchFamily="34" charset="0"/>
                <a:ea typeface="Wingdings"/>
                <a:cs typeface="Arial" panose="020B0604020202020204" pitchFamily="34" charset="0"/>
                <a:sym typeface="Wingdings"/>
              </a:rPr>
              <a:t> </a:t>
            </a:r>
            <a:r>
              <a:rPr lang="fr-FR" sz="2200" b="1" dirty="0">
                <a:latin typeface="Arial" panose="020B0604020202020204" pitchFamily="34" charset="0"/>
                <a:cs typeface="Arial" panose="020B0604020202020204" pitchFamily="34" charset="0"/>
              </a:rPr>
              <a:t>Une solution limitée aux produits de luxe?</a:t>
            </a:r>
          </a:p>
          <a:p>
            <a:pPr marL="0" indent="0">
              <a:buNone/>
            </a:pPr>
            <a:endParaRPr lang="fr-FR" sz="1800" b="1" dirty="0">
              <a:solidFill>
                <a:srgbClr val="0000FF"/>
              </a:solidFill>
              <a:latin typeface="Arial" panose="020B0604020202020204" pitchFamily="34" charset="0"/>
              <a:cs typeface="Arial" panose="020B0604020202020204" pitchFamily="34" charset="0"/>
            </a:endParaRPr>
          </a:p>
          <a:p>
            <a:pPr marL="0" indent="0" algn="just">
              <a:spcAft>
                <a:spcPts val="600"/>
              </a:spcAft>
              <a:buNone/>
            </a:pPr>
            <a:r>
              <a:rPr lang="fr-FR" dirty="0">
                <a:latin typeface="Arial" panose="020B0604020202020204" pitchFamily="34" charset="0"/>
                <a:ea typeface="Zapf Dingbats"/>
                <a:cs typeface="Arial" panose="020B0604020202020204" pitchFamily="34" charset="0"/>
                <a:sym typeface="Zapf Dingbats"/>
              </a:rPr>
              <a:t>✓</a:t>
            </a:r>
            <a:r>
              <a:rPr lang="fr-FR" dirty="0">
                <a:latin typeface="Arial" panose="020B0604020202020204" pitchFamily="34" charset="0"/>
                <a:cs typeface="Arial" panose="020B0604020202020204" pitchFamily="34" charset="0"/>
                <a:sym typeface="Zapf Dingbats"/>
              </a:rPr>
              <a:t> </a:t>
            </a:r>
            <a:r>
              <a:rPr lang="fr-FR" dirty="0">
                <a:latin typeface="Arial" panose="020B0604020202020204" pitchFamily="34" charset="0"/>
                <a:cs typeface="Arial" panose="020B0604020202020204" pitchFamily="34" charset="0"/>
              </a:rPr>
              <a:t>Point de vue majoritaire : contre une limitation</a:t>
            </a:r>
          </a:p>
          <a:p>
            <a:pPr algn="just">
              <a:spcAft>
                <a:spcPts val="600"/>
              </a:spcAft>
              <a:buFontTx/>
              <a:buChar char="-"/>
            </a:pPr>
            <a:r>
              <a:rPr lang="fr-FR" dirty="0">
                <a:latin typeface="Arial" panose="020B0604020202020204" pitchFamily="34" charset="0"/>
                <a:cs typeface="Arial" panose="020B0604020202020204" pitchFamily="34" charset="0"/>
              </a:rPr>
              <a:t>Commentaire de l’arrêt Coty par la Commission (</a:t>
            </a:r>
            <a:r>
              <a:rPr lang="fr-FR" i="1" dirty="0" err="1">
                <a:latin typeface="Arial" panose="020B0604020202020204" pitchFamily="34" charset="0"/>
                <a:cs typeface="Arial" panose="020B0604020202020204" pitchFamily="34" charset="0"/>
              </a:rPr>
              <a:t>Competition</a:t>
            </a:r>
            <a:r>
              <a:rPr lang="fr-FR" i="1" dirty="0">
                <a:latin typeface="Arial" panose="020B0604020202020204" pitchFamily="34" charset="0"/>
                <a:cs typeface="Arial" panose="020B0604020202020204" pitchFamily="34" charset="0"/>
              </a:rPr>
              <a:t> Policy Brief - </a:t>
            </a:r>
            <a:r>
              <a:rPr lang="fr-FR" dirty="0">
                <a:latin typeface="Arial" panose="020B0604020202020204" pitchFamily="34" charset="0"/>
                <a:cs typeface="Arial" panose="020B0604020202020204" pitchFamily="34" charset="0"/>
              </a:rPr>
              <a:t>April 2018): </a:t>
            </a:r>
            <a:r>
              <a:rPr lang="fr-FR"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In this context, it must be borne in mind that selective distribution systems complying with Article 101(1) TFEU can also be operated for other product categories than luxury goods »</a:t>
            </a:r>
          </a:p>
          <a:p>
            <a:pPr algn="just">
              <a:spcAft>
                <a:spcPts val="600"/>
              </a:spcAft>
              <a:buFontTx/>
              <a:buChar char="-"/>
            </a:pPr>
            <a:r>
              <a:rPr lang="fr-FR" dirty="0">
                <a:solidFill>
                  <a:srgbClr val="000000"/>
                </a:solidFill>
                <a:latin typeface="Arial" panose="020B0604020202020204" pitchFamily="34" charset="0"/>
                <a:cs typeface="Arial" panose="020B0604020202020204" pitchFamily="34" charset="0"/>
              </a:rPr>
              <a:t>Cour d'appel de Paris pôle 1 chambre 8, 13 juillet 2018, n°17-20787: </a:t>
            </a:r>
            <a:r>
              <a:rPr lang="fr-FR" i="1" dirty="0">
                <a:solidFill>
                  <a:srgbClr val="000000"/>
                </a:solidFill>
                <a:latin typeface="Arial" panose="020B0604020202020204" pitchFamily="34" charset="0"/>
                <a:cs typeface="Arial" panose="020B0604020202020204" pitchFamily="34" charset="0"/>
              </a:rPr>
              <a:t>« Au demeurant et à titre surabondant, comme l'a indiqué la DG Concurrence de la Commission européenne dans son commentaire de l'arrêt Coty, il n'y a pas lieu d'exclure que l'interdiction de vente via des plateformes dans les accords de distribution sélective puisse être conforme à l'article 101, §1, du TFUE pour d'autres catégories de produits que celle des produits de luxe »</a:t>
            </a:r>
            <a:endParaRPr lang="fr-FR" i="1" dirty="0">
              <a:latin typeface="Arial" panose="020B0604020202020204" pitchFamily="34" charset="0"/>
              <a:cs typeface="Arial" panose="020B0604020202020204" pitchFamily="34" charset="0"/>
            </a:endParaRPr>
          </a:p>
          <a:p>
            <a:pPr algn="just">
              <a:buFontTx/>
              <a:buChar char="-"/>
            </a:pPr>
            <a:r>
              <a:rPr lang="fr-FR" dirty="0">
                <a:latin typeface="Arial" panose="020B0604020202020204" pitchFamily="34" charset="0"/>
                <a:cs typeface="Arial" panose="020B0604020202020204" pitchFamily="34" charset="0"/>
              </a:rPr>
              <a:t>ADLC, 24 oct. 2018, n°18-D-23 (</a:t>
            </a:r>
            <a:r>
              <a:rPr lang="fr-FR" dirty="0" err="1">
                <a:latin typeface="Arial" panose="020B0604020202020204" pitchFamily="34" charset="0"/>
                <a:cs typeface="Arial" panose="020B0604020202020204" pitchFamily="34" charset="0"/>
              </a:rPr>
              <a:t>Stihl</a:t>
            </a:r>
            <a:r>
              <a:rPr lang="fr-FR" dirty="0">
                <a:latin typeface="Arial" panose="020B0604020202020204" pitchFamily="34" charset="0"/>
                <a:cs typeface="Arial" panose="020B0604020202020204" pitchFamily="34" charset="0"/>
              </a:rPr>
              <a:t>) : l’analyse opérée par la CJUE dans l’arrêt Coty «</a:t>
            </a:r>
            <a:r>
              <a:rPr lang="fr-FR" i="1" dirty="0">
                <a:latin typeface="Arial" panose="020B0604020202020204" pitchFamily="34" charset="0"/>
                <a:cs typeface="Arial" panose="020B0604020202020204" pitchFamily="34" charset="0"/>
              </a:rPr>
              <a:t> paraît susceptible d’être étendue à d’autres types de produits que les produits de luxe</a:t>
            </a:r>
            <a:r>
              <a:rPr lang="fr-FR" dirty="0">
                <a:latin typeface="Arial" panose="020B0604020202020204" pitchFamily="34" charset="0"/>
                <a:cs typeface="Arial" panose="020B0604020202020204" pitchFamily="34" charset="0"/>
              </a:rPr>
              <a:t> » et « (</a:t>
            </a:r>
            <a:r>
              <a:rPr lang="fr-FR" i="1" dirty="0">
                <a:latin typeface="Arial" panose="020B0604020202020204" pitchFamily="34" charset="0"/>
                <a:cs typeface="Arial" panose="020B0604020202020204" pitchFamily="34" charset="0"/>
              </a:rPr>
              <a:t>la CJUE) n’en a pas circonscrit le champ d’application</a:t>
            </a:r>
            <a:r>
              <a:rPr lang="fr-FR" dirty="0">
                <a:latin typeface="Arial" panose="020B0604020202020204" pitchFamily="34" charset="0"/>
                <a:cs typeface="Arial" panose="020B0604020202020204" pitchFamily="34" charset="0"/>
              </a:rPr>
              <a:t> » (pt 278) .</a:t>
            </a:r>
          </a:p>
          <a:p>
            <a:pPr algn="just">
              <a:buFontTx/>
              <a:buChar char="-"/>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ea typeface="Zapf Dingbats"/>
                <a:cs typeface="Arial" panose="020B0604020202020204" pitchFamily="34" charset="0"/>
                <a:sym typeface="Zapf Dingbats"/>
              </a:rPr>
              <a:t>✓</a:t>
            </a:r>
            <a:r>
              <a:rPr lang="fr-FR" dirty="0">
                <a:latin typeface="Arial" panose="020B0604020202020204" pitchFamily="34" charset="0"/>
                <a:cs typeface="Arial" panose="020B0604020202020204" pitchFamily="34" charset="0"/>
                <a:sym typeface="Zapf Dingbats"/>
              </a:rPr>
              <a:t> </a:t>
            </a:r>
            <a:r>
              <a:rPr lang="fr-FR" dirty="0">
                <a:latin typeface="Arial" panose="020B0604020202020204" pitchFamily="34" charset="0"/>
                <a:cs typeface="Arial" panose="020B0604020202020204" pitchFamily="34" charset="0"/>
              </a:rPr>
              <a:t>Mais </a:t>
            </a:r>
            <a:r>
              <a:rPr lang="fr-FR" dirty="0" err="1">
                <a:latin typeface="Arial" panose="020B0604020202020204" pitchFamily="34" charset="0"/>
                <a:cs typeface="Arial" panose="020B0604020202020204" pitchFamily="34" charset="0"/>
              </a:rPr>
              <a:t>Bundeskartellamt</a:t>
            </a:r>
            <a:r>
              <a:rPr lang="fr-FR" dirty="0">
                <a:latin typeface="Arial" panose="020B0604020202020204" pitchFamily="34" charset="0"/>
                <a:cs typeface="Arial" panose="020B0604020202020204" pitchFamily="34" charset="0"/>
              </a:rPr>
              <a:t> (Allemagne), </a:t>
            </a:r>
            <a:r>
              <a:rPr lang="fr-FR" dirty="0" err="1">
                <a:latin typeface="Arial" panose="020B0604020202020204" pitchFamily="34" charset="0"/>
                <a:cs typeface="Arial" panose="020B0604020202020204" pitchFamily="34" charset="0"/>
              </a:rPr>
              <a:t>Competition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restraints</a:t>
            </a:r>
            <a:r>
              <a:rPr lang="fr-FR" dirty="0">
                <a:latin typeface="Arial" panose="020B0604020202020204" pitchFamily="34" charset="0"/>
                <a:cs typeface="Arial" panose="020B0604020202020204" pitchFamily="34" charset="0"/>
              </a:rPr>
              <a:t> in online sales </a:t>
            </a:r>
            <a:r>
              <a:rPr lang="fr-FR" dirty="0" err="1">
                <a:latin typeface="Arial" panose="020B0604020202020204" pitchFamily="34" charset="0"/>
                <a:cs typeface="Arial" panose="020B0604020202020204" pitchFamily="34" charset="0"/>
              </a:rPr>
              <a:t>after</a:t>
            </a:r>
            <a:r>
              <a:rPr lang="fr-FR" dirty="0">
                <a:latin typeface="Arial" panose="020B0604020202020204" pitchFamily="34" charset="0"/>
                <a:cs typeface="Arial" panose="020B0604020202020204" pitchFamily="34" charset="0"/>
              </a:rPr>
              <a:t> Coty and </a:t>
            </a:r>
            <a:r>
              <a:rPr lang="fr-FR" dirty="0" err="1">
                <a:latin typeface="Arial" panose="020B0604020202020204" pitchFamily="34" charset="0"/>
                <a:cs typeface="Arial" panose="020B0604020202020204" pitchFamily="34" charset="0"/>
              </a:rPr>
              <a:t>Asics</a:t>
            </a:r>
            <a:r>
              <a:rPr lang="fr-FR" dirty="0">
                <a:latin typeface="Arial" panose="020B0604020202020204" pitchFamily="34" charset="0"/>
                <a:cs typeface="Arial" panose="020B0604020202020204" pitchFamily="34" charset="0"/>
              </a:rPr>
              <a:t> – </a:t>
            </a:r>
            <a:r>
              <a:rPr lang="fr-FR" dirty="0" err="1">
                <a:latin typeface="Arial" panose="020B0604020202020204" pitchFamily="34" charset="0"/>
                <a:cs typeface="Arial" panose="020B0604020202020204" pitchFamily="34" charset="0"/>
              </a:rPr>
              <a:t>what’s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next</a:t>
            </a:r>
            <a:r>
              <a:rPr lang="fr-FR" dirty="0">
                <a:latin typeface="Arial" panose="020B0604020202020204" pitchFamily="34" charset="0"/>
                <a:cs typeface="Arial" panose="020B0604020202020204" pitchFamily="34" charset="0"/>
              </a:rPr>
              <a:t> ?, </a:t>
            </a:r>
            <a:r>
              <a:rPr lang="fr-FR" dirty="0" err="1">
                <a:latin typeface="Arial" panose="020B0604020202020204" pitchFamily="34" charset="0"/>
                <a:cs typeface="Arial" panose="020B0604020202020204" pitchFamily="34" charset="0"/>
              </a:rPr>
              <a:t>October</a:t>
            </a:r>
            <a:r>
              <a:rPr lang="fr-FR" dirty="0">
                <a:latin typeface="Arial" panose="020B0604020202020204" pitchFamily="34" charset="0"/>
                <a:cs typeface="Arial" panose="020B0604020202020204" pitchFamily="34" charset="0"/>
              </a:rPr>
              <a:t> 2018 : la solution de l’arrêt Coty est limitée aux seuls produits de luxe et ne peut pas être transposée aux produits de haute qualité </a:t>
            </a:r>
          </a:p>
          <a:p>
            <a:pPr marL="0" indent="0" algn="just">
              <a:buNone/>
            </a:pPr>
            <a:r>
              <a:rPr lang="fr-FR"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The ECJ’s statements in this regard are limited to luxury goods. One cannot simply transfer them to other (high-quality) brand products. »</a:t>
            </a:r>
            <a:endParaRPr lang="fr-FR" i="1" dirty="0">
              <a:latin typeface="Arial" panose="020B0604020202020204" pitchFamily="34" charset="0"/>
              <a:cs typeface="Arial" panose="020B0604020202020204" pitchFamily="34" charset="0"/>
            </a:endParaRPr>
          </a:p>
          <a:p>
            <a:pPr marL="0" indent="0">
              <a:buNone/>
            </a:pPr>
            <a:endParaRPr lang="fr-FR" sz="1800" dirty="0">
              <a:latin typeface="+mn-lt"/>
            </a:endParaRPr>
          </a:p>
        </p:txBody>
      </p:sp>
      <p:sp>
        <p:nvSpPr>
          <p:cNvPr id="5" name="Espace réservé du numéro de diapositive 4">
            <a:extLst>
              <a:ext uri="{FF2B5EF4-FFF2-40B4-BE49-F238E27FC236}">
                <a16:creationId xmlns:a16="http://schemas.microsoft.com/office/drawing/2014/main" id="{F5BA1621-6B38-4BE0-9770-3576E4330D2B}"/>
              </a:ext>
            </a:extLst>
          </p:cNvPr>
          <p:cNvSpPr>
            <a:spLocks noGrp="1"/>
          </p:cNvSpPr>
          <p:nvPr>
            <p:ph type="sldNum" sz="quarter" idx="10"/>
          </p:nvPr>
        </p:nvSpPr>
        <p:spPr/>
        <p:txBody>
          <a:bodyPr/>
          <a:lstStyle/>
          <a:p>
            <a:pPr>
              <a:defRPr/>
            </a:pPr>
            <a:fld id="{CE6B577E-FA0A-4000-9108-E9EC658625CC}" type="slidenum">
              <a:rPr lang="fr-FR" altLang="fr-FR" smtClean="0"/>
              <a:pPr>
                <a:defRPr/>
              </a:pPr>
              <a:t>171</a:t>
            </a:fld>
            <a:endParaRPr lang="fr-FR" altLang="fr-FR"/>
          </a:p>
        </p:txBody>
      </p:sp>
      <p:sp>
        <p:nvSpPr>
          <p:cNvPr id="7" name="Titre 3">
            <a:extLst>
              <a:ext uri="{FF2B5EF4-FFF2-40B4-BE49-F238E27FC236}">
                <a16:creationId xmlns:a16="http://schemas.microsoft.com/office/drawing/2014/main" id="{D520F2B7-8EFD-8F54-04F0-1137ACA83AFF}"/>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23547594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53E0C98-B1D5-44C4-A9B0-86112DB1C940}"/>
              </a:ext>
            </a:extLst>
          </p:cNvPr>
          <p:cNvSpPr>
            <a:spLocks noGrp="1"/>
          </p:cNvSpPr>
          <p:nvPr>
            <p:ph idx="1"/>
          </p:nvPr>
        </p:nvSpPr>
        <p:spPr>
          <a:xfrm>
            <a:off x="457200" y="1059582"/>
            <a:ext cx="8229600" cy="3786443"/>
          </a:xfrm>
        </p:spPr>
        <p:txBody>
          <a:bodyPr>
            <a:normAutofit/>
          </a:bodyPr>
          <a:lstStyle/>
          <a:p>
            <a:pPr>
              <a:buFont typeface="Wingdings" charset="0"/>
              <a:buChar char="v"/>
            </a:pPr>
            <a:r>
              <a:rPr lang="fr-FR" sz="1800" b="1" dirty="0">
                <a:latin typeface="Arial" panose="020B0604020202020204" pitchFamily="34" charset="0"/>
                <a:cs typeface="Arial" panose="020B0604020202020204" pitchFamily="34" charset="0"/>
              </a:rPr>
              <a:t>Une solution transitoire? </a:t>
            </a:r>
          </a:p>
          <a:p>
            <a:pPr>
              <a:buFont typeface="Wingdings" charset="0"/>
              <a:buChar char="v"/>
            </a:pPr>
            <a:endParaRPr lang="fr-FR" sz="1800" dirty="0">
              <a:solidFill>
                <a:srgbClr val="3366FF"/>
              </a:solidFill>
              <a:latin typeface="Arial" panose="020B0604020202020204" pitchFamily="34" charset="0"/>
              <a:cs typeface="Arial" panose="020B0604020202020204" pitchFamily="34" charset="0"/>
            </a:endParaRPr>
          </a:p>
          <a:p>
            <a:pPr marL="0" indent="0" algn="just">
              <a:spcAft>
                <a:spcPts val="600"/>
              </a:spcAft>
              <a:buNone/>
            </a:pPr>
            <a:r>
              <a:rPr lang="fr-FR" sz="1800" dirty="0">
                <a:latin typeface="Arial" panose="020B0604020202020204" pitchFamily="34" charset="0"/>
                <a:ea typeface="Wingdings"/>
                <a:cs typeface="Arial" panose="020B0604020202020204" pitchFamily="34" charset="0"/>
                <a:sym typeface="Wingdings"/>
              </a:rPr>
              <a:t></a:t>
            </a:r>
            <a:r>
              <a:rPr lang="fr-FR" sz="1800" dirty="0">
                <a:latin typeface="Arial" panose="020B0604020202020204" pitchFamily="34" charset="0"/>
                <a:cs typeface="Arial" panose="020B0604020202020204" pitchFamily="34" charset="0"/>
              </a:rPr>
              <a:t>Le rapport final du 10 mai 2017 relatif à l’enquête sectorielle sur le commerce électronique et l’arrêt </a:t>
            </a:r>
            <a:r>
              <a:rPr lang="fr-FR" sz="1800" i="1" dirty="0">
                <a:latin typeface="Arial" panose="020B0604020202020204" pitchFamily="34" charset="0"/>
                <a:cs typeface="Arial" panose="020B0604020202020204" pitchFamily="34" charset="0"/>
              </a:rPr>
              <a:t>Coty</a:t>
            </a:r>
            <a:r>
              <a:rPr lang="fr-FR" sz="1800" dirty="0">
                <a:latin typeface="Arial" panose="020B0604020202020204" pitchFamily="34" charset="0"/>
                <a:cs typeface="Arial" panose="020B0604020202020204" pitchFamily="34" charset="0"/>
              </a:rPr>
              <a:t> insistent sur le fait que les places de marché constituent </a:t>
            </a:r>
            <a:r>
              <a:rPr lang="fr-FR" sz="1800" i="1" dirty="0">
                <a:latin typeface="Arial" panose="020B0604020202020204" pitchFamily="34" charset="0"/>
                <a:cs typeface="Arial" panose="020B0604020202020204" pitchFamily="34" charset="0"/>
              </a:rPr>
              <a:t>pour l’heure </a:t>
            </a:r>
            <a:r>
              <a:rPr lang="fr-FR" sz="1800" dirty="0">
                <a:latin typeface="Arial" panose="020B0604020202020204" pitchFamily="34" charset="0"/>
                <a:cs typeface="Arial" panose="020B0604020202020204" pitchFamily="34" charset="0"/>
              </a:rPr>
              <a:t>un canal de vente limité &gt; empêcher de recourir aux marketplaces n’empêche pas l’achat sur internet</a:t>
            </a:r>
          </a:p>
          <a:p>
            <a:pPr algn="just">
              <a:buFontTx/>
              <a:buChar char="-"/>
            </a:pPr>
            <a:r>
              <a:rPr lang="fr-FR" sz="1800" i="1" dirty="0">
                <a:latin typeface="Arial" panose="020B0604020202020204" pitchFamily="34" charset="0"/>
                <a:cs typeface="Arial" panose="020B0604020202020204" pitchFamily="34" charset="0"/>
              </a:rPr>
              <a:t>Quid demain? </a:t>
            </a:r>
          </a:p>
          <a:p>
            <a:pPr algn="just">
              <a:buFontTx/>
              <a:buChar char="-"/>
            </a:pPr>
            <a:endParaRPr lang="fr-FR" sz="1800" dirty="0">
              <a:latin typeface="Arial" panose="020B0604020202020204" pitchFamily="34" charset="0"/>
              <a:cs typeface="Arial" panose="020B0604020202020204" pitchFamily="34" charset="0"/>
            </a:endParaRPr>
          </a:p>
          <a:p>
            <a:pPr algn="just">
              <a:buFont typeface="Wingdings" panose="05000000000000000000" pitchFamily="2" charset="2"/>
              <a:buChar char="è"/>
            </a:pPr>
            <a:r>
              <a:rPr lang="fr-FR" sz="1800" dirty="0">
                <a:latin typeface="Arial" panose="020B0604020202020204" pitchFamily="34" charset="0"/>
                <a:cs typeface="Arial" panose="020B0604020202020204" pitchFamily="34" charset="0"/>
              </a:rPr>
              <a:t>De nombre de places de marché se spécialisent dans le luxe</a:t>
            </a:r>
          </a:p>
          <a:p>
            <a:pPr marL="0" indent="0">
              <a:buNone/>
            </a:pPr>
            <a:endParaRPr lang="fr-FR" sz="1800" dirty="0">
              <a:solidFill>
                <a:srgbClr val="3366FF"/>
              </a:solidFill>
              <a:latin typeface="+mn-lt"/>
            </a:endParaRPr>
          </a:p>
          <a:p>
            <a:endParaRPr lang="fr-FR" sz="1800" dirty="0">
              <a:solidFill>
                <a:srgbClr val="3366FF"/>
              </a:solidFill>
              <a:latin typeface="+mn-lt"/>
            </a:endParaRPr>
          </a:p>
        </p:txBody>
      </p:sp>
      <p:sp>
        <p:nvSpPr>
          <p:cNvPr id="5" name="Espace réservé du numéro de diapositive 4">
            <a:extLst>
              <a:ext uri="{FF2B5EF4-FFF2-40B4-BE49-F238E27FC236}">
                <a16:creationId xmlns:a16="http://schemas.microsoft.com/office/drawing/2014/main" id="{2A541ECF-789E-4D3F-B1A2-52A8E7002548}"/>
              </a:ext>
            </a:extLst>
          </p:cNvPr>
          <p:cNvSpPr>
            <a:spLocks noGrp="1"/>
          </p:cNvSpPr>
          <p:nvPr>
            <p:ph type="sldNum" sz="quarter" idx="10"/>
          </p:nvPr>
        </p:nvSpPr>
        <p:spPr/>
        <p:txBody>
          <a:bodyPr/>
          <a:lstStyle/>
          <a:p>
            <a:pPr>
              <a:defRPr/>
            </a:pPr>
            <a:fld id="{CE6B577E-FA0A-4000-9108-E9EC658625CC}" type="slidenum">
              <a:rPr lang="fr-FR" altLang="fr-FR" smtClean="0"/>
              <a:pPr>
                <a:defRPr/>
              </a:pPr>
              <a:t>172</a:t>
            </a:fld>
            <a:endParaRPr lang="fr-FR" altLang="fr-FR"/>
          </a:p>
        </p:txBody>
      </p:sp>
      <p:sp>
        <p:nvSpPr>
          <p:cNvPr id="7" name="Titre 3">
            <a:extLst>
              <a:ext uri="{FF2B5EF4-FFF2-40B4-BE49-F238E27FC236}">
                <a16:creationId xmlns:a16="http://schemas.microsoft.com/office/drawing/2014/main" id="{8F474C76-024E-D2C6-45D7-274D33B16A1E}"/>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35068733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908C54-8494-46DF-A989-DF2E24EE5F08}"/>
              </a:ext>
            </a:extLst>
          </p:cNvPr>
          <p:cNvSpPr>
            <a:spLocks noGrp="1"/>
          </p:cNvSpPr>
          <p:nvPr>
            <p:ph idx="1"/>
          </p:nvPr>
        </p:nvSpPr>
        <p:spPr/>
        <p:txBody>
          <a:bodyPr>
            <a:normAutofit/>
          </a:bodyPr>
          <a:lstStyle/>
          <a:p>
            <a:pPr marL="0" indent="0" algn="just">
              <a:buNone/>
            </a:pPr>
            <a:r>
              <a:rPr lang="fr-FR" sz="1600" b="1" dirty="0">
                <a:solidFill>
                  <a:srgbClr val="C00000"/>
                </a:solidFill>
                <a:highlight>
                  <a:srgbClr val="FFFFFF"/>
                </a:highlight>
                <a:latin typeface="Arial" panose="020B0604020202020204" pitchFamily="34" charset="0"/>
                <a:ea typeface="ＭＳ Ｐゴシック"/>
                <a:cs typeface="Arial" panose="020B0604020202020204" pitchFamily="34" charset="0"/>
              </a:rPr>
              <a:t>La possibilité de restreindre les ventes sur les places de marché est confirmée par les LD</a:t>
            </a:r>
          </a:p>
          <a:p>
            <a:pPr marL="0" indent="0" algn="just">
              <a:buNone/>
            </a:pPr>
            <a:endParaRPr lang="fr-FR" sz="1200" dirty="0">
              <a:highlight>
                <a:srgbClr val="FFFFFF"/>
              </a:highlight>
              <a:latin typeface="Arial" panose="020B0604020202020204" pitchFamily="34" charset="0"/>
              <a:cs typeface="Arial" panose="020B0604020202020204" pitchFamily="34" charset="0"/>
            </a:endParaRPr>
          </a:p>
          <a:p>
            <a:pPr algn="just">
              <a:buFont typeface="Wingdings" panose="020B0604020202020204" pitchFamily="34" charset="0"/>
              <a:buChar char="Ø"/>
            </a:pPr>
            <a:r>
              <a:rPr lang="fr-FR" sz="1400" dirty="0">
                <a:highlight>
                  <a:srgbClr val="FFFFFF"/>
                </a:highlight>
                <a:latin typeface="Arial" panose="020B0604020202020204" pitchFamily="34" charset="0"/>
                <a:ea typeface="ＭＳ Ｐゴシック"/>
                <a:cs typeface="Arial" panose="020B0604020202020204" pitchFamily="34" charset="0"/>
              </a:rPr>
              <a:t>Point 208 des LD: "</a:t>
            </a:r>
            <a:r>
              <a:rPr lang="fr-FR" sz="1400" i="1" dirty="0">
                <a:highlight>
                  <a:srgbClr val="FFFFFF"/>
                </a:highlight>
                <a:latin typeface="Arial" panose="020B0604020202020204" pitchFamily="34" charset="0"/>
                <a:ea typeface="ＭＳ Ｐゴシック"/>
                <a:cs typeface="Arial" panose="020B0604020202020204" pitchFamily="34" charset="0"/>
              </a:rPr>
              <a:t>Les restrictions liées à l’utilisation de canaux de vente en ligne spécifiques, tels que les places de marché en ligne, ou l’imposition de normes de qualité pour les ventes en ligne peuvent généralement bénéficier de l’exemption prévue à l’article 2, paragraphe 1, du règlement (UE) 2022/720, quel que soit le type de système de distribution utilisé, à condition qu’elles n’aient pas pour objet indirect d’empêcher l’utilisation effective de l’internet par l’acheteur pour vendre les biens ou services contractuels sur des territoires spécifiques ou à une clientèle spécifique. Les restrictions des ventes en ligne n’ont généralement pas un tel objet lorsque l’acheteur reste libre d’exploiter sa propre boutique en ligne et de faire de la publicité en ligne. Dans de tels cas, l’acheteur ne se voit pas empêché de faire un usage effectif de l’internet pour vendre les biens ou services contractuels</a:t>
            </a:r>
            <a:r>
              <a:rPr lang="fr-FR" sz="1400" dirty="0">
                <a:highlight>
                  <a:srgbClr val="FFFFFF"/>
                </a:highlight>
                <a:latin typeface="Arial" panose="020B0604020202020204" pitchFamily="34" charset="0"/>
                <a:ea typeface="ＭＳ Ｐゴシック"/>
                <a:cs typeface="Arial" panose="020B0604020202020204" pitchFamily="34" charset="0"/>
              </a:rPr>
              <a:t>."</a:t>
            </a:r>
            <a:endParaRPr lang="fr-FR" sz="1400" dirty="0">
              <a:latin typeface="Arial" panose="020B0604020202020204" pitchFamily="34" charset="0"/>
              <a:ea typeface="ＭＳ Ｐゴシック"/>
              <a:cs typeface="Arial" panose="020B0604020202020204" pitchFamily="34" charset="0"/>
            </a:endParaRPr>
          </a:p>
          <a:p>
            <a:pPr marL="0" indent="0" algn="just">
              <a:buNone/>
            </a:pPr>
            <a:endParaRPr lang="fr-FR" sz="1200" dirty="0">
              <a:highlight>
                <a:srgbClr val="FFFFFF"/>
              </a:highlight>
              <a:latin typeface="Calibri"/>
            </a:endParaRPr>
          </a:p>
          <a:p>
            <a:pPr marL="0" indent="0" algn="just">
              <a:buNone/>
            </a:pPr>
            <a:endParaRPr lang="fr-FR" sz="1600" cap="all" dirty="0">
              <a:highlight>
                <a:srgbClr val="FFFFFF"/>
              </a:highlight>
              <a:latin typeface="Calibri"/>
              <a:cs typeface="Calibri"/>
            </a:endParaRPr>
          </a:p>
          <a:p>
            <a:pPr marL="0" indent="0" algn="just">
              <a:buNone/>
            </a:pPr>
            <a:endParaRPr lang="fr-FR" sz="1200" b="0" u="none" strike="noStrike" baseline="0" dirty="0">
              <a:solidFill>
                <a:srgbClr val="000000"/>
              </a:solidFill>
              <a:highlight>
                <a:srgbClr val="FFFFFF"/>
              </a:highlight>
              <a:latin typeface="+mn-lt"/>
            </a:endParaRPr>
          </a:p>
        </p:txBody>
      </p:sp>
      <p:sp>
        <p:nvSpPr>
          <p:cNvPr id="5" name="Espace réservé du numéro de diapositive 4">
            <a:extLst>
              <a:ext uri="{FF2B5EF4-FFF2-40B4-BE49-F238E27FC236}">
                <a16:creationId xmlns:a16="http://schemas.microsoft.com/office/drawing/2014/main" id="{0FBC0CAB-7588-46D3-B5C5-905E6CEDCC2A}"/>
              </a:ext>
            </a:extLst>
          </p:cNvPr>
          <p:cNvSpPr>
            <a:spLocks noGrp="1"/>
          </p:cNvSpPr>
          <p:nvPr>
            <p:ph type="sldNum" sz="quarter" idx="10"/>
          </p:nvPr>
        </p:nvSpPr>
        <p:spPr/>
        <p:txBody>
          <a:bodyPr/>
          <a:lstStyle/>
          <a:p>
            <a:pPr>
              <a:defRPr/>
            </a:pPr>
            <a:fld id="{CE6B577E-FA0A-4000-9108-E9EC658625CC}" type="slidenum">
              <a:rPr lang="fr-FR" altLang="fr-FR" smtClean="0"/>
              <a:pPr>
                <a:defRPr/>
              </a:pPr>
              <a:t>173</a:t>
            </a:fld>
            <a:endParaRPr lang="fr-FR" altLang="fr-FR"/>
          </a:p>
        </p:txBody>
      </p:sp>
      <p:sp>
        <p:nvSpPr>
          <p:cNvPr id="7" name="Titre 3">
            <a:extLst>
              <a:ext uri="{FF2B5EF4-FFF2-40B4-BE49-F238E27FC236}">
                <a16:creationId xmlns:a16="http://schemas.microsoft.com/office/drawing/2014/main" id="{E17F2AC8-70F2-5A0B-A164-23FD3843017D}"/>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1) Distribution sélective et internet</a:t>
            </a:r>
          </a:p>
        </p:txBody>
      </p:sp>
    </p:spTree>
    <p:extLst>
      <p:ext uri="{BB962C8B-B14F-4D97-AF65-F5344CB8AC3E}">
        <p14:creationId xmlns:p14="http://schemas.microsoft.com/office/powerpoint/2010/main" val="104933551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C71A8E-5479-46FC-84BE-BA5B27F1ED3E}"/>
              </a:ext>
            </a:extLst>
          </p:cNvPr>
          <p:cNvSpPr>
            <a:spLocks noGrp="1"/>
          </p:cNvSpPr>
          <p:nvPr>
            <p:ph idx="1"/>
          </p:nvPr>
        </p:nvSpPr>
        <p:spPr/>
        <p:txBody>
          <a:bodyPr/>
          <a:lstStyle/>
          <a:p>
            <a:pPr marL="357188" indent="-357188" algn="just">
              <a:buNone/>
            </a:pPr>
            <a:r>
              <a:rPr lang="fr-FR" b="1" dirty="0">
                <a:solidFill>
                  <a:srgbClr val="C00000"/>
                </a:solidFill>
                <a:ea typeface="ＭＳ Ｐゴシック"/>
              </a:rPr>
              <a:t>2) Les réseaux de distribution sélective à l’épreuve des reventes hors réseau</a:t>
            </a:r>
            <a:endParaRPr lang="en-US" b="1" dirty="0">
              <a:solidFill>
                <a:srgbClr val="C00000"/>
              </a:solidFill>
              <a:ea typeface="ＭＳ Ｐゴシック"/>
            </a:endParaRPr>
          </a:p>
          <a:p>
            <a:pPr marL="0" indent="0" algn="just">
              <a:buNone/>
            </a:pPr>
            <a:endParaRPr lang="fr-FR" dirty="0"/>
          </a:p>
          <a:p>
            <a:pPr algn="just">
              <a:spcAft>
                <a:spcPts val="600"/>
              </a:spcAft>
              <a:buFontTx/>
              <a:buChar char="-"/>
            </a:pPr>
            <a:r>
              <a:rPr lang="fr-FR" dirty="0">
                <a:ea typeface="ＭＳ Ｐゴシック"/>
              </a:rPr>
              <a:t>Les réseaux sélectifs doivent mener un double combat, à la fois contre les membres du réseau qui ne respectent pas leurs obligations et contre les tiers revendeurs hors réseau </a:t>
            </a:r>
            <a:endParaRPr lang="fr-FR" dirty="0"/>
          </a:p>
          <a:p>
            <a:pPr algn="just">
              <a:spcAft>
                <a:spcPts val="600"/>
              </a:spcAft>
              <a:buFontTx/>
              <a:buChar char="-"/>
            </a:pPr>
            <a:r>
              <a:rPr lang="fr-FR" dirty="0">
                <a:ea typeface="ＭＳ Ｐゴシック"/>
              </a:rPr>
              <a:t>Ce combat est loin d’être facile </a:t>
            </a:r>
          </a:p>
          <a:p>
            <a:pPr algn="just">
              <a:buFontTx/>
              <a:buChar char="-"/>
            </a:pPr>
            <a:r>
              <a:rPr lang="fr-FR" dirty="0">
                <a:ea typeface="ＭＳ Ｐゴシック"/>
              </a:rPr>
              <a:t>Il peut être rendu plus difficile en pratique par l’inversion du rapport de force entre fournisseurs et distributeurs </a:t>
            </a:r>
            <a:endParaRPr lang="fr-FR" dirty="0"/>
          </a:p>
        </p:txBody>
      </p:sp>
      <p:sp>
        <p:nvSpPr>
          <p:cNvPr id="5" name="Espace réservé du numéro de diapositive 4">
            <a:extLst>
              <a:ext uri="{FF2B5EF4-FFF2-40B4-BE49-F238E27FC236}">
                <a16:creationId xmlns:a16="http://schemas.microsoft.com/office/drawing/2014/main" id="{675F60BD-0A6F-4F75-B0F1-2D0B642C7642}"/>
              </a:ext>
            </a:extLst>
          </p:cNvPr>
          <p:cNvSpPr>
            <a:spLocks noGrp="1"/>
          </p:cNvSpPr>
          <p:nvPr>
            <p:ph type="sldNum" sz="quarter" idx="10"/>
          </p:nvPr>
        </p:nvSpPr>
        <p:spPr/>
        <p:txBody>
          <a:bodyPr/>
          <a:lstStyle/>
          <a:p>
            <a:pPr>
              <a:defRPr/>
            </a:pPr>
            <a:fld id="{CE6B577E-FA0A-4000-9108-E9EC658625CC}" type="slidenum">
              <a:rPr lang="fr-FR" altLang="fr-FR" smtClean="0"/>
              <a:pPr>
                <a:defRPr/>
              </a:pPr>
              <a:t>174</a:t>
            </a:fld>
            <a:endParaRPr lang="fr-FR" altLang="fr-FR"/>
          </a:p>
        </p:txBody>
      </p:sp>
      <p:sp>
        <p:nvSpPr>
          <p:cNvPr id="7" name="Titre 3">
            <a:extLst>
              <a:ext uri="{FF2B5EF4-FFF2-40B4-BE49-F238E27FC236}">
                <a16:creationId xmlns:a16="http://schemas.microsoft.com/office/drawing/2014/main" id="{3F4154DE-3EB4-4E25-3657-0F2E52BBC08B}"/>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2) Les reventes hors réseau</a:t>
            </a:r>
          </a:p>
        </p:txBody>
      </p:sp>
    </p:spTree>
    <p:extLst>
      <p:ext uri="{BB962C8B-B14F-4D97-AF65-F5344CB8AC3E}">
        <p14:creationId xmlns:p14="http://schemas.microsoft.com/office/powerpoint/2010/main" val="33824173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B6DAE270-6563-45E0-9FB0-9F54563BD1D0}"/>
              </a:ext>
            </a:extLst>
          </p:cNvPr>
          <p:cNvSpPr txBox="1">
            <a:spLocks/>
          </p:cNvSpPr>
          <p:nvPr/>
        </p:nvSpPr>
        <p:spPr>
          <a:xfrm>
            <a:off x="467544" y="987575"/>
            <a:ext cx="8047806" cy="36724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51515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200000"/>
              </a:lnSpc>
              <a:spcAft>
                <a:spcPts val="0"/>
              </a:spcAft>
            </a:pPr>
            <a:endParaRPr kumimoji="0" lang="fr-FR" i="0" u="sng" strike="noStrike" kern="1800" cap="none" spc="0" normalizeH="0" baseline="0" noProof="0">
              <a:ln>
                <a:noFill/>
              </a:ln>
              <a:solidFill>
                <a:schemeClr val="tx1"/>
              </a:solidFill>
              <a:effectLst/>
              <a:uLnTx/>
              <a:uFillTx/>
              <a:ea typeface="+mn-ea"/>
              <a:cs typeface="Arial" panose="020B0604020202020204" pitchFamily="34" charset="0"/>
            </a:endParaRPr>
          </a:p>
        </p:txBody>
      </p:sp>
      <p:sp>
        <p:nvSpPr>
          <p:cNvPr id="6" name="Espace réservé du contenu 2">
            <a:extLst>
              <a:ext uri="{FF2B5EF4-FFF2-40B4-BE49-F238E27FC236}">
                <a16:creationId xmlns:a16="http://schemas.microsoft.com/office/drawing/2014/main" id="{2319BFBF-7A19-44FC-A8A9-ACDB2D6BB1DF}"/>
              </a:ext>
            </a:extLst>
          </p:cNvPr>
          <p:cNvSpPr txBox="1">
            <a:spLocks/>
          </p:cNvSpPr>
          <p:nvPr/>
        </p:nvSpPr>
        <p:spPr>
          <a:xfrm>
            <a:off x="467544" y="987574"/>
            <a:ext cx="8352928" cy="3672407"/>
          </a:xfrm>
          <a:prstGeom prst="rect">
            <a:avLst/>
          </a:prstGeom>
        </p:spPr>
        <p:txBody>
          <a:bodyPr>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q"/>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buNone/>
            </a:pPr>
            <a:r>
              <a:rPr lang="fr-FR" sz="1500" b="1" dirty="0"/>
              <a:t>Un ancien réparateur agréé peut-il se livrer à une activité de revente de véhicules hors réseau ? </a:t>
            </a:r>
          </a:p>
          <a:p>
            <a:pPr marL="0" indent="0" algn="just" fontAlgn="auto">
              <a:buNone/>
            </a:pPr>
            <a:endParaRPr lang="fr-FR" sz="1500" b="1" dirty="0"/>
          </a:p>
          <a:p>
            <a:pPr algn="just" fontAlgn="auto">
              <a:buFont typeface="Wingdings" panose="05000000000000000000" pitchFamily="2" charset="2"/>
              <a:buChar char="Ø"/>
            </a:pPr>
            <a:r>
              <a:rPr lang="fr-FR" sz="1500" dirty="0"/>
              <a:t>CA Paris, 5-4, 12 janv. 2022, n° 17/14189, Automobiles Peugeot </a:t>
            </a:r>
          </a:p>
          <a:p>
            <a:pPr marL="0" indent="0" algn="just" fontAlgn="auto">
              <a:buNone/>
            </a:pPr>
            <a:endParaRPr lang="fr-FR" sz="1500" dirty="0"/>
          </a:p>
          <a:p>
            <a:pPr algn="just" fontAlgn="auto">
              <a:buFontTx/>
              <a:buChar char="-"/>
            </a:pPr>
            <a:r>
              <a:rPr lang="fr-FR" sz="1500" dirty="0"/>
              <a:t>Un revendeur agréé Peugeot a été résilié pour faute grave pour avoir vendu des véhicules Peugeot et a contesté cette résiliation. L’ensemble de ses contestations a été rejeté.</a:t>
            </a:r>
          </a:p>
          <a:p>
            <a:pPr algn="just" fontAlgn="auto">
              <a:buFontTx/>
              <a:buChar char="-"/>
            </a:pPr>
            <a:r>
              <a:rPr lang="fr-FR" sz="1500" dirty="0"/>
              <a:t>La contestation d’un réparateur agréé sur la nature des véhicules dont la vente lui est reprochée au regard de la définition du véhicule neuf retenue par la Cour de cassation est sans objet lorsqu’il décrit lui-même les produits qu’il offre comme des véhicules neufs dans ses communications commerciales.</a:t>
            </a:r>
          </a:p>
        </p:txBody>
      </p:sp>
      <p:sp>
        <p:nvSpPr>
          <p:cNvPr id="2" name="Espace réservé du numéro de diapositive 1">
            <a:extLst>
              <a:ext uri="{FF2B5EF4-FFF2-40B4-BE49-F238E27FC236}">
                <a16:creationId xmlns:a16="http://schemas.microsoft.com/office/drawing/2014/main" id="{F42D98B7-BD0F-421B-9E8E-C9606CD38ABE}"/>
              </a:ext>
            </a:extLst>
          </p:cNvPr>
          <p:cNvSpPr>
            <a:spLocks noGrp="1"/>
          </p:cNvSpPr>
          <p:nvPr>
            <p:ph type="sldNum" sz="quarter" idx="10"/>
          </p:nvPr>
        </p:nvSpPr>
        <p:spPr/>
        <p:txBody>
          <a:bodyPr/>
          <a:lstStyle/>
          <a:p>
            <a:pPr>
              <a:defRPr/>
            </a:pPr>
            <a:fld id="{8CC1DBEF-4398-4C57-9419-A742A88D17B1}" type="slidenum">
              <a:rPr lang="fr-FR" altLang="fr-FR" smtClean="0"/>
              <a:pPr>
                <a:defRPr/>
              </a:pPr>
              <a:t>175</a:t>
            </a:fld>
            <a:endParaRPr lang="fr-FR" altLang="fr-FR"/>
          </a:p>
        </p:txBody>
      </p:sp>
      <p:sp>
        <p:nvSpPr>
          <p:cNvPr id="3" name="Titre 3">
            <a:extLst>
              <a:ext uri="{FF2B5EF4-FFF2-40B4-BE49-F238E27FC236}">
                <a16:creationId xmlns:a16="http://schemas.microsoft.com/office/drawing/2014/main" id="{D788565E-AB64-F158-F034-0688221D22A6}"/>
              </a:ext>
            </a:extLst>
          </p:cNvPr>
          <p:cNvSpPr txBox="1">
            <a:spLocks/>
          </p:cNvSpPr>
          <p:nvPr/>
        </p:nvSpPr>
        <p:spPr>
          <a:xfrm>
            <a:off x="4282376" y="225168"/>
            <a:ext cx="4404424" cy="530481"/>
          </a:xfrm>
          <a:prstGeom prst="rect">
            <a:avLst/>
          </a:prstGeom>
        </p:spPr>
        <p:txBody>
          <a:bodyPr/>
          <a:lstStyle>
            <a:lvl1pPr algn="r" defTabSz="457200" rtl="0" eaLnBrk="0" fontAlgn="base" hangingPunct="0">
              <a:spcBef>
                <a:spcPct val="0"/>
              </a:spcBef>
              <a:spcAft>
                <a:spcPct val="0"/>
              </a:spcAft>
              <a:defRPr sz="1400" kern="1200">
                <a:solidFill>
                  <a:schemeClr val="bg1"/>
                </a:solidFill>
                <a:latin typeface="Arial"/>
                <a:ea typeface="ＭＳ Ｐゴシック" pitchFamily="-65" charset="-128"/>
                <a:cs typeface="Arial"/>
              </a:defRPr>
            </a:lvl1pPr>
            <a:lvl2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2pPr>
            <a:lvl3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3pPr>
            <a:lvl4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4pPr>
            <a:lvl5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5pPr>
            <a:lvl6pPr marL="457200" algn="r" defTabSz="457200" rtl="0" fontAlgn="base">
              <a:spcBef>
                <a:spcPct val="0"/>
              </a:spcBef>
              <a:spcAft>
                <a:spcPct val="0"/>
              </a:spcAft>
              <a:defRPr sz="1400">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1400">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1400">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1400">
                <a:solidFill>
                  <a:schemeClr val="bg1"/>
                </a:solidFill>
                <a:latin typeface="Arial" pitchFamily="-65" charset="0"/>
                <a:ea typeface="ＭＳ Ｐゴシック" pitchFamily="-65" charset="-128"/>
              </a:defRPr>
            </a:lvl9pPr>
          </a:lstStyle>
          <a:p>
            <a:r>
              <a:rPr lang="fr-FR"/>
              <a:t> II- LA GESTION DU RESEAU</a:t>
            </a:r>
            <a:br>
              <a:rPr lang="fr-FR"/>
            </a:br>
            <a:r>
              <a:rPr lang="fr-FR"/>
              <a:t>2) Les reventes hors réseau</a:t>
            </a:r>
            <a:endParaRPr lang="fr-FR" dirty="0"/>
          </a:p>
        </p:txBody>
      </p:sp>
    </p:spTree>
    <p:extLst>
      <p:ext uri="{BB962C8B-B14F-4D97-AF65-F5344CB8AC3E}">
        <p14:creationId xmlns:p14="http://schemas.microsoft.com/office/powerpoint/2010/main" val="17054303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B6DAE270-6563-45E0-9FB0-9F54563BD1D0}"/>
              </a:ext>
            </a:extLst>
          </p:cNvPr>
          <p:cNvSpPr txBox="1">
            <a:spLocks/>
          </p:cNvSpPr>
          <p:nvPr/>
        </p:nvSpPr>
        <p:spPr>
          <a:xfrm>
            <a:off x="467544" y="987575"/>
            <a:ext cx="8047806" cy="36724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51515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200000"/>
              </a:lnSpc>
              <a:spcAft>
                <a:spcPts val="0"/>
              </a:spcAft>
            </a:pPr>
            <a:endParaRPr kumimoji="0" lang="fr-FR" i="0" u="sng" strike="noStrike" kern="1800" cap="none" spc="0" normalizeH="0" baseline="0" noProof="0">
              <a:ln>
                <a:noFill/>
              </a:ln>
              <a:solidFill>
                <a:schemeClr val="tx1"/>
              </a:solidFill>
              <a:effectLst/>
              <a:uLnTx/>
              <a:uFillTx/>
              <a:ea typeface="+mn-ea"/>
              <a:cs typeface="Arial" panose="020B0604020202020204" pitchFamily="34" charset="0"/>
            </a:endParaRPr>
          </a:p>
        </p:txBody>
      </p:sp>
      <p:sp>
        <p:nvSpPr>
          <p:cNvPr id="6" name="Espace réservé du contenu 2">
            <a:extLst>
              <a:ext uri="{FF2B5EF4-FFF2-40B4-BE49-F238E27FC236}">
                <a16:creationId xmlns:a16="http://schemas.microsoft.com/office/drawing/2014/main" id="{2319BFBF-7A19-44FC-A8A9-ACDB2D6BB1DF}"/>
              </a:ext>
            </a:extLst>
          </p:cNvPr>
          <p:cNvSpPr txBox="1">
            <a:spLocks/>
          </p:cNvSpPr>
          <p:nvPr/>
        </p:nvSpPr>
        <p:spPr>
          <a:xfrm>
            <a:off x="467544" y="987574"/>
            <a:ext cx="8352928" cy="3672407"/>
          </a:xfrm>
          <a:prstGeom prst="rect">
            <a:avLst/>
          </a:prstGeom>
        </p:spPr>
        <p:txBody>
          <a:bodyPr>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q"/>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fontAlgn="auto">
              <a:buFontTx/>
              <a:buChar char="-"/>
            </a:pPr>
            <a:endParaRPr lang="fr-FR" sz="1500"/>
          </a:p>
          <a:p>
            <a:pPr algn="just" fontAlgn="auto">
              <a:buFontTx/>
              <a:buChar char="-"/>
            </a:pPr>
            <a:r>
              <a:rPr lang="fr-FR" sz="1500"/>
              <a:t>Le réparateur agréé intégré depuis plusieurs années dans un réseau ne peut ignorer qu’en s’approvisionnant en véhicules neufs auprès de concessionnaires espagnols et italiens, il participe à la violation d’une interdiction de revente hors réseau au sens de l’article L.442-2 du code de commerce.</a:t>
            </a:r>
          </a:p>
          <a:p>
            <a:pPr algn="just" fontAlgn="auto">
              <a:buFontTx/>
              <a:buChar char="-"/>
            </a:pPr>
            <a:r>
              <a:rPr lang="fr-FR" sz="1500"/>
              <a:t>Une interdiction de revente de véhicules hors réseau conforme au règlement restrictions verticales ne peut être remis en cause du seul fait qu’elle excéderait la portée de la notion de véhicule neuf telle que définie par la jurisprudence de la Cour de cassation.</a:t>
            </a:r>
          </a:p>
          <a:p>
            <a:pPr algn="just" fontAlgn="auto">
              <a:buFontTx/>
              <a:buChar char="-"/>
            </a:pPr>
            <a:r>
              <a:rPr lang="fr-FR" sz="1500"/>
              <a:t>Le seul fait que certains mandats d’une société mandataire filiale du constructeur, Aramis, aient pu être régularisés après la vente, ne permet pas de conclure que cette filiale du constructeur participe à un réseau parallèle organisé par ce dernier.</a:t>
            </a:r>
          </a:p>
        </p:txBody>
      </p:sp>
      <p:sp>
        <p:nvSpPr>
          <p:cNvPr id="2" name="Espace réservé du numéro de diapositive 1">
            <a:extLst>
              <a:ext uri="{FF2B5EF4-FFF2-40B4-BE49-F238E27FC236}">
                <a16:creationId xmlns:a16="http://schemas.microsoft.com/office/drawing/2014/main" id="{EA7E9632-FE49-46D2-87BB-5151C86F9A72}"/>
              </a:ext>
            </a:extLst>
          </p:cNvPr>
          <p:cNvSpPr>
            <a:spLocks noGrp="1"/>
          </p:cNvSpPr>
          <p:nvPr>
            <p:ph type="sldNum" sz="quarter" idx="10"/>
          </p:nvPr>
        </p:nvSpPr>
        <p:spPr/>
        <p:txBody>
          <a:bodyPr/>
          <a:lstStyle/>
          <a:p>
            <a:pPr>
              <a:defRPr/>
            </a:pPr>
            <a:fld id="{8CC1DBEF-4398-4C57-9419-A742A88D17B1}" type="slidenum">
              <a:rPr lang="fr-FR" altLang="fr-FR" smtClean="0"/>
              <a:pPr>
                <a:defRPr/>
              </a:pPr>
              <a:t>176</a:t>
            </a:fld>
            <a:endParaRPr lang="fr-FR" altLang="fr-FR"/>
          </a:p>
        </p:txBody>
      </p:sp>
      <p:sp>
        <p:nvSpPr>
          <p:cNvPr id="3" name="Titre 3">
            <a:extLst>
              <a:ext uri="{FF2B5EF4-FFF2-40B4-BE49-F238E27FC236}">
                <a16:creationId xmlns:a16="http://schemas.microsoft.com/office/drawing/2014/main" id="{A6EF965F-729E-D448-109E-B4AD36C0F098}"/>
              </a:ext>
            </a:extLst>
          </p:cNvPr>
          <p:cNvSpPr txBox="1">
            <a:spLocks/>
          </p:cNvSpPr>
          <p:nvPr/>
        </p:nvSpPr>
        <p:spPr>
          <a:xfrm>
            <a:off x="4282376" y="225168"/>
            <a:ext cx="4404424" cy="530481"/>
          </a:xfrm>
          <a:prstGeom prst="rect">
            <a:avLst/>
          </a:prstGeom>
        </p:spPr>
        <p:txBody>
          <a:bodyPr/>
          <a:lstStyle>
            <a:lvl1pPr algn="r" defTabSz="457200" rtl="0" eaLnBrk="0" fontAlgn="base" hangingPunct="0">
              <a:spcBef>
                <a:spcPct val="0"/>
              </a:spcBef>
              <a:spcAft>
                <a:spcPct val="0"/>
              </a:spcAft>
              <a:defRPr sz="1400" kern="1200">
                <a:solidFill>
                  <a:schemeClr val="bg1"/>
                </a:solidFill>
                <a:latin typeface="Arial"/>
                <a:ea typeface="ＭＳ Ｐゴシック" pitchFamily="-65" charset="-128"/>
                <a:cs typeface="Arial"/>
              </a:defRPr>
            </a:lvl1pPr>
            <a:lvl2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2pPr>
            <a:lvl3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3pPr>
            <a:lvl4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4pPr>
            <a:lvl5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5pPr>
            <a:lvl6pPr marL="457200" algn="r" defTabSz="457200" rtl="0" fontAlgn="base">
              <a:spcBef>
                <a:spcPct val="0"/>
              </a:spcBef>
              <a:spcAft>
                <a:spcPct val="0"/>
              </a:spcAft>
              <a:defRPr sz="1400">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1400">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1400">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1400">
                <a:solidFill>
                  <a:schemeClr val="bg1"/>
                </a:solidFill>
                <a:latin typeface="Arial" pitchFamily="-65" charset="0"/>
                <a:ea typeface="ＭＳ Ｐゴシック" pitchFamily="-65" charset="-128"/>
              </a:defRPr>
            </a:lvl9pPr>
          </a:lstStyle>
          <a:p>
            <a:r>
              <a:rPr lang="fr-FR"/>
              <a:t> II- LA GESTION DU RESEAU</a:t>
            </a:r>
            <a:br>
              <a:rPr lang="fr-FR"/>
            </a:br>
            <a:r>
              <a:rPr lang="fr-FR"/>
              <a:t>2) Les reventes hors réseau</a:t>
            </a:r>
            <a:endParaRPr lang="fr-FR" dirty="0"/>
          </a:p>
        </p:txBody>
      </p:sp>
    </p:spTree>
    <p:extLst>
      <p:ext uri="{BB962C8B-B14F-4D97-AF65-F5344CB8AC3E}">
        <p14:creationId xmlns:p14="http://schemas.microsoft.com/office/powerpoint/2010/main" val="19572890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98D82B9-0840-4D2B-B3A8-F346C4B7AE46}"/>
              </a:ext>
            </a:extLst>
          </p:cNvPr>
          <p:cNvSpPr>
            <a:spLocks noGrp="1"/>
          </p:cNvSpPr>
          <p:nvPr>
            <p:ph idx="1"/>
          </p:nvPr>
        </p:nvSpPr>
        <p:spPr/>
        <p:txBody>
          <a:bodyPr/>
          <a:lstStyle/>
          <a:p>
            <a:pPr algn="just"/>
            <a:r>
              <a:rPr lang="fr-FR" dirty="0"/>
              <a:t>La lutte contentieuse contre les revendeurs hors réseau </a:t>
            </a:r>
            <a:endParaRPr lang="en-US" dirty="0"/>
          </a:p>
          <a:p>
            <a:pPr algn="just">
              <a:buFontTx/>
              <a:buChar char="-"/>
            </a:pPr>
            <a:r>
              <a:rPr lang="fr-FR" dirty="0"/>
              <a:t>Obstacle de la démonstration de la licéité et de l’existence du réseau sélectif</a:t>
            </a:r>
          </a:p>
          <a:p>
            <a:pPr algn="just">
              <a:buFontTx/>
              <a:buChar char="-"/>
            </a:pPr>
            <a:r>
              <a:rPr lang="fr-FR" dirty="0"/>
              <a:t>Difficulté de la preuve de la revente hors réseau (camouflage en vente de produits d’occasion ou de vente par un mandataire du client final)</a:t>
            </a:r>
          </a:p>
          <a:p>
            <a:pPr algn="just">
              <a:buFontTx/>
              <a:buChar char="-"/>
            </a:pPr>
            <a:r>
              <a:rPr lang="fr-FR" dirty="0"/>
              <a:t>Difficulté de la preuve de la matérialité de l’approvisionnement illicite (achat par le revendeur auprès d’un autre revendeur hors réseau)</a:t>
            </a:r>
          </a:p>
          <a:p>
            <a:pPr algn="just">
              <a:buFontTx/>
              <a:buChar char="-"/>
            </a:pPr>
            <a:r>
              <a:rPr lang="fr-FR" dirty="0"/>
              <a:t>Difficulté des constats sur ordonnance </a:t>
            </a:r>
          </a:p>
        </p:txBody>
      </p:sp>
      <p:sp>
        <p:nvSpPr>
          <p:cNvPr id="5" name="Espace réservé du numéro de diapositive 4">
            <a:extLst>
              <a:ext uri="{FF2B5EF4-FFF2-40B4-BE49-F238E27FC236}">
                <a16:creationId xmlns:a16="http://schemas.microsoft.com/office/drawing/2014/main" id="{41B6A012-863D-44F6-BF3B-F5DBBED8EB85}"/>
              </a:ext>
            </a:extLst>
          </p:cNvPr>
          <p:cNvSpPr>
            <a:spLocks noGrp="1"/>
          </p:cNvSpPr>
          <p:nvPr>
            <p:ph type="sldNum" sz="quarter" idx="10"/>
          </p:nvPr>
        </p:nvSpPr>
        <p:spPr/>
        <p:txBody>
          <a:bodyPr/>
          <a:lstStyle/>
          <a:p>
            <a:pPr>
              <a:defRPr/>
            </a:pPr>
            <a:fld id="{CE6B577E-FA0A-4000-9108-E9EC658625CC}" type="slidenum">
              <a:rPr lang="fr-FR" altLang="fr-FR" smtClean="0"/>
              <a:pPr>
                <a:defRPr/>
              </a:pPr>
              <a:t>177</a:t>
            </a:fld>
            <a:endParaRPr lang="fr-FR" altLang="fr-FR"/>
          </a:p>
        </p:txBody>
      </p:sp>
      <p:sp>
        <p:nvSpPr>
          <p:cNvPr id="3" name="Titre 3">
            <a:extLst>
              <a:ext uri="{FF2B5EF4-FFF2-40B4-BE49-F238E27FC236}">
                <a16:creationId xmlns:a16="http://schemas.microsoft.com/office/drawing/2014/main" id="{3A2D5536-8529-B144-E312-59D39762D0FF}"/>
              </a:ext>
            </a:extLst>
          </p:cNvPr>
          <p:cNvSpPr>
            <a:spLocks noGrp="1"/>
          </p:cNvSpPr>
          <p:nvPr>
            <p:ph type="title"/>
          </p:nvPr>
        </p:nvSpPr>
        <p:spPr>
          <a:xfrm>
            <a:off x="4282376" y="225168"/>
            <a:ext cx="4404424" cy="530481"/>
          </a:xfrm>
        </p:spPr>
        <p:txBody>
          <a:bodyPr/>
          <a:lstStyle/>
          <a:p>
            <a:r>
              <a:rPr lang="fr-FR" dirty="0"/>
              <a:t> II- LA GESTION DU RESEAU</a:t>
            </a:r>
            <a:br>
              <a:rPr lang="fr-FR" dirty="0"/>
            </a:br>
            <a:r>
              <a:rPr lang="fr-FR" dirty="0"/>
              <a:t>2) Les reventes hors réseau</a:t>
            </a:r>
          </a:p>
        </p:txBody>
      </p:sp>
    </p:spTree>
    <p:extLst>
      <p:ext uri="{BB962C8B-B14F-4D97-AF65-F5344CB8AC3E}">
        <p14:creationId xmlns:p14="http://schemas.microsoft.com/office/powerpoint/2010/main" val="17222006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720725" indent="-720725" algn="just">
              <a:spcAft>
                <a:spcPts val="600"/>
              </a:spcAft>
              <a:buFont typeface="+mj-lt"/>
              <a:buAutoNum type="romanUcPeriod" startAt="3"/>
            </a:pPr>
            <a:r>
              <a:rPr lang="fr-FR" sz="28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CONTRAT DE DISTRIBUTION SELECTIVE A L’EPREUVE DE LA SORTIE DU RESEAU DE DISTRIBUTION</a:t>
            </a:r>
          </a:p>
          <a:p>
            <a:pPr marL="1255713" indent="-514350" algn="just">
              <a:spcAft>
                <a:spcPts val="600"/>
              </a:spcAft>
              <a:buAutoNum type="alphaUcPeriod"/>
            </a:pPr>
            <a:r>
              <a:rPr lang="fr-FR" sz="24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fin du contrat de distribution sélective</a:t>
            </a:r>
          </a:p>
          <a:p>
            <a:pPr marL="1255713" indent="-514350" algn="just">
              <a:buAutoNum type="alphaUcPeriod"/>
            </a:pPr>
            <a:r>
              <a:rPr lang="fr-FR" sz="2400" b="1" cap="all"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cession de l’entreprise du distributeur sélectif </a:t>
            </a:r>
            <a:endParaRPr lang="fr-FR" sz="2400" dirty="0">
              <a:solidFill>
                <a:srgbClr val="C00000"/>
              </a:solidFill>
              <a:latin typeface="Arial" panose="020B0604020202020204" pitchFamily="34" charset="0"/>
              <a:cs typeface="Arial" panose="020B0604020202020204" pitchFamily="34" charset="0"/>
            </a:endParaRPr>
          </a:p>
        </p:txBody>
      </p:sp>
      <p:sp>
        <p:nvSpPr>
          <p:cNvPr id="4" name="Titre 3"/>
          <p:cNvSpPr>
            <a:spLocks noGrp="1"/>
          </p:cNvSpPr>
          <p:nvPr>
            <p:ph type="title"/>
          </p:nvPr>
        </p:nvSpPr>
        <p:spPr/>
        <p:txBody>
          <a:bodyPr/>
          <a:lstStyle/>
          <a:p>
            <a:r>
              <a:rPr lang="fr-FR"/>
              <a:t> III – LA SORTIE DU RESEAU</a:t>
            </a:r>
            <a:br>
              <a:rPr lang="fr-FR"/>
            </a:br>
            <a:endParaRPr lang="fr-FR"/>
          </a:p>
        </p:txBody>
      </p:sp>
      <p:sp>
        <p:nvSpPr>
          <p:cNvPr id="5" name="Espace réservé du numéro de diapositive 4">
            <a:extLst>
              <a:ext uri="{FF2B5EF4-FFF2-40B4-BE49-F238E27FC236}">
                <a16:creationId xmlns:a16="http://schemas.microsoft.com/office/drawing/2014/main" id="{E56ECB64-F100-4ADC-A658-1224D648C834}"/>
              </a:ext>
            </a:extLst>
          </p:cNvPr>
          <p:cNvSpPr>
            <a:spLocks noGrp="1"/>
          </p:cNvSpPr>
          <p:nvPr>
            <p:ph type="sldNum" sz="quarter" idx="10"/>
          </p:nvPr>
        </p:nvSpPr>
        <p:spPr/>
        <p:txBody>
          <a:bodyPr/>
          <a:lstStyle/>
          <a:p>
            <a:pPr>
              <a:defRPr/>
            </a:pPr>
            <a:fld id="{CE6B577E-FA0A-4000-9108-E9EC658625CC}" type="slidenum">
              <a:rPr lang="fr-FR" altLang="fr-FR" smtClean="0"/>
              <a:pPr>
                <a:defRPr/>
              </a:pPr>
              <a:t>178</a:t>
            </a:fld>
            <a:endParaRPr lang="fr-FR" altLang="fr-FR"/>
          </a:p>
        </p:txBody>
      </p:sp>
    </p:spTree>
    <p:extLst>
      <p:ext uri="{BB962C8B-B14F-4D97-AF65-F5344CB8AC3E}">
        <p14:creationId xmlns:p14="http://schemas.microsoft.com/office/powerpoint/2010/main" val="17774946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lgn="just">
              <a:buNone/>
            </a:pPr>
            <a:r>
              <a:rPr lang="fr-FR" sz="1600" b="1" dirty="0">
                <a:latin typeface="Arial" panose="020B0604020202020204" pitchFamily="34" charset="0"/>
                <a:cs typeface="Arial" panose="020B0604020202020204" pitchFamily="34" charset="0"/>
              </a:rPr>
              <a:t>Remarque : multiplication des contentieux en fin de contrat</a:t>
            </a:r>
          </a:p>
          <a:p>
            <a:pPr marL="0" indent="0" algn="just">
              <a:buNone/>
            </a:pPr>
            <a:endParaRPr lang="fr-FR" sz="1600" b="1"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1600" u="sng" dirty="0">
                <a:latin typeface="Arial" panose="020B0604020202020204" pitchFamily="34" charset="0"/>
                <a:cs typeface="Arial" panose="020B0604020202020204" pitchFamily="34" charset="0"/>
              </a:rPr>
              <a:t>La fin du contrat n’est pas seulement contestée en elle-même</a:t>
            </a:r>
            <a:r>
              <a:rPr lang="fr-FR" sz="1600" dirty="0">
                <a:latin typeface="Arial" panose="020B0604020202020204" pitchFamily="34" charset="0"/>
                <a:cs typeface="Arial" panose="020B0604020202020204" pitchFamily="34" charset="0"/>
              </a:rPr>
              <a:t> :</a:t>
            </a:r>
            <a:endParaRPr lang="fr-FR" sz="1600" u="sng" dirty="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fr-FR" sz="1600" dirty="0">
                <a:latin typeface="Arial" panose="020B0604020202020204" pitchFamily="34" charset="0"/>
                <a:cs typeface="Arial" panose="020B0604020202020204" pitchFamily="34" charset="0"/>
              </a:rPr>
              <a:t>Résiliation abusive (abus dans la rupture)</a:t>
            </a:r>
          </a:p>
          <a:p>
            <a:pPr lvl="1" algn="just">
              <a:buFont typeface="Arial" panose="020B0604020202020204" pitchFamily="34" charset="0"/>
              <a:buChar char="•"/>
            </a:pPr>
            <a:r>
              <a:rPr lang="fr-FR" sz="1600" dirty="0">
                <a:latin typeface="Arial" panose="020B0604020202020204" pitchFamily="34" charset="0"/>
                <a:cs typeface="Arial" panose="020B0604020202020204" pitchFamily="34" charset="0"/>
              </a:rPr>
              <a:t>Résiliation brutale (brutalité de la rupture)</a:t>
            </a:r>
          </a:p>
          <a:p>
            <a:pPr lvl="1" algn="just">
              <a:buFont typeface="Arial" panose="020B0604020202020204" pitchFamily="34" charset="0"/>
              <a:buChar char="•"/>
            </a:pPr>
            <a:r>
              <a:rPr lang="fr-FR" sz="1600" dirty="0">
                <a:latin typeface="Arial" panose="020B0604020202020204" pitchFamily="34" charset="0"/>
                <a:cs typeface="Arial" panose="020B0604020202020204" pitchFamily="34" charset="0"/>
              </a:rPr>
              <a:t>Résiliation illégale (illégalité de la rupture)</a:t>
            </a:r>
          </a:p>
          <a:p>
            <a:pPr algn="just">
              <a:buFont typeface="Wingdings" panose="05000000000000000000" pitchFamily="2" charset="2"/>
              <a:buChar char="Ø"/>
            </a:pPr>
            <a:endParaRPr lang="fr-FR" sz="16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1600" u="sng" dirty="0">
                <a:latin typeface="Arial" panose="020B0604020202020204" pitchFamily="34" charset="0"/>
                <a:cs typeface="Arial" panose="020B0604020202020204" pitchFamily="34" charset="0"/>
              </a:rPr>
              <a:t>Mais donne lieu à des contestations sur la naissance des relations et leur exécution</a:t>
            </a:r>
          </a:p>
          <a:p>
            <a:pPr lvl="1" algn="just">
              <a:buFont typeface="Arial" panose="020B0604020202020204" pitchFamily="34" charset="0"/>
              <a:buChar char="•"/>
            </a:pPr>
            <a:r>
              <a:rPr lang="fr-FR" sz="1600" dirty="0">
                <a:latin typeface="Arial" panose="020B0604020202020204" pitchFamily="34" charset="0"/>
                <a:cs typeface="Arial" panose="020B0604020202020204" pitchFamily="34" charset="0"/>
              </a:rPr>
              <a:t>Contestations de tout ordre : primes d’objectifs, garanties non réglées, remise en cause des RRR, contestation du prix et des hausses de prix, etc. renforcées par l’extension de la soumission à un déséquilibre significatif et l’obtention d’un avantage sans contrepartie proportionnée</a:t>
            </a:r>
          </a:p>
          <a:p>
            <a:pPr lvl="1" algn="just">
              <a:buFont typeface="Arial" panose="020B0604020202020204" pitchFamily="34" charset="0"/>
              <a:buChar char="•"/>
            </a:pPr>
            <a:r>
              <a:rPr lang="fr-FR" sz="1600" dirty="0">
                <a:latin typeface="Arial" panose="020B0604020202020204" pitchFamily="34" charset="0"/>
                <a:cs typeface="Arial" panose="020B0604020202020204" pitchFamily="34" charset="0"/>
              </a:rPr>
              <a:t>Contestation des conditions de cession du fonds de commerce ou de l’entreprise</a:t>
            </a:r>
          </a:p>
          <a:p>
            <a:pPr lvl="1" algn="just">
              <a:buFont typeface="Arial" panose="020B0604020202020204" pitchFamily="34" charset="0"/>
              <a:buChar char="•"/>
            </a:pPr>
            <a:r>
              <a:rPr lang="fr-FR" sz="1600" dirty="0">
                <a:latin typeface="Arial" panose="020B0604020202020204" pitchFamily="34" charset="0"/>
                <a:cs typeface="Arial" panose="020B0604020202020204" pitchFamily="34" charset="0"/>
              </a:rPr>
              <a:t>Demandes de réintégration au sein du réseau</a:t>
            </a:r>
          </a:p>
        </p:txBody>
      </p:sp>
      <p:sp>
        <p:nvSpPr>
          <p:cNvPr id="4" name="Titre 3"/>
          <p:cNvSpPr>
            <a:spLocks noGrp="1"/>
          </p:cNvSpPr>
          <p:nvPr>
            <p:ph type="title"/>
          </p:nvPr>
        </p:nvSpPr>
        <p:spPr/>
        <p:txBody>
          <a:bodyPr/>
          <a:lstStyle/>
          <a:p>
            <a:r>
              <a:rPr lang="fr-FR"/>
              <a:t> III – LA SORTIE DU RESEAU</a:t>
            </a:r>
            <a:br>
              <a:rPr lang="fr-FR"/>
            </a:br>
            <a:endParaRPr lang="fr-FR"/>
          </a:p>
        </p:txBody>
      </p:sp>
      <p:sp>
        <p:nvSpPr>
          <p:cNvPr id="5" name="Espace réservé du numéro de diapositive 4">
            <a:extLst>
              <a:ext uri="{FF2B5EF4-FFF2-40B4-BE49-F238E27FC236}">
                <a16:creationId xmlns:a16="http://schemas.microsoft.com/office/drawing/2014/main" id="{EE007DFF-3DFA-460F-814D-B2CF81C60D3B}"/>
              </a:ext>
            </a:extLst>
          </p:cNvPr>
          <p:cNvSpPr>
            <a:spLocks noGrp="1"/>
          </p:cNvSpPr>
          <p:nvPr>
            <p:ph type="sldNum" sz="quarter" idx="10"/>
          </p:nvPr>
        </p:nvSpPr>
        <p:spPr/>
        <p:txBody>
          <a:bodyPr/>
          <a:lstStyle/>
          <a:p>
            <a:pPr>
              <a:defRPr/>
            </a:pPr>
            <a:fld id="{CE6B577E-FA0A-4000-9108-E9EC658625CC}" type="slidenum">
              <a:rPr lang="fr-FR" altLang="fr-FR" smtClean="0"/>
              <a:pPr>
                <a:defRPr/>
              </a:pPr>
              <a:t>179</a:t>
            </a:fld>
            <a:endParaRPr lang="fr-FR" altLang="fr-FR"/>
          </a:p>
        </p:txBody>
      </p:sp>
    </p:spTree>
    <p:extLst>
      <p:ext uri="{BB962C8B-B14F-4D97-AF65-F5344CB8AC3E}">
        <p14:creationId xmlns:p14="http://schemas.microsoft.com/office/powerpoint/2010/main" val="164997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A90EEC5C-6F75-465C-A8B6-CA3BE648C2A5}"/>
              </a:ext>
            </a:extLst>
          </p:cNvPr>
          <p:cNvSpPr txBox="1">
            <a:spLocks/>
          </p:cNvSpPr>
          <p:nvPr/>
        </p:nvSpPr>
        <p:spPr>
          <a:xfrm>
            <a:off x="406077" y="1131589"/>
            <a:ext cx="8492595" cy="3672409"/>
          </a:xfrm>
          <a:prstGeom prst="rect">
            <a:avLst/>
          </a:prstGeom>
          <a:noFill/>
        </p:spPr>
        <p:txBody>
          <a:bodyPr numCol="1" spcCol="180000" anchor="ctr" anchorCtr="0">
            <a:normAutofit/>
          </a:bodyPr>
          <a:lstStyle>
            <a:lvl1pPr marL="342900" indent="-342900" algn="l" defTabSz="457200" rtl="0" eaLnBrk="0" fontAlgn="base" hangingPunct="0">
              <a:spcBef>
                <a:spcPct val="20000"/>
              </a:spcBef>
              <a:spcAft>
                <a:spcPct val="0"/>
              </a:spcAft>
              <a:buFont typeface="Arial"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3"/>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4"/>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900113" lvl="1" indent="-500063" algn="just">
              <a:spcAft>
                <a:spcPts val="1200"/>
              </a:spcAft>
              <a:buClr>
                <a:srgbClr val="FF0000"/>
              </a:buClr>
              <a:buNone/>
              <a:defRPr/>
            </a:pPr>
            <a:r>
              <a:rPr lang="fr-FR" b="1" cap="none" dirty="0">
                <a:solidFill>
                  <a:srgbClr val="C00000"/>
                </a:solidFill>
                <a:latin typeface="Arial" panose="020B0604020202020204" pitchFamily="34" charset="0"/>
                <a:cs typeface="Arial" panose="020B0604020202020204" pitchFamily="34" charset="0"/>
              </a:rPr>
              <a:t>A. Les principales questions qui se posent </a:t>
            </a:r>
            <a:r>
              <a:rPr lang="fr-FR" b="1" dirty="0">
                <a:solidFill>
                  <a:srgbClr val="C00000"/>
                </a:solidFill>
                <a:latin typeface="Arial" panose="020B0604020202020204" pitchFamily="34" charset="0"/>
                <a:cs typeface="Arial" panose="020B0604020202020204" pitchFamily="34" charset="0"/>
              </a:rPr>
              <a:t>actuellement </a:t>
            </a:r>
            <a:r>
              <a:rPr lang="fr-FR" b="1" cap="none" dirty="0">
                <a:solidFill>
                  <a:srgbClr val="C00000"/>
                </a:solidFill>
                <a:latin typeface="Arial" panose="020B0604020202020204" pitchFamily="34" charset="0"/>
                <a:cs typeface="Arial" panose="020B0604020202020204" pitchFamily="34" charset="0"/>
              </a:rPr>
              <a:t>dans le cadre de l’organisatio</a:t>
            </a:r>
            <a:r>
              <a:rPr lang="fr-FR" b="1" dirty="0">
                <a:solidFill>
                  <a:srgbClr val="C00000"/>
                </a:solidFill>
                <a:latin typeface="Arial" panose="020B0604020202020204" pitchFamily="34" charset="0"/>
                <a:cs typeface="Arial" panose="020B0604020202020204" pitchFamily="34" charset="0"/>
              </a:rPr>
              <a:t>n d’un réseau de distribution sélective</a:t>
            </a:r>
          </a:p>
          <a:p>
            <a:pPr marL="989013" lvl="1" indent="-588963" algn="just">
              <a:spcAft>
                <a:spcPts val="1200"/>
              </a:spcAft>
              <a:buClr>
                <a:srgbClr val="FF0000"/>
              </a:buClr>
              <a:buNone/>
              <a:defRPr/>
            </a:pPr>
            <a:r>
              <a:rPr lang="fr-FR" b="1" cap="none" dirty="0">
                <a:solidFill>
                  <a:srgbClr val="C00000"/>
                </a:solidFill>
                <a:latin typeface="Arial" panose="020B0604020202020204" pitchFamily="34" charset="0"/>
                <a:cs typeface="Arial" panose="020B0604020202020204" pitchFamily="34" charset="0"/>
              </a:rPr>
              <a:t>B. L’organisation du réseau à l’épreuve des contentieux</a:t>
            </a:r>
          </a:p>
          <a:p>
            <a:pPr marL="1436688" indent="-719138" algn="just">
              <a:lnSpc>
                <a:spcPct val="120000"/>
              </a:lnSpc>
              <a:spcAft>
                <a:spcPts val="0"/>
              </a:spcAft>
              <a:buClr>
                <a:prstClr val="black"/>
              </a:buClr>
              <a:buFont typeface="+mj-lt"/>
              <a:buAutoNum type="alphaUcPeriod" startAt="3"/>
              <a:defRPr/>
            </a:pPr>
            <a:endParaRPr lang="fr-FR" sz="2400" cap="none" dirty="0">
              <a:solidFill>
                <a:prstClr val="black"/>
              </a:solidFill>
              <a:latin typeface="Arial" charset="0"/>
            </a:endParaRPr>
          </a:p>
        </p:txBody>
      </p:sp>
      <p:sp>
        <p:nvSpPr>
          <p:cNvPr id="3" name="Titre 2">
            <a:extLst>
              <a:ext uri="{FF2B5EF4-FFF2-40B4-BE49-F238E27FC236}">
                <a16:creationId xmlns:a16="http://schemas.microsoft.com/office/drawing/2014/main" id="{C2957D4A-B705-40CE-9C65-3B6682AC9A15}"/>
              </a:ext>
            </a:extLst>
          </p:cNvPr>
          <p:cNvSpPr>
            <a:spLocks noGrp="1"/>
          </p:cNvSpPr>
          <p:nvPr>
            <p:ph type="title"/>
          </p:nvPr>
        </p:nvSpPr>
        <p:spPr/>
        <p:txBody>
          <a:bodyPr/>
          <a:lstStyle/>
          <a:p>
            <a:r>
              <a:rPr lang="fr-FR" sz="1600"/>
              <a:t>PLAN</a:t>
            </a:r>
            <a:endParaRPr lang="fr-FR"/>
          </a:p>
        </p:txBody>
      </p:sp>
      <p:sp>
        <p:nvSpPr>
          <p:cNvPr id="2" name="Espace réservé du numéro de diapositive 1">
            <a:extLst>
              <a:ext uri="{FF2B5EF4-FFF2-40B4-BE49-F238E27FC236}">
                <a16:creationId xmlns:a16="http://schemas.microsoft.com/office/drawing/2014/main" id="{4AFE04C0-1943-4F6D-97F0-63EF8014C57B}"/>
              </a:ext>
            </a:extLst>
          </p:cNvPr>
          <p:cNvSpPr>
            <a:spLocks noGrp="1"/>
          </p:cNvSpPr>
          <p:nvPr>
            <p:ph type="sldNum" sz="quarter" idx="10"/>
          </p:nvPr>
        </p:nvSpPr>
        <p:spPr/>
        <p:txBody>
          <a:bodyPr/>
          <a:lstStyle/>
          <a:p>
            <a:pPr>
              <a:defRPr/>
            </a:pPr>
            <a:fld id="{CE6B577E-FA0A-4000-9108-E9EC658625CC}" type="slidenum">
              <a:rPr lang="fr-FR" altLang="fr-FR" smtClean="0"/>
              <a:pPr>
                <a:defRPr/>
              </a:pPr>
              <a:t>18</a:t>
            </a:fld>
            <a:endParaRPr lang="fr-FR" altLang="fr-FR"/>
          </a:p>
        </p:txBody>
      </p:sp>
    </p:spTree>
    <p:extLst>
      <p:ext uri="{BB962C8B-B14F-4D97-AF65-F5344CB8AC3E}">
        <p14:creationId xmlns:p14="http://schemas.microsoft.com/office/powerpoint/2010/main" val="32447104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514350" indent="-514350" algn="just">
              <a:buAutoNum type="alphaUcPeriod"/>
            </a:pPr>
            <a:r>
              <a:rPr lang="fr-F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FIN DU CONTRAT DE DISTRIBUTION SELECTIVE </a:t>
            </a:r>
          </a:p>
          <a:p>
            <a:pPr marL="514350" indent="-514350" algn="just">
              <a:buAutoNum type="alphaUcPeriod"/>
            </a:pPr>
            <a:endParaRPr lang="fr-F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Aft>
                <a:spcPts val="600"/>
              </a:spcAft>
              <a:buNone/>
            </a:pPr>
            <a:r>
              <a:rPr lang="fr-FR" sz="2800" b="1" dirty="0">
                <a:solidFill>
                  <a:srgbClr val="C00000"/>
                </a:solidFill>
                <a:latin typeface="Arial" panose="020B0604020202020204" pitchFamily="34" charset="0"/>
                <a:cs typeface="Arial" panose="020B0604020202020204" pitchFamily="34" charset="0"/>
              </a:rPr>
              <a:t>1) Droit de rupture</a:t>
            </a:r>
          </a:p>
          <a:p>
            <a:pPr marL="534988" indent="0">
              <a:buNone/>
            </a:pPr>
            <a:r>
              <a:rPr lang="fr-FR" dirty="0">
                <a:solidFill>
                  <a:srgbClr val="C00000"/>
                </a:solidFill>
                <a:latin typeface="Arial" panose="020B0604020202020204" pitchFamily="34" charset="0"/>
                <a:cs typeface="Arial" panose="020B0604020202020204" pitchFamily="34" charset="0"/>
              </a:rPr>
              <a:t>1°Le principe du droit de rompre</a:t>
            </a:r>
          </a:p>
          <a:p>
            <a:pPr marL="534988" indent="0">
              <a:buNone/>
            </a:pPr>
            <a:r>
              <a:rPr lang="fr-FR" dirty="0">
                <a:solidFill>
                  <a:srgbClr val="C00000"/>
                </a:solidFill>
                <a:latin typeface="Arial" panose="020B0604020202020204" pitchFamily="34" charset="0"/>
                <a:cs typeface="Arial" panose="020B0604020202020204" pitchFamily="34" charset="0"/>
              </a:rPr>
              <a:t>2°Le droit à une rupture sanction</a:t>
            </a:r>
            <a:endParaRPr lang="fr-F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fr-FR" sz="2800" b="1" dirty="0">
              <a:solidFill>
                <a:srgbClr val="FF0000"/>
              </a:solidFill>
              <a:effectLst>
                <a:outerShdw blurRad="38100" dist="38100" dir="2700000" algn="tl">
                  <a:srgbClr val="000000">
                    <a:alpha val="43137"/>
                  </a:srgbClr>
                </a:outerShdw>
              </a:effectLst>
              <a:latin typeface="+mn-lt"/>
              <a:cs typeface="Arial" charset="0"/>
            </a:endParaRPr>
          </a:p>
        </p:txBody>
      </p:sp>
      <p:sp>
        <p:nvSpPr>
          <p:cNvPr id="4" name="Titre 3"/>
          <p:cNvSpPr>
            <a:spLocks noGrp="1"/>
          </p:cNvSpPr>
          <p:nvPr>
            <p:ph type="title"/>
          </p:nvPr>
        </p:nvSpPr>
        <p:spPr/>
        <p:txBody>
          <a:bodyPr/>
          <a:lstStyle/>
          <a:p>
            <a:r>
              <a:rPr lang="fr-FR" dirty="0"/>
              <a:t> III – LA SORTIE DU RESEAU</a:t>
            </a:r>
            <a:br>
              <a:rPr lang="fr-FR" dirty="0"/>
            </a:br>
            <a:r>
              <a:rPr lang="fr-FR" dirty="0"/>
              <a:t>A. La fin du contrat de DS</a:t>
            </a:r>
          </a:p>
        </p:txBody>
      </p:sp>
      <p:sp>
        <p:nvSpPr>
          <p:cNvPr id="5" name="Espace réservé du numéro de diapositive 4">
            <a:extLst>
              <a:ext uri="{FF2B5EF4-FFF2-40B4-BE49-F238E27FC236}">
                <a16:creationId xmlns:a16="http://schemas.microsoft.com/office/drawing/2014/main" id="{5C9FAC10-DFF7-4222-B111-ED4AAF4B3A84}"/>
              </a:ext>
            </a:extLst>
          </p:cNvPr>
          <p:cNvSpPr>
            <a:spLocks noGrp="1"/>
          </p:cNvSpPr>
          <p:nvPr>
            <p:ph type="sldNum" sz="quarter" idx="10"/>
          </p:nvPr>
        </p:nvSpPr>
        <p:spPr/>
        <p:txBody>
          <a:bodyPr/>
          <a:lstStyle/>
          <a:p>
            <a:pPr>
              <a:defRPr/>
            </a:pPr>
            <a:fld id="{CE6B577E-FA0A-4000-9108-E9EC658625CC}" type="slidenum">
              <a:rPr lang="fr-FR" altLang="fr-FR" smtClean="0"/>
              <a:pPr>
                <a:defRPr/>
              </a:pPr>
              <a:t>180</a:t>
            </a:fld>
            <a:endParaRPr lang="fr-FR" altLang="fr-FR"/>
          </a:p>
        </p:txBody>
      </p:sp>
    </p:spTree>
    <p:extLst>
      <p:ext uri="{BB962C8B-B14F-4D97-AF65-F5344CB8AC3E}">
        <p14:creationId xmlns:p14="http://schemas.microsoft.com/office/powerpoint/2010/main" val="416218392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buNone/>
            </a:pPr>
            <a:r>
              <a:rPr lang="fr-FR" sz="1800" b="1" dirty="0">
                <a:solidFill>
                  <a:srgbClr val="C00000"/>
                </a:solidFill>
                <a:latin typeface="Arial" panose="020B0604020202020204" pitchFamily="34" charset="0"/>
                <a:cs typeface="Arial" panose="020B0604020202020204" pitchFamily="34" charset="0"/>
              </a:rPr>
              <a:t>1° Le principe du droit de rompre</a:t>
            </a:r>
          </a:p>
          <a:p>
            <a:pPr algn="just">
              <a:buAutoNum type="arabicParenR"/>
            </a:pPr>
            <a:endParaRPr lang="fr-FR" sz="1800" u="sng" dirty="0">
              <a:solidFill>
                <a:srgbClr val="FF0000"/>
              </a:solidFill>
              <a:latin typeface="Arial" panose="020B0604020202020204" pitchFamily="34" charset="0"/>
              <a:cs typeface="Arial" panose="020B0604020202020204" pitchFamily="34" charset="0"/>
            </a:endParaRPr>
          </a:p>
          <a:p>
            <a:pPr lvl="0" algn="just">
              <a:buFontTx/>
              <a:buChar char="•"/>
            </a:pPr>
            <a:r>
              <a:rPr lang="fr-FR" sz="1800" b="1" dirty="0">
                <a:latin typeface="Arial" panose="020B0604020202020204" pitchFamily="34" charset="0"/>
                <a:cs typeface="Arial" panose="020B0604020202020204" pitchFamily="34" charset="0"/>
              </a:rPr>
              <a:t>CDI : droit de résiliation unilatérale </a:t>
            </a:r>
            <a:r>
              <a:rPr lang="fr-FR" sz="1800" dirty="0">
                <a:latin typeface="Arial" panose="020B0604020202020204" pitchFamily="34" charset="0"/>
                <a:cs typeface="Arial" panose="020B0604020202020204" pitchFamily="34" charset="0"/>
              </a:rPr>
              <a:t>(principe de prohibition des engagements perpétuels)</a:t>
            </a:r>
          </a:p>
          <a:p>
            <a:pPr lvl="0" algn="just">
              <a:buFontTx/>
              <a:buChar char="•"/>
            </a:pPr>
            <a:endParaRPr lang="fr-FR" sz="1800" dirty="0">
              <a:latin typeface="Arial" panose="020B0604020202020204" pitchFamily="34" charset="0"/>
              <a:cs typeface="Arial" panose="020B0604020202020204" pitchFamily="34" charset="0"/>
            </a:endParaRPr>
          </a:p>
          <a:p>
            <a:pPr algn="just">
              <a:buFontTx/>
              <a:buChar char="•"/>
            </a:pPr>
            <a:r>
              <a:rPr lang="fr-FR" sz="1800" b="1" dirty="0">
                <a:latin typeface="Arial" panose="020B0604020202020204" pitchFamily="34" charset="0"/>
                <a:cs typeface="Arial" panose="020B0604020202020204" pitchFamily="34" charset="0"/>
              </a:rPr>
              <a:t>CDD : aucun droit au renouvellement</a:t>
            </a:r>
          </a:p>
          <a:p>
            <a:pPr marL="358775" indent="0" algn="just">
              <a:buNone/>
            </a:pPr>
            <a:r>
              <a:rPr lang="fr-FR" sz="1800" dirty="0">
                <a:latin typeface="Arial" panose="020B0604020202020204" pitchFamily="34" charset="0"/>
                <a:cs typeface="Arial" panose="020B0604020202020204" pitchFamily="34" charset="0"/>
              </a:rPr>
              <a:t>- Solution constante en JP</a:t>
            </a:r>
          </a:p>
          <a:p>
            <a:pPr marL="358775" indent="0" algn="just">
              <a:buNone/>
            </a:pPr>
            <a:r>
              <a:rPr lang="fr-FR" sz="1800" dirty="0">
                <a:latin typeface="Arial" panose="020B0604020202020204" pitchFamily="34" charset="0"/>
                <a:cs typeface="Arial" panose="020B0604020202020204" pitchFamily="34" charset="0"/>
              </a:rPr>
              <a:t>- Repris par nouvel </a:t>
            </a:r>
            <a:r>
              <a:rPr lang="fr-FR" sz="1800" u="sng" dirty="0">
                <a:latin typeface="Arial" panose="020B0604020202020204" pitchFamily="34" charset="0"/>
                <a:cs typeface="Arial" panose="020B0604020202020204" pitchFamily="34" charset="0"/>
              </a:rPr>
              <a:t>art. 1212 cc </a:t>
            </a:r>
            <a:r>
              <a:rPr lang="fr-FR" sz="1800" dirty="0">
                <a:latin typeface="Arial" panose="020B0604020202020204" pitchFamily="34" charset="0"/>
                <a:cs typeface="Arial" panose="020B0604020202020204" pitchFamily="34" charset="0"/>
              </a:rPr>
              <a:t>:</a:t>
            </a:r>
          </a:p>
          <a:p>
            <a:pPr marL="358775" indent="0" algn="just">
              <a:buNone/>
            </a:pPr>
            <a:r>
              <a:rPr lang="fr-FR" sz="1700" i="1" dirty="0">
                <a:latin typeface="Arial" panose="020B0604020202020204" pitchFamily="34" charset="0"/>
                <a:cs typeface="Arial" panose="020B0604020202020204" pitchFamily="34" charset="0"/>
              </a:rPr>
              <a:t>« Lorsque le contrat est conclu pour une durée déterminée, chaque partie doit l'exécuter jusqu'à son terme.</a:t>
            </a:r>
          </a:p>
          <a:p>
            <a:pPr marL="358775" indent="0" algn="just">
              <a:buNone/>
            </a:pPr>
            <a:r>
              <a:rPr lang="fr-FR" sz="1700" i="1" dirty="0">
                <a:latin typeface="Arial" panose="020B0604020202020204" pitchFamily="34" charset="0"/>
                <a:cs typeface="Arial" panose="020B0604020202020204" pitchFamily="34" charset="0"/>
              </a:rPr>
              <a:t>Nul ne peut exiger le renouvellement du contrat. »</a:t>
            </a:r>
          </a:p>
        </p:txBody>
      </p:sp>
      <p:sp>
        <p:nvSpPr>
          <p:cNvPr id="5" name="Espace réservé du numéro de diapositive 4">
            <a:extLst>
              <a:ext uri="{FF2B5EF4-FFF2-40B4-BE49-F238E27FC236}">
                <a16:creationId xmlns:a16="http://schemas.microsoft.com/office/drawing/2014/main" id="{FA2827D7-FBF8-421C-84F4-E5B35EB89080}"/>
              </a:ext>
            </a:extLst>
          </p:cNvPr>
          <p:cNvSpPr>
            <a:spLocks noGrp="1"/>
          </p:cNvSpPr>
          <p:nvPr>
            <p:ph type="sldNum" sz="quarter" idx="10"/>
          </p:nvPr>
        </p:nvSpPr>
        <p:spPr/>
        <p:txBody>
          <a:bodyPr/>
          <a:lstStyle/>
          <a:p>
            <a:pPr>
              <a:defRPr/>
            </a:pPr>
            <a:fld id="{CE6B577E-FA0A-4000-9108-E9EC658625CC}" type="slidenum">
              <a:rPr lang="fr-FR" altLang="fr-FR" smtClean="0"/>
              <a:pPr>
                <a:defRPr/>
              </a:pPr>
              <a:t>181</a:t>
            </a:fld>
            <a:endParaRPr lang="fr-FR" altLang="fr-FR"/>
          </a:p>
        </p:txBody>
      </p:sp>
      <p:sp>
        <p:nvSpPr>
          <p:cNvPr id="7" name="Titre 3">
            <a:extLst>
              <a:ext uri="{FF2B5EF4-FFF2-40B4-BE49-F238E27FC236}">
                <a16:creationId xmlns:a16="http://schemas.microsoft.com/office/drawing/2014/main" id="{14673BA4-8EB4-C10A-B2C2-3A1C5CC30D46}"/>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263793746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lvl="0" indent="0">
              <a:buNone/>
            </a:pPr>
            <a:endParaRPr lang="fr-FR" sz="2800" u="sng" dirty="0">
              <a:solidFill>
                <a:srgbClr val="FF0000"/>
              </a:solidFill>
              <a:latin typeface="+mn-lt"/>
            </a:endParaRPr>
          </a:p>
          <a:p>
            <a:pPr marL="0" lvl="0" indent="0">
              <a:buNone/>
            </a:pPr>
            <a:endParaRPr lang="fr-FR" sz="2800" u="sng" dirty="0">
              <a:solidFill>
                <a:srgbClr val="FF0000"/>
              </a:solidFill>
              <a:latin typeface="+mn-lt"/>
            </a:endParaRPr>
          </a:p>
          <a:p>
            <a:pPr marL="0" lvl="0" indent="0">
              <a:buNone/>
            </a:pPr>
            <a:r>
              <a:rPr lang="fr-FR" sz="2800" b="1" dirty="0">
                <a:solidFill>
                  <a:srgbClr val="C00000"/>
                </a:solidFill>
                <a:latin typeface="Arial" panose="020B0604020202020204" pitchFamily="34" charset="0"/>
                <a:cs typeface="Arial" panose="020B0604020202020204" pitchFamily="34" charset="0"/>
              </a:rPr>
              <a:t>2°Le droit à une rupture sanction : la résolution du contrat</a:t>
            </a:r>
          </a:p>
          <a:p>
            <a:pPr marL="0" lvl="0" indent="0">
              <a:buNone/>
            </a:pPr>
            <a:endParaRPr lang="fr-FR" sz="2800" u="sng" dirty="0">
              <a:solidFill>
                <a:srgbClr val="FF0000"/>
              </a:solidFill>
              <a:latin typeface="Arial" panose="020B0604020202020204" pitchFamily="34" charset="0"/>
              <a:cs typeface="Arial" panose="020B0604020202020204" pitchFamily="34" charset="0"/>
            </a:endParaRPr>
          </a:p>
          <a:p>
            <a:pPr lvl="0">
              <a:buFontTx/>
              <a:buChar char="•"/>
            </a:pPr>
            <a:r>
              <a:rPr lang="fr-FR" sz="2600" b="1" dirty="0">
                <a:latin typeface="Arial" panose="020B0604020202020204" pitchFamily="34" charset="0"/>
                <a:cs typeface="Arial" panose="020B0604020202020204" pitchFamily="34" charset="0"/>
              </a:rPr>
              <a:t>Le  jeu des clauses résolutoires</a:t>
            </a:r>
          </a:p>
          <a:p>
            <a:pPr lvl="0">
              <a:buFontTx/>
              <a:buChar char="•"/>
            </a:pPr>
            <a:endParaRPr lang="fr-FR" sz="2600" b="1" dirty="0">
              <a:solidFill>
                <a:srgbClr val="FF0000"/>
              </a:solidFill>
              <a:latin typeface="Arial" panose="020B0604020202020204" pitchFamily="34" charset="0"/>
              <a:cs typeface="Arial" panose="020B0604020202020204" pitchFamily="34" charset="0"/>
            </a:endParaRPr>
          </a:p>
          <a:p>
            <a:pPr marL="0" indent="0">
              <a:spcAft>
                <a:spcPts val="600"/>
              </a:spcAft>
              <a:buNone/>
            </a:pPr>
            <a:r>
              <a:rPr lang="fr-FR" sz="2600" u="sng" dirty="0">
                <a:solidFill>
                  <a:srgbClr val="000000"/>
                </a:solidFill>
                <a:latin typeface="Arial" panose="020B0604020202020204" pitchFamily="34" charset="0"/>
                <a:cs typeface="Arial" panose="020B0604020202020204" pitchFamily="34" charset="0"/>
              </a:rPr>
              <a:t>Nouvel article 1225 code civil</a:t>
            </a:r>
            <a:r>
              <a:rPr lang="fr-FR" sz="2600" dirty="0">
                <a:solidFill>
                  <a:srgbClr val="000000"/>
                </a:solidFill>
                <a:latin typeface="Arial" panose="020B0604020202020204" pitchFamily="34" charset="0"/>
                <a:cs typeface="Arial" panose="020B0604020202020204" pitchFamily="34" charset="0"/>
              </a:rPr>
              <a:t> </a:t>
            </a:r>
            <a:r>
              <a:rPr lang="fr-FR" sz="2600" b="1" dirty="0">
                <a:solidFill>
                  <a:srgbClr val="000000"/>
                </a:solidFill>
                <a:latin typeface="Arial" panose="020B0604020202020204" pitchFamily="34" charset="0"/>
                <a:cs typeface="Arial" panose="020B0604020202020204" pitchFamily="34" charset="0"/>
              </a:rPr>
              <a:t>:</a:t>
            </a:r>
            <a:endParaRPr lang="fr-FR" sz="2600" dirty="0">
              <a:solidFill>
                <a:srgbClr val="000000"/>
              </a:solidFill>
              <a:latin typeface="Arial" panose="020B0604020202020204" pitchFamily="34" charset="0"/>
              <a:cs typeface="Arial" panose="020B0604020202020204" pitchFamily="34" charset="0"/>
            </a:endParaRPr>
          </a:p>
          <a:p>
            <a:pPr marL="0" indent="0" algn="just">
              <a:buNone/>
            </a:pPr>
            <a:r>
              <a:rPr lang="fr-FR" sz="2600" i="1" dirty="0">
                <a:solidFill>
                  <a:srgbClr val="000000"/>
                </a:solidFill>
                <a:latin typeface="Arial" panose="020B0604020202020204" pitchFamily="34" charset="0"/>
                <a:cs typeface="Arial" panose="020B0604020202020204" pitchFamily="34" charset="0"/>
              </a:rPr>
              <a:t>« La clause résolutoire précise les engagements dont l'inexécution entraînera la résolution du contrat.</a:t>
            </a:r>
            <a:endParaRPr lang="fr-FR" sz="2600" dirty="0">
              <a:solidFill>
                <a:srgbClr val="000000"/>
              </a:solidFill>
              <a:latin typeface="Arial" panose="020B0604020202020204" pitchFamily="34" charset="0"/>
              <a:cs typeface="Arial" panose="020B0604020202020204" pitchFamily="34" charset="0"/>
            </a:endParaRPr>
          </a:p>
          <a:p>
            <a:pPr marL="0" indent="0" algn="just">
              <a:buNone/>
            </a:pPr>
            <a:r>
              <a:rPr lang="fr-FR" sz="2600" i="1" dirty="0">
                <a:solidFill>
                  <a:srgbClr val="000000"/>
                </a:solidFill>
                <a:latin typeface="Arial" panose="020B0604020202020204" pitchFamily="34" charset="0"/>
                <a:cs typeface="Arial" panose="020B0604020202020204" pitchFamily="34" charset="0"/>
              </a:rPr>
              <a:t>La résolution est subordonnée à une mise en demeure infructueuse, s'il n'a pas été convenu que celle-ci résulterait du seul fait de l'inexécution. La mise en demeure ne produit effet que si elle mentionne expressément la clause résolutoire »</a:t>
            </a:r>
          </a:p>
          <a:p>
            <a:pPr marL="0" indent="0">
              <a:buNone/>
            </a:pPr>
            <a:endParaRPr lang="fr-FR" sz="2600" i="1" dirty="0">
              <a:latin typeface="+mn-lt"/>
            </a:endParaRPr>
          </a:p>
          <a:p>
            <a:pPr marL="0" indent="0">
              <a:buNone/>
            </a:pPr>
            <a:endParaRPr lang="fr-FR" sz="2800" dirty="0">
              <a:latin typeface="+mn-lt"/>
            </a:endParaRPr>
          </a:p>
        </p:txBody>
      </p:sp>
      <p:sp>
        <p:nvSpPr>
          <p:cNvPr id="5" name="Espace réservé du numéro de diapositive 4">
            <a:extLst>
              <a:ext uri="{FF2B5EF4-FFF2-40B4-BE49-F238E27FC236}">
                <a16:creationId xmlns:a16="http://schemas.microsoft.com/office/drawing/2014/main" id="{ED4019ED-9F3F-4A04-89B2-344F25CFB9D8}"/>
              </a:ext>
            </a:extLst>
          </p:cNvPr>
          <p:cNvSpPr>
            <a:spLocks noGrp="1"/>
          </p:cNvSpPr>
          <p:nvPr>
            <p:ph type="sldNum" sz="quarter" idx="10"/>
          </p:nvPr>
        </p:nvSpPr>
        <p:spPr/>
        <p:txBody>
          <a:bodyPr/>
          <a:lstStyle/>
          <a:p>
            <a:pPr>
              <a:defRPr/>
            </a:pPr>
            <a:fld id="{CE6B577E-FA0A-4000-9108-E9EC658625CC}" type="slidenum">
              <a:rPr lang="fr-FR" altLang="fr-FR" smtClean="0"/>
              <a:pPr>
                <a:defRPr/>
              </a:pPr>
              <a:t>182</a:t>
            </a:fld>
            <a:endParaRPr lang="fr-FR" altLang="fr-FR"/>
          </a:p>
        </p:txBody>
      </p:sp>
      <p:sp>
        <p:nvSpPr>
          <p:cNvPr id="7" name="Titre 3">
            <a:extLst>
              <a:ext uri="{FF2B5EF4-FFF2-40B4-BE49-F238E27FC236}">
                <a16:creationId xmlns:a16="http://schemas.microsoft.com/office/drawing/2014/main" id="{D12651A8-58DA-EC4A-7105-3DF2BBAA2AA9}"/>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191940586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43559"/>
            <a:ext cx="8229600" cy="3923702"/>
          </a:xfrm>
        </p:spPr>
        <p:txBody>
          <a:bodyPr>
            <a:noAutofit/>
          </a:bodyPr>
          <a:lstStyle/>
          <a:p>
            <a:pPr marL="0" indent="0">
              <a:buNone/>
            </a:pPr>
            <a:endParaRPr lang="fr-FR" sz="1600" b="1" dirty="0">
              <a:solidFill>
                <a:srgbClr val="FF0000"/>
              </a:solidFill>
              <a:latin typeface="+mn-lt"/>
            </a:endParaRPr>
          </a:p>
          <a:p>
            <a:endParaRPr lang="fr-FR" sz="1600" b="1" dirty="0">
              <a:latin typeface="+mn-lt"/>
            </a:endParaRPr>
          </a:p>
          <a:p>
            <a:endParaRPr lang="fr-FR" sz="1600" b="1" dirty="0">
              <a:latin typeface="+mn-lt"/>
            </a:endParaRPr>
          </a:p>
          <a:p>
            <a:r>
              <a:rPr lang="fr-FR" sz="1800" b="1" dirty="0">
                <a:latin typeface="Arial" panose="020B0604020202020204" pitchFamily="34" charset="0"/>
                <a:cs typeface="Arial" panose="020B0604020202020204" pitchFamily="34" charset="0"/>
              </a:rPr>
              <a:t>En l’absence de clause résolutoire</a:t>
            </a:r>
          </a:p>
          <a:p>
            <a:pPr marL="0" indent="0">
              <a:buNone/>
            </a:pPr>
            <a:endParaRPr lang="fr-FR" sz="1050" b="1" dirty="0">
              <a:solidFill>
                <a:srgbClr val="FF0000"/>
              </a:solidFill>
              <a:latin typeface="Arial" panose="020B0604020202020204" pitchFamily="34" charset="0"/>
              <a:cs typeface="Arial" panose="020B0604020202020204" pitchFamily="34" charset="0"/>
            </a:endParaRPr>
          </a:p>
          <a:p>
            <a:pPr marL="0" indent="0">
              <a:buNone/>
            </a:pPr>
            <a:r>
              <a:rPr lang="fr-FR" sz="1600" b="1" dirty="0">
                <a:latin typeface="Arial" panose="020B0604020202020204" pitchFamily="34" charset="0"/>
                <a:cs typeface="Arial" panose="020B0604020202020204" pitchFamily="34" charset="0"/>
              </a:rPr>
              <a:t>Art. 1226 code civil : résolution unilatérale par notification</a:t>
            </a:r>
          </a:p>
          <a:p>
            <a:pPr marL="0" indent="0" algn="just">
              <a:buNone/>
            </a:pPr>
            <a:r>
              <a:rPr lang="fr-FR" sz="1600" i="1" dirty="0">
                <a:latin typeface="Arial" panose="020B0604020202020204" pitchFamily="34" charset="0"/>
                <a:cs typeface="Arial" panose="020B0604020202020204" pitchFamily="34" charset="0"/>
              </a:rPr>
              <a:t>« Le créancier peut, à ses risques et périls, résoudre le contrat par voie de notification. Sauf urgence, il doit préalablement mettre en demeure le débiteur défaillant de satisfaire à son engagement dans un délai raisonnable.</a:t>
            </a:r>
          </a:p>
          <a:p>
            <a:pPr marL="0" indent="0" algn="just">
              <a:buNone/>
            </a:pPr>
            <a:r>
              <a:rPr lang="fr-FR" sz="1600" i="1" dirty="0">
                <a:latin typeface="Arial" panose="020B0604020202020204" pitchFamily="34" charset="0"/>
                <a:cs typeface="Arial" panose="020B0604020202020204" pitchFamily="34" charset="0"/>
              </a:rPr>
              <a:t>La mise en demeure mentionne expressément qu'à défaut pour le débiteur de satisfaire à son obligation, le créancier sera en droit de résoudre le contrat.</a:t>
            </a:r>
          </a:p>
          <a:p>
            <a:pPr marL="0" indent="0" algn="just">
              <a:buNone/>
            </a:pPr>
            <a:r>
              <a:rPr lang="fr-FR" sz="1600" i="1" dirty="0">
                <a:latin typeface="Arial" panose="020B0604020202020204" pitchFamily="34" charset="0"/>
                <a:cs typeface="Arial" panose="020B0604020202020204" pitchFamily="34" charset="0"/>
              </a:rPr>
              <a:t>Lorsque l'inexécution persiste, le créancier notifie au débiteur la résolution du contrat et les raisons qui la motivent.</a:t>
            </a:r>
          </a:p>
          <a:p>
            <a:pPr marL="0" indent="0" algn="just">
              <a:buNone/>
            </a:pPr>
            <a:r>
              <a:rPr lang="fr-FR" sz="1600" i="1" dirty="0">
                <a:latin typeface="Arial" panose="020B0604020202020204" pitchFamily="34" charset="0"/>
                <a:cs typeface="Arial" panose="020B0604020202020204" pitchFamily="34" charset="0"/>
              </a:rPr>
              <a:t>Le débiteur peut à tout moment saisir le juge pour contester la résolution. Le créancier doit alors prouver la gravité de l'inexécution »</a:t>
            </a:r>
          </a:p>
          <a:p>
            <a:pPr marL="0" indent="0">
              <a:buNone/>
            </a:pPr>
            <a:endParaRPr lang="fr-FR" sz="1050" i="1" dirty="0">
              <a:latin typeface="Arial" panose="020B0604020202020204" pitchFamily="34" charset="0"/>
              <a:cs typeface="Arial" panose="020B0604020202020204" pitchFamily="34" charset="0"/>
            </a:endParaRPr>
          </a:p>
          <a:p>
            <a:pPr marL="0" indent="0">
              <a:buNone/>
            </a:pPr>
            <a:r>
              <a:rPr lang="fr-FR" sz="1600" b="1" dirty="0">
                <a:latin typeface="Arial" panose="020B0604020202020204" pitchFamily="34" charset="0"/>
                <a:cs typeface="Arial" panose="020B0604020202020204" pitchFamily="34" charset="0"/>
              </a:rPr>
              <a:t>Art. 1227 code civil : </a:t>
            </a:r>
          </a:p>
          <a:p>
            <a:pPr marL="0" indent="0">
              <a:buNone/>
            </a:pPr>
            <a:r>
              <a:rPr lang="fr-FR" sz="1600" i="1" dirty="0">
                <a:latin typeface="Arial" panose="020B0604020202020204" pitchFamily="34" charset="0"/>
                <a:cs typeface="Arial" panose="020B0604020202020204" pitchFamily="34" charset="0"/>
              </a:rPr>
              <a:t>« La résolution peut, en toute hypothèse, être demandée en justice. »</a:t>
            </a:r>
          </a:p>
          <a:p>
            <a:pPr>
              <a:buFontTx/>
              <a:buChar char="•"/>
            </a:pPr>
            <a:endParaRPr lang="fr-FR" sz="1600" dirty="0">
              <a:latin typeface="+mn-lt"/>
            </a:endParaRPr>
          </a:p>
          <a:p>
            <a:pPr marL="0" indent="0">
              <a:buNone/>
            </a:pPr>
            <a:endParaRPr lang="fr-FR" sz="1600" dirty="0">
              <a:latin typeface="+mn-lt"/>
            </a:endParaRPr>
          </a:p>
        </p:txBody>
      </p:sp>
      <p:sp>
        <p:nvSpPr>
          <p:cNvPr id="5" name="Espace réservé du numéro de diapositive 4">
            <a:extLst>
              <a:ext uri="{FF2B5EF4-FFF2-40B4-BE49-F238E27FC236}">
                <a16:creationId xmlns:a16="http://schemas.microsoft.com/office/drawing/2014/main" id="{883C064F-0678-448F-B50A-534610040B0A}"/>
              </a:ext>
            </a:extLst>
          </p:cNvPr>
          <p:cNvSpPr>
            <a:spLocks noGrp="1"/>
          </p:cNvSpPr>
          <p:nvPr>
            <p:ph type="sldNum" sz="quarter" idx="10"/>
          </p:nvPr>
        </p:nvSpPr>
        <p:spPr/>
        <p:txBody>
          <a:bodyPr/>
          <a:lstStyle/>
          <a:p>
            <a:pPr>
              <a:defRPr/>
            </a:pPr>
            <a:fld id="{CE6B577E-FA0A-4000-9108-E9EC658625CC}" type="slidenum">
              <a:rPr lang="fr-FR" altLang="fr-FR" smtClean="0"/>
              <a:pPr>
                <a:defRPr/>
              </a:pPr>
              <a:t>183</a:t>
            </a:fld>
            <a:endParaRPr lang="fr-FR" altLang="fr-FR"/>
          </a:p>
        </p:txBody>
      </p:sp>
      <p:sp>
        <p:nvSpPr>
          <p:cNvPr id="7" name="Titre 3">
            <a:extLst>
              <a:ext uri="{FF2B5EF4-FFF2-40B4-BE49-F238E27FC236}">
                <a16:creationId xmlns:a16="http://schemas.microsoft.com/office/drawing/2014/main" id="{6433B4A6-2A41-8C7D-3968-AB01CA2B89EB}"/>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26212792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2800" b="1" dirty="0">
              <a:solidFill>
                <a:srgbClr val="FF0000"/>
              </a:solidFill>
              <a:latin typeface="+mn-lt"/>
            </a:endParaRPr>
          </a:p>
          <a:p>
            <a:pPr algn="just"/>
            <a:r>
              <a:rPr lang="fr-FR" b="1" dirty="0">
                <a:latin typeface="Arial" panose="020B0604020202020204" pitchFamily="34" charset="0"/>
                <a:ea typeface="ＭＳ Ｐゴシック"/>
                <a:cs typeface="Arial" panose="020B0604020202020204" pitchFamily="34" charset="0"/>
              </a:rPr>
              <a:t>Mais le manquement doit être suffisamment grave pour justifier une résolution du contrat</a:t>
            </a:r>
          </a:p>
          <a:p>
            <a:pPr algn="just"/>
            <a:endParaRPr lang="fr-FR" b="1" dirty="0">
              <a:solidFill>
                <a:srgbClr val="FF0000"/>
              </a:solidFill>
              <a:latin typeface="Arial" panose="020B0604020202020204" pitchFamily="34" charset="0"/>
              <a:cs typeface="Arial" panose="020B0604020202020204" pitchFamily="34" charset="0"/>
            </a:endParaRPr>
          </a:p>
          <a:p>
            <a:pPr marL="106680" lvl="2" indent="0" algn="just">
              <a:lnSpc>
                <a:spcPct val="110000"/>
              </a:lnSpc>
              <a:spcBef>
                <a:spcPts val="0"/>
              </a:spcBef>
              <a:spcAft>
                <a:spcPts val="0"/>
              </a:spcAft>
              <a:buClr>
                <a:prstClr val="black"/>
              </a:buClr>
              <a:buNone/>
              <a:defRPr/>
            </a:pPr>
            <a:r>
              <a:rPr lang="fr-FR" dirty="0">
                <a:solidFill>
                  <a:prstClr val="black"/>
                </a:solidFill>
                <a:latin typeface="Arial" panose="020B0604020202020204" pitchFamily="34" charset="0"/>
                <a:ea typeface="ＭＳ Ｐゴシック"/>
                <a:cs typeface="Arial" panose="020B0604020202020204" pitchFamily="34" charset="0"/>
              </a:rPr>
              <a:t>Cass. com., 5 avril 2018, n°16-19.923 : </a:t>
            </a:r>
            <a:r>
              <a:rPr lang="fr-FR" i="1" dirty="0">
                <a:solidFill>
                  <a:prstClr val="black"/>
                </a:solidFill>
                <a:latin typeface="Arial" panose="020B0604020202020204" pitchFamily="34" charset="0"/>
                <a:ea typeface="ＭＳ Ｐゴシック"/>
                <a:cs typeface="Arial" panose="020B0604020202020204" pitchFamily="34" charset="0"/>
              </a:rPr>
              <a:t>« </a:t>
            </a:r>
            <a:r>
              <a:rPr lang="fr-FR" i="1" u="sng" dirty="0">
                <a:solidFill>
                  <a:prstClr val="black"/>
                </a:solidFill>
                <a:latin typeface="Arial" panose="020B0604020202020204" pitchFamily="34" charset="0"/>
                <a:ea typeface="ＭＳ Ｐゴシック"/>
                <a:cs typeface="Arial" panose="020B0604020202020204" pitchFamily="34" charset="0"/>
              </a:rPr>
              <a:t>le manquement d’une partie à la clause d’objectifs ne constitue pas une faute suffisamment grave</a:t>
            </a:r>
            <a:r>
              <a:rPr lang="fr-FR" i="1" dirty="0">
                <a:solidFill>
                  <a:prstClr val="black"/>
                </a:solidFill>
                <a:latin typeface="Arial" panose="020B0604020202020204" pitchFamily="34" charset="0"/>
                <a:ea typeface="ＭＳ Ｐゴシック"/>
                <a:cs typeface="Arial" panose="020B0604020202020204" pitchFamily="34" charset="0"/>
              </a:rPr>
              <a:t> pour justifier une rupture immédiate des relations commerciales, même en présence d’une clause résolutoire en ce sens ».</a:t>
            </a:r>
          </a:p>
          <a:p>
            <a:pPr marL="106680" lvl="2" indent="0" algn="just">
              <a:lnSpc>
                <a:spcPct val="110000"/>
              </a:lnSpc>
              <a:spcBef>
                <a:spcPts val="0"/>
              </a:spcBef>
              <a:spcAft>
                <a:spcPts val="0"/>
              </a:spcAft>
              <a:buNone/>
            </a:pPr>
            <a:endParaRPr lang="fr-FR" dirty="0">
              <a:solidFill>
                <a:prstClr val="black"/>
              </a:solidFill>
              <a:latin typeface="+mn-lt"/>
            </a:endParaRPr>
          </a:p>
          <a:p>
            <a:pPr marL="106680" lvl="2" indent="0" algn="just">
              <a:lnSpc>
                <a:spcPct val="110000"/>
              </a:lnSpc>
              <a:spcBef>
                <a:spcPts val="0"/>
              </a:spcBef>
              <a:spcAft>
                <a:spcPts val="0"/>
              </a:spcAft>
              <a:buNone/>
            </a:pPr>
            <a:endParaRPr lang="en-US" dirty="0"/>
          </a:p>
          <a:p>
            <a:pPr>
              <a:buFontTx/>
              <a:buChar char="•"/>
            </a:pPr>
            <a:endParaRPr lang="fr-FR" sz="2800" dirty="0">
              <a:latin typeface="+mn-lt"/>
            </a:endParaRPr>
          </a:p>
          <a:p>
            <a:pPr marL="0" indent="0">
              <a:buNone/>
            </a:pPr>
            <a:endParaRPr lang="fr-FR" sz="2800" dirty="0">
              <a:latin typeface="+mn-lt"/>
            </a:endParaRPr>
          </a:p>
        </p:txBody>
      </p:sp>
      <p:sp>
        <p:nvSpPr>
          <p:cNvPr id="5" name="Espace réservé du numéro de diapositive 4">
            <a:extLst>
              <a:ext uri="{FF2B5EF4-FFF2-40B4-BE49-F238E27FC236}">
                <a16:creationId xmlns:a16="http://schemas.microsoft.com/office/drawing/2014/main" id="{492948A8-4357-4AF7-97BF-331BEAAF2467}"/>
              </a:ext>
            </a:extLst>
          </p:cNvPr>
          <p:cNvSpPr>
            <a:spLocks noGrp="1"/>
          </p:cNvSpPr>
          <p:nvPr>
            <p:ph type="sldNum" sz="quarter" idx="10"/>
          </p:nvPr>
        </p:nvSpPr>
        <p:spPr/>
        <p:txBody>
          <a:bodyPr/>
          <a:lstStyle/>
          <a:p>
            <a:pPr>
              <a:defRPr/>
            </a:pPr>
            <a:fld id="{CE6B577E-FA0A-4000-9108-E9EC658625CC}" type="slidenum">
              <a:rPr lang="fr-FR" altLang="fr-FR" smtClean="0"/>
              <a:pPr>
                <a:defRPr/>
              </a:pPr>
              <a:t>184</a:t>
            </a:fld>
            <a:endParaRPr lang="fr-FR" altLang="fr-FR"/>
          </a:p>
        </p:txBody>
      </p:sp>
      <p:sp>
        <p:nvSpPr>
          <p:cNvPr id="7" name="Titre 3">
            <a:extLst>
              <a:ext uri="{FF2B5EF4-FFF2-40B4-BE49-F238E27FC236}">
                <a16:creationId xmlns:a16="http://schemas.microsoft.com/office/drawing/2014/main" id="{5E500CD0-6D73-396C-E1C7-3D475E2F8C33}"/>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372248655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marL="0" lvl="0" indent="0" algn="just">
              <a:buNone/>
            </a:pPr>
            <a:r>
              <a:rPr lang="fr-FR" sz="1800" b="1" dirty="0">
                <a:solidFill>
                  <a:srgbClr val="C00000"/>
                </a:solidFill>
                <a:latin typeface="Arial" panose="020B0604020202020204" pitchFamily="34" charset="0"/>
                <a:cs typeface="Arial" panose="020B0604020202020204" pitchFamily="34" charset="0"/>
              </a:rPr>
              <a:t>b) Modalités d'exercice du droit de rupture</a:t>
            </a:r>
          </a:p>
          <a:p>
            <a:pPr marL="0" lvl="0" indent="0" algn="just">
              <a:buNone/>
            </a:pPr>
            <a:endParaRPr lang="fr-FR" sz="1000" b="1" dirty="0">
              <a:solidFill>
                <a:srgbClr val="C00000"/>
              </a:solidFill>
              <a:latin typeface="Arial" panose="020B0604020202020204" pitchFamily="34" charset="0"/>
              <a:cs typeface="Arial" panose="020B0604020202020204" pitchFamily="34" charset="0"/>
            </a:endParaRPr>
          </a:p>
          <a:p>
            <a:pPr marL="0" lvl="0" indent="0" algn="just">
              <a:buNone/>
            </a:pPr>
            <a:r>
              <a:rPr lang="fr-FR" sz="1800" dirty="0">
                <a:solidFill>
                  <a:srgbClr val="C00000"/>
                </a:solidFill>
                <a:latin typeface="Arial" panose="020B0604020202020204" pitchFamily="34" charset="0"/>
                <a:cs typeface="Arial" panose="020B0604020202020204" pitchFamily="34" charset="0"/>
              </a:rPr>
              <a:t>1°Respect d’un préavis ? </a:t>
            </a:r>
          </a:p>
          <a:p>
            <a:pPr marL="514350" lvl="0" indent="-514350" algn="just">
              <a:buAutoNum type="arabicParenR"/>
            </a:pPr>
            <a:endParaRPr lang="fr-FR" sz="1050" u="sng" dirty="0">
              <a:solidFill>
                <a:srgbClr val="FF0000"/>
              </a:solidFill>
              <a:latin typeface="Arial" panose="020B0604020202020204" pitchFamily="34" charset="0"/>
              <a:cs typeface="Arial" panose="020B0604020202020204" pitchFamily="34" charset="0"/>
            </a:endParaRPr>
          </a:p>
          <a:p>
            <a:pPr algn="just"/>
            <a:r>
              <a:rPr lang="fr-FR" sz="1800" dirty="0">
                <a:latin typeface="Arial" panose="020B0604020202020204" pitchFamily="34" charset="0"/>
                <a:cs typeface="Arial" panose="020B0604020202020204" pitchFamily="34" charset="0"/>
              </a:rPr>
              <a:t>Ne joue pas en cas de faute grave (art. L. 442-1, II du code de commerce).</a:t>
            </a:r>
          </a:p>
          <a:p>
            <a:pPr algn="just"/>
            <a:endParaRPr lang="fr-FR" sz="1800" dirty="0">
              <a:highlight>
                <a:srgbClr val="FFFF00"/>
              </a:highlight>
              <a:latin typeface="Arial" panose="020B0604020202020204" pitchFamily="34" charset="0"/>
              <a:cs typeface="Arial" panose="020B0604020202020204" pitchFamily="34" charset="0"/>
            </a:endParaRPr>
          </a:p>
          <a:p>
            <a:pPr algn="just"/>
            <a:r>
              <a:rPr lang="fr-FR" sz="1800" dirty="0">
                <a:latin typeface="Arial" panose="020B0604020202020204" pitchFamily="34" charset="0"/>
                <a:cs typeface="Arial" panose="020B0604020202020204" pitchFamily="34" charset="0"/>
              </a:rPr>
              <a:t>But : permettre au cocontractant qui n'a pas pris l'initiative de la rupture de la relation contractuelle de faire face aux conséquences économiques et financières de celle-ci en organisant sa reconversion.</a:t>
            </a:r>
          </a:p>
          <a:p>
            <a:pPr algn="just"/>
            <a:endParaRPr lang="fr-FR" sz="1800" dirty="0">
              <a:latin typeface="Arial" panose="020B0604020202020204" pitchFamily="34" charset="0"/>
              <a:cs typeface="Arial" panose="020B0604020202020204" pitchFamily="34" charset="0"/>
            </a:endParaRPr>
          </a:p>
          <a:p>
            <a:pPr algn="just"/>
            <a:r>
              <a:rPr lang="fr-FR" sz="1800" dirty="0">
                <a:latin typeface="Arial" panose="020B0604020202020204" pitchFamily="34" charset="0"/>
                <a:cs typeface="Arial" panose="020B0604020202020204" pitchFamily="34" charset="0"/>
              </a:rPr>
              <a:t>Admise depuis longtemps en jurisprudence sur le fondement des </a:t>
            </a:r>
            <a:r>
              <a:rPr lang="fr-FR" sz="1800" dirty="0">
                <a:solidFill>
                  <a:srgbClr val="00863D"/>
                </a:solidFill>
                <a:latin typeface="Arial" panose="020B0604020202020204" pitchFamily="34" charset="0"/>
                <a:cs typeface="Arial" panose="020B0604020202020204" pitchFamily="34" charset="0"/>
              </a:rPr>
              <a:t>ex articles 1135 et 1160 du code civil.</a:t>
            </a:r>
            <a:endParaRPr lang="fr-FR" sz="1800" dirty="0">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B2F2E9D3-0922-4A87-98C2-41EFF9EEEA66}"/>
              </a:ext>
            </a:extLst>
          </p:cNvPr>
          <p:cNvSpPr>
            <a:spLocks noGrp="1"/>
          </p:cNvSpPr>
          <p:nvPr>
            <p:ph type="sldNum" sz="quarter" idx="10"/>
          </p:nvPr>
        </p:nvSpPr>
        <p:spPr/>
        <p:txBody>
          <a:bodyPr/>
          <a:lstStyle/>
          <a:p>
            <a:pPr>
              <a:defRPr/>
            </a:pPr>
            <a:fld id="{CE6B577E-FA0A-4000-9108-E9EC658625CC}" type="slidenum">
              <a:rPr lang="fr-FR" altLang="fr-FR" smtClean="0"/>
              <a:pPr>
                <a:defRPr/>
              </a:pPr>
              <a:t>185</a:t>
            </a:fld>
            <a:endParaRPr lang="fr-FR" altLang="fr-FR"/>
          </a:p>
        </p:txBody>
      </p:sp>
      <p:sp>
        <p:nvSpPr>
          <p:cNvPr id="7" name="Titre 3">
            <a:extLst>
              <a:ext uri="{FF2B5EF4-FFF2-40B4-BE49-F238E27FC236}">
                <a16:creationId xmlns:a16="http://schemas.microsoft.com/office/drawing/2014/main" id="{DF11AFCF-5ECA-ECEC-9D9B-DC28A341DFA3}"/>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225533090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0174"/>
            <a:ext cx="8229600" cy="3487086"/>
          </a:xfrm>
        </p:spPr>
        <p:txBody>
          <a:bodyPr>
            <a:noAutofit/>
          </a:bodyPr>
          <a:lstStyle/>
          <a:p>
            <a:pPr algn="just">
              <a:buFont typeface="Wingdings" panose="05000000000000000000" pitchFamily="2" charset="2"/>
              <a:buChar char="Ø"/>
            </a:pPr>
            <a:r>
              <a:rPr lang="fr-FR" sz="1600" dirty="0">
                <a:latin typeface="Arial" panose="020B0604020202020204" pitchFamily="34" charset="0"/>
                <a:cs typeface="Arial" panose="020B0604020202020204" pitchFamily="34" charset="0"/>
              </a:rPr>
              <a:t>Le respect d’un préavis est aujourd’hui prévu par : </a:t>
            </a:r>
          </a:p>
          <a:p>
            <a:pPr marL="0" indent="0" algn="just">
              <a:buNone/>
            </a:pPr>
            <a:endParaRPr lang="fr-FR" sz="1100" dirty="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fr-FR" sz="1400" dirty="0">
                <a:latin typeface="Arial" panose="020B0604020202020204" pitchFamily="34" charset="0"/>
                <a:cs typeface="Arial" panose="020B0604020202020204" pitchFamily="34" charset="0"/>
              </a:rPr>
              <a:t>L’article L. 442-1, II code de commerce  (</a:t>
            </a:r>
            <a:r>
              <a:rPr lang="fr-FR" sz="1400" dirty="0">
                <a:solidFill>
                  <a:srgbClr val="00863D"/>
                </a:solidFill>
                <a:latin typeface="Arial" panose="020B0604020202020204" pitchFamily="34" charset="0"/>
                <a:cs typeface="Arial" panose="020B0604020202020204" pitchFamily="34" charset="0"/>
              </a:rPr>
              <a:t>ex 442-6 al.5 code de commerce</a:t>
            </a:r>
            <a:r>
              <a:rPr lang="fr-FR" sz="1400" dirty="0">
                <a:latin typeface="Arial" panose="020B0604020202020204" pitchFamily="34" charset="0"/>
                <a:cs typeface="Arial" panose="020B0604020202020204" pitchFamily="34" charset="0"/>
              </a:rPr>
              <a:t>) :</a:t>
            </a:r>
          </a:p>
          <a:p>
            <a:pPr marL="457200" lvl="1" indent="0" algn="just">
              <a:buNone/>
            </a:pPr>
            <a:endParaRPr lang="fr-FR" sz="1400" b="1" dirty="0">
              <a:latin typeface="Arial" panose="020B0604020202020204" pitchFamily="34" charset="0"/>
              <a:cs typeface="Arial" panose="020B0604020202020204" pitchFamily="34" charset="0"/>
            </a:endParaRPr>
          </a:p>
          <a:p>
            <a:pPr marL="1257300" lvl="1" algn="just">
              <a:buFont typeface="Courier New" panose="02070309020205020404" pitchFamily="49" charset="0"/>
              <a:buChar char="o"/>
            </a:pPr>
            <a:r>
              <a:rPr lang="fr-FR" sz="1400" dirty="0">
                <a:latin typeface="Arial" panose="020B0604020202020204" pitchFamily="34" charset="0"/>
                <a:cs typeface="Arial" panose="020B0604020202020204" pitchFamily="34" charset="0"/>
              </a:rPr>
              <a:t>Désormais la responsabilité de l’auteur de la rupture ne peut être engagée du chef d’une durée insuffisante du préavis dès lors qu’il a respecté un préavis de 18 mois. </a:t>
            </a:r>
            <a:endParaRPr lang="fr-FR" sz="1200" dirty="0">
              <a:latin typeface="Arial" panose="020B0604020202020204" pitchFamily="34" charset="0"/>
              <a:cs typeface="Arial" panose="020B0604020202020204" pitchFamily="34" charset="0"/>
            </a:endParaRPr>
          </a:p>
          <a:p>
            <a:pPr marL="0" indent="0" algn="just">
              <a:buNone/>
            </a:pPr>
            <a:endParaRPr lang="fr-FR" sz="1400" dirty="0">
              <a:latin typeface="Arial" panose="020B0604020202020204" pitchFamily="34" charset="0"/>
              <a:cs typeface="Arial" panose="020B0604020202020204" pitchFamily="34" charset="0"/>
            </a:endParaRPr>
          </a:p>
          <a:p>
            <a:pPr marL="0" indent="0" algn="just">
              <a:buNone/>
            </a:pPr>
            <a:r>
              <a:rPr lang="fr-FR" sz="1400" b="1" dirty="0">
                <a:latin typeface="Arial" panose="020B0604020202020204" pitchFamily="34" charset="0"/>
                <a:cs typeface="Arial" panose="020B0604020202020204" pitchFamily="34" charset="0"/>
              </a:rPr>
              <a:t>Remarque </a:t>
            </a:r>
            <a:r>
              <a:rPr lang="fr-FR" sz="1400" dirty="0">
                <a:latin typeface="Arial" panose="020B0604020202020204" pitchFamily="34" charset="0"/>
                <a:cs typeface="Arial" panose="020B0604020202020204" pitchFamily="34" charset="0"/>
              </a:rPr>
              <a:t>: l’octroi d’un préavis suppose le maintien de la relation commerciale aux conditions antérieures (sauf si le défaut d’exécution est imputable à la victime de la rupture : Paris 19 sept. 2018, RG n°18/08183).</a:t>
            </a:r>
          </a:p>
          <a:p>
            <a:pPr marL="0" lvl="0" indent="0" algn="just">
              <a:buNone/>
            </a:pPr>
            <a:endParaRPr lang="fr-FR" sz="1600" dirty="0">
              <a:latin typeface="+mn-lt"/>
            </a:endParaRPr>
          </a:p>
        </p:txBody>
      </p:sp>
      <p:sp>
        <p:nvSpPr>
          <p:cNvPr id="5" name="Espace réservé du numéro de diapositive 4">
            <a:extLst>
              <a:ext uri="{FF2B5EF4-FFF2-40B4-BE49-F238E27FC236}">
                <a16:creationId xmlns:a16="http://schemas.microsoft.com/office/drawing/2014/main" id="{1D3A6052-E2A1-432B-B80A-9F0D855BF345}"/>
              </a:ext>
            </a:extLst>
          </p:cNvPr>
          <p:cNvSpPr>
            <a:spLocks noGrp="1"/>
          </p:cNvSpPr>
          <p:nvPr>
            <p:ph type="sldNum" sz="quarter" idx="10"/>
          </p:nvPr>
        </p:nvSpPr>
        <p:spPr/>
        <p:txBody>
          <a:bodyPr/>
          <a:lstStyle/>
          <a:p>
            <a:pPr>
              <a:defRPr/>
            </a:pPr>
            <a:fld id="{CE6B577E-FA0A-4000-9108-E9EC658625CC}" type="slidenum">
              <a:rPr lang="fr-FR" altLang="fr-FR" smtClean="0"/>
              <a:pPr>
                <a:defRPr/>
              </a:pPr>
              <a:t>186</a:t>
            </a:fld>
            <a:endParaRPr lang="fr-FR" altLang="fr-FR"/>
          </a:p>
        </p:txBody>
      </p:sp>
      <p:sp>
        <p:nvSpPr>
          <p:cNvPr id="7" name="Titre 3">
            <a:extLst>
              <a:ext uri="{FF2B5EF4-FFF2-40B4-BE49-F238E27FC236}">
                <a16:creationId xmlns:a16="http://schemas.microsoft.com/office/drawing/2014/main" id="{4F6B47A2-7612-91EE-870E-8F5DE498A4C4}"/>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94796003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marL="0" indent="0">
              <a:buNone/>
            </a:pPr>
            <a:r>
              <a:rPr lang="fr-FR" sz="1600" dirty="0">
                <a:solidFill>
                  <a:srgbClr val="C00000"/>
                </a:solidFill>
                <a:latin typeface="Arial" panose="020B0604020202020204" pitchFamily="34" charset="0"/>
                <a:cs typeface="Arial" panose="020B0604020202020204" pitchFamily="34" charset="0"/>
              </a:rPr>
              <a:t>2°La motivation de la rupture</a:t>
            </a:r>
          </a:p>
          <a:p>
            <a:pPr marL="0" indent="0">
              <a:buNone/>
            </a:pPr>
            <a:endParaRPr lang="fr-FR" sz="1600" dirty="0">
              <a:solidFill>
                <a:srgbClr val="000000"/>
              </a:solidFill>
              <a:latin typeface="Arial" panose="020B0604020202020204" pitchFamily="34" charset="0"/>
              <a:cs typeface="Arial" panose="020B0604020202020204" pitchFamily="34" charset="0"/>
            </a:endParaRPr>
          </a:p>
          <a:p>
            <a:pPr algn="just"/>
            <a:r>
              <a:rPr lang="fr-FR" sz="1400" dirty="0">
                <a:solidFill>
                  <a:srgbClr val="000000"/>
                </a:solidFill>
                <a:latin typeface="Arial" panose="020B0604020202020204" pitchFamily="34" charset="0"/>
                <a:cs typeface="Arial" panose="020B0604020202020204" pitchFamily="34" charset="0"/>
              </a:rPr>
              <a:t>En principe, la décision de résiliation ou de non-renouvellement </a:t>
            </a:r>
            <a:r>
              <a:rPr lang="fr-FR" sz="1400" b="1" dirty="0">
                <a:solidFill>
                  <a:srgbClr val="000000"/>
                </a:solidFill>
                <a:latin typeface="Arial" panose="020B0604020202020204" pitchFamily="34" charset="0"/>
                <a:cs typeface="Arial" panose="020B0604020202020204" pitchFamily="34" charset="0"/>
              </a:rPr>
              <a:t>n'a pas à être motivée :</a:t>
            </a:r>
          </a:p>
          <a:p>
            <a:pPr marL="400050" lvl="1" indent="0" algn="just">
              <a:buNone/>
            </a:pPr>
            <a:r>
              <a:rPr lang="fr-FR" sz="1400" dirty="0">
                <a:solidFill>
                  <a:srgbClr val="000000"/>
                </a:solidFill>
                <a:latin typeface="Arial" panose="020B0604020202020204" pitchFamily="34" charset="0"/>
                <a:cs typeface="Arial" panose="020B0604020202020204" pitchFamily="34" charset="0"/>
              </a:rPr>
              <a:t>Auparavant, il y avait un contrôle de la légitimité des motifs de la rupture (v. Com. 20 janvier 1998 mais cette jurisprudence est devenue obsolète).</a:t>
            </a:r>
          </a:p>
          <a:p>
            <a:pPr marL="0" indent="0" algn="just">
              <a:buNone/>
            </a:pPr>
            <a:endParaRPr lang="fr-FR" sz="1400" dirty="0">
              <a:solidFill>
                <a:srgbClr val="000000"/>
              </a:solidFill>
              <a:latin typeface="Arial" panose="020B0604020202020204" pitchFamily="34" charset="0"/>
              <a:cs typeface="Arial" panose="020B0604020202020204" pitchFamily="34" charset="0"/>
            </a:endParaRPr>
          </a:p>
          <a:p>
            <a:r>
              <a:rPr lang="fr-FR" sz="1400" b="1" dirty="0">
                <a:solidFill>
                  <a:srgbClr val="000000"/>
                </a:solidFill>
                <a:latin typeface="Arial" panose="020B0604020202020204" pitchFamily="34" charset="0"/>
                <a:cs typeface="Arial" panose="020B0604020202020204" pitchFamily="34" charset="0"/>
              </a:rPr>
              <a:t>Quid si des motifs fallacieux sont tout de même invoqués ? </a:t>
            </a:r>
          </a:p>
          <a:p>
            <a:pPr marL="400050" lvl="1" indent="0">
              <a:buNone/>
            </a:pPr>
            <a:r>
              <a:rPr lang="fr-FR" sz="1400" dirty="0">
                <a:solidFill>
                  <a:srgbClr val="000000"/>
                </a:solidFill>
                <a:latin typeface="Arial" panose="020B0604020202020204" pitchFamily="34" charset="0"/>
                <a:cs typeface="Arial" panose="020B0604020202020204" pitchFamily="34" charset="0"/>
              </a:rPr>
              <a:t>Evolution de la position de la Cour de cassation qui : </a:t>
            </a:r>
          </a:p>
          <a:p>
            <a:pPr lvl="1">
              <a:buFontTx/>
              <a:buChar char="-"/>
            </a:pPr>
            <a:r>
              <a:rPr lang="fr-FR" sz="1400" dirty="0">
                <a:solidFill>
                  <a:srgbClr val="000000"/>
                </a:solidFill>
                <a:latin typeface="Arial" panose="020B0604020202020204" pitchFamily="34" charset="0"/>
                <a:cs typeface="Arial" panose="020B0604020202020204" pitchFamily="34" charset="0"/>
              </a:rPr>
              <a:t>a sanctionné par le passé : Com., 5 oct. 1993, n° 91-10.408 ou Com. 13 mars 2001, n° 98-19.260</a:t>
            </a:r>
          </a:p>
          <a:p>
            <a:pPr lvl="1" algn="just">
              <a:buFontTx/>
              <a:buChar char="-"/>
            </a:pPr>
            <a:r>
              <a:rPr lang="fr-FR" sz="1400" dirty="0">
                <a:solidFill>
                  <a:srgbClr val="000000"/>
                </a:solidFill>
                <a:latin typeface="Arial" panose="020B0604020202020204" pitchFamily="34" charset="0"/>
                <a:cs typeface="Arial" panose="020B0604020202020204" pitchFamily="34" charset="0"/>
              </a:rPr>
              <a:t>ne sanctionne pas dans la jurisprudence récente : Com., 25 avr. 2011, n°98-22.199 ; 6 nov. 2007, n°05-15.152 ; 12 avril 2016, n°14-25.390. </a:t>
            </a:r>
          </a:p>
          <a:p>
            <a:pPr lvl="1" algn="just">
              <a:buFontTx/>
              <a:buChar char="-"/>
            </a:pPr>
            <a:r>
              <a:rPr lang="fr-FR" sz="1400" dirty="0">
                <a:solidFill>
                  <a:srgbClr val="000000"/>
                </a:solidFill>
                <a:latin typeface="Arial" panose="020B0604020202020204" pitchFamily="34" charset="0"/>
                <a:cs typeface="Arial" panose="020B0604020202020204" pitchFamily="34" charset="0"/>
              </a:rPr>
              <a:t>Application récente par Paris 4 juill. 2018, RG n°16/05518</a:t>
            </a:r>
          </a:p>
          <a:p>
            <a:pPr marL="0" indent="0">
              <a:buNone/>
            </a:pPr>
            <a:endParaRPr lang="fr-FR" sz="1800" dirty="0">
              <a:latin typeface="+mn-lt"/>
            </a:endParaRPr>
          </a:p>
        </p:txBody>
      </p:sp>
      <p:sp>
        <p:nvSpPr>
          <p:cNvPr id="5" name="Espace réservé du numéro de diapositive 4">
            <a:extLst>
              <a:ext uri="{FF2B5EF4-FFF2-40B4-BE49-F238E27FC236}">
                <a16:creationId xmlns:a16="http://schemas.microsoft.com/office/drawing/2014/main" id="{CBA1D670-2478-499B-8E33-BC360A148480}"/>
              </a:ext>
            </a:extLst>
          </p:cNvPr>
          <p:cNvSpPr>
            <a:spLocks noGrp="1"/>
          </p:cNvSpPr>
          <p:nvPr>
            <p:ph type="sldNum" sz="quarter" idx="10"/>
          </p:nvPr>
        </p:nvSpPr>
        <p:spPr/>
        <p:txBody>
          <a:bodyPr/>
          <a:lstStyle/>
          <a:p>
            <a:pPr>
              <a:defRPr/>
            </a:pPr>
            <a:fld id="{CE6B577E-FA0A-4000-9108-E9EC658625CC}" type="slidenum">
              <a:rPr lang="fr-FR" altLang="fr-FR" smtClean="0"/>
              <a:pPr>
                <a:defRPr/>
              </a:pPr>
              <a:t>187</a:t>
            </a:fld>
            <a:endParaRPr lang="fr-FR" altLang="fr-FR"/>
          </a:p>
        </p:txBody>
      </p:sp>
      <p:sp>
        <p:nvSpPr>
          <p:cNvPr id="7" name="Titre 3">
            <a:extLst>
              <a:ext uri="{FF2B5EF4-FFF2-40B4-BE49-F238E27FC236}">
                <a16:creationId xmlns:a16="http://schemas.microsoft.com/office/drawing/2014/main" id="{5A7B54C0-A8B6-3331-1029-013AD3513D45}"/>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295331540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lvl="0" indent="0">
              <a:buNone/>
            </a:pPr>
            <a:r>
              <a:rPr lang="fr-FR" dirty="0">
                <a:solidFill>
                  <a:srgbClr val="C00000"/>
                </a:solidFill>
                <a:latin typeface="Arial" panose="020B0604020202020204" pitchFamily="34" charset="0"/>
                <a:cs typeface="Arial" panose="020B0604020202020204" pitchFamily="34" charset="0"/>
              </a:rPr>
              <a:t>3°Contrôle de la rupture abusive</a:t>
            </a:r>
          </a:p>
          <a:p>
            <a:pPr marL="0" lvl="0" indent="0">
              <a:buNone/>
            </a:pPr>
            <a:endParaRPr lang="fr-FR" sz="1800"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fr-FR" sz="1800" dirty="0">
                <a:latin typeface="Arial" panose="020B0604020202020204" pitchFamily="34" charset="0"/>
                <a:cs typeface="Arial" panose="020B0604020202020204" pitchFamily="34" charset="0"/>
              </a:rPr>
              <a:t>Beaucoup de contentieux</a:t>
            </a:r>
          </a:p>
          <a:p>
            <a:pPr marL="0" indent="0">
              <a:buNone/>
            </a:pPr>
            <a:endParaRPr lang="fr-FR" sz="18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fr-FR" sz="1800" dirty="0">
                <a:solidFill>
                  <a:srgbClr val="000000"/>
                </a:solidFill>
                <a:latin typeface="Arial" panose="020B0604020202020204" pitchFamily="34" charset="0"/>
                <a:cs typeface="Arial" panose="020B0604020202020204" pitchFamily="34" charset="0"/>
              </a:rPr>
              <a:t>Les abus possibles : </a:t>
            </a:r>
          </a:p>
          <a:p>
            <a:pPr lvl="2"/>
            <a:r>
              <a:rPr lang="fr-FR" sz="1800" dirty="0">
                <a:solidFill>
                  <a:srgbClr val="000000"/>
                </a:solidFill>
                <a:latin typeface="Arial" panose="020B0604020202020204" pitchFamily="34" charset="0"/>
                <a:cs typeface="Arial" panose="020B0604020202020204" pitchFamily="34" charset="0"/>
              </a:rPr>
              <a:t>L'intention de nuire au cocontractant : Com. 8 oct. 2013, n°12-22.952 </a:t>
            </a:r>
          </a:p>
          <a:p>
            <a:pPr lvl="2"/>
            <a:r>
              <a:rPr lang="fr-FR" sz="1800" dirty="0">
                <a:solidFill>
                  <a:srgbClr val="000000"/>
                </a:solidFill>
                <a:latin typeface="Arial" panose="020B0604020202020204" pitchFamily="34" charset="0"/>
                <a:cs typeface="Arial" panose="020B0604020202020204" pitchFamily="34" charset="0"/>
              </a:rPr>
              <a:t>Une légèreté, une désinvolture particulièrement blâmable </a:t>
            </a:r>
          </a:p>
          <a:p>
            <a:pPr marL="1162050" lvl="3" indent="0" algn="just">
              <a:buNone/>
            </a:pPr>
            <a:r>
              <a:rPr lang="fr-FR" sz="1800" i="1" dirty="0">
                <a:solidFill>
                  <a:srgbClr val="000000"/>
                </a:solidFill>
                <a:latin typeface="Arial" panose="020B0604020202020204" pitchFamily="34" charset="0"/>
                <a:cs typeface="Arial" panose="020B0604020202020204" pitchFamily="34" charset="0"/>
              </a:rPr>
              <a:t>Ex. :</a:t>
            </a:r>
            <a:r>
              <a:rPr lang="fr-FR" sz="1800" dirty="0">
                <a:solidFill>
                  <a:srgbClr val="000000"/>
                </a:solidFill>
                <a:latin typeface="Arial" panose="020B0604020202020204" pitchFamily="34" charset="0"/>
                <a:cs typeface="Arial" panose="020B0604020202020204" pitchFamily="34" charset="0"/>
              </a:rPr>
              <a:t> incitation du distributeur à faire des investissements peu de temps avant la rupture : Com. 3 nov. 2004.</a:t>
            </a:r>
          </a:p>
          <a:p>
            <a:pPr marL="0" indent="0">
              <a:buNone/>
            </a:pPr>
            <a:endParaRPr lang="fr-FR" sz="2800" dirty="0">
              <a:latin typeface="+mn-lt"/>
            </a:endParaRPr>
          </a:p>
        </p:txBody>
      </p:sp>
      <p:sp>
        <p:nvSpPr>
          <p:cNvPr id="5" name="Espace réservé du numéro de diapositive 4">
            <a:extLst>
              <a:ext uri="{FF2B5EF4-FFF2-40B4-BE49-F238E27FC236}">
                <a16:creationId xmlns:a16="http://schemas.microsoft.com/office/drawing/2014/main" id="{F30C5A41-6C17-4D47-895B-1DD461531B62}"/>
              </a:ext>
            </a:extLst>
          </p:cNvPr>
          <p:cNvSpPr>
            <a:spLocks noGrp="1"/>
          </p:cNvSpPr>
          <p:nvPr>
            <p:ph type="sldNum" sz="quarter" idx="10"/>
          </p:nvPr>
        </p:nvSpPr>
        <p:spPr/>
        <p:txBody>
          <a:bodyPr/>
          <a:lstStyle/>
          <a:p>
            <a:pPr>
              <a:defRPr/>
            </a:pPr>
            <a:fld id="{CE6B577E-FA0A-4000-9108-E9EC658625CC}" type="slidenum">
              <a:rPr lang="fr-FR" altLang="fr-FR" smtClean="0"/>
              <a:pPr>
                <a:defRPr/>
              </a:pPr>
              <a:t>188</a:t>
            </a:fld>
            <a:endParaRPr lang="fr-FR" altLang="fr-FR"/>
          </a:p>
        </p:txBody>
      </p:sp>
      <p:sp>
        <p:nvSpPr>
          <p:cNvPr id="7" name="Titre 3">
            <a:extLst>
              <a:ext uri="{FF2B5EF4-FFF2-40B4-BE49-F238E27FC236}">
                <a16:creationId xmlns:a16="http://schemas.microsoft.com/office/drawing/2014/main" id="{16F0C1C6-F149-3A45-95F2-C4A5F51DCFD1}"/>
              </a:ext>
            </a:extLst>
          </p:cNvPr>
          <p:cNvSpPr>
            <a:spLocks noGrp="1"/>
          </p:cNvSpPr>
          <p:nvPr>
            <p:ph type="title"/>
          </p:nvPr>
        </p:nvSpPr>
        <p:spPr>
          <a:xfrm>
            <a:off x="4282376" y="225168"/>
            <a:ext cx="4404424" cy="530481"/>
          </a:xfrm>
        </p:spPr>
        <p:txBody>
          <a:bodyPr/>
          <a:lstStyle/>
          <a:p>
            <a:r>
              <a:rPr lang="fr-FR" dirty="0"/>
              <a:t> III – LA SORTIE DU RESEAU</a:t>
            </a:r>
            <a:br>
              <a:rPr lang="fr-FR" dirty="0"/>
            </a:br>
            <a:r>
              <a:rPr lang="fr-FR" dirty="0"/>
              <a:t>A. La fin du contrat de DS</a:t>
            </a:r>
          </a:p>
        </p:txBody>
      </p:sp>
    </p:spTree>
    <p:extLst>
      <p:ext uri="{BB962C8B-B14F-4D97-AF65-F5344CB8AC3E}">
        <p14:creationId xmlns:p14="http://schemas.microsoft.com/office/powerpoint/2010/main" val="31947692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A1CAD8-B3C6-4E7F-88DE-F293F65541B8}"/>
              </a:ext>
            </a:extLst>
          </p:cNvPr>
          <p:cNvSpPr>
            <a:spLocks noGrp="1"/>
          </p:cNvSpPr>
          <p:nvPr>
            <p:ph idx="1"/>
          </p:nvPr>
        </p:nvSpPr>
        <p:spPr/>
        <p:txBody>
          <a:bodyPr/>
          <a:lstStyle/>
          <a:p>
            <a:pPr marL="0" indent="0">
              <a:buNone/>
            </a:pPr>
            <a:r>
              <a:rPr lang="fr-FR" b="1" dirty="0">
                <a:solidFill>
                  <a:srgbClr val="C00000"/>
                </a:solidFill>
              </a:rPr>
              <a:t>B. </a:t>
            </a:r>
            <a:r>
              <a:rPr lang="fr-FR" b="1" u="sng" dirty="0">
                <a:solidFill>
                  <a:srgbClr val="C00000"/>
                </a:solidFill>
              </a:rPr>
              <a:t>La cession de l’entreprise du distributeur sélectif</a:t>
            </a:r>
          </a:p>
          <a:p>
            <a:pPr marL="0" indent="0">
              <a:buNone/>
            </a:pPr>
            <a:endParaRPr lang="fr-FR" dirty="0"/>
          </a:p>
          <a:p>
            <a:pPr>
              <a:buFontTx/>
              <a:buChar char="-"/>
            </a:pPr>
            <a:r>
              <a:rPr lang="fr-FR" dirty="0"/>
              <a:t>Clause d’agrément du repreneur en cas de cession du contrat ou de la société exploitant le contrat : usuelle dans les contrats de distribution sélective</a:t>
            </a:r>
          </a:p>
          <a:p>
            <a:pPr>
              <a:buFontTx/>
              <a:buChar char="-"/>
            </a:pPr>
            <a:r>
              <a:rPr lang="fr-FR" dirty="0"/>
              <a:t>En général, exigence d’information préalable et d’autorisation préalable </a:t>
            </a:r>
          </a:p>
          <a:p>
            <a:pPr>
              <a:buFontTx/>
              <a:buChar char="-"/>
            </a:pPr>
            <a:r>
              <a:rPr lang="fr-FR" dirty="0"/>
              <a:t>Clause sèche ou pour justes motifs </a:t>
            </a:r>
          </a:p>
          <a:p>
            <a:pPr>
              <a:buFontTx/>
              <a:buChar char="-"/>
            </a:pPr>
            <a:r>
              <a:rPr lang="fr-FR" dirty="0"/>
              <a:t>Nécessaire pour vérifier si le repreneur remplit les critères d’appartenance au réseau </a:t>
            </a:r>
          </a:p>
        </p:txBody>
      </p:sp>
      <p:sp>
        <p:nvSpPr>
          <p:cNvPr id="5" name="Espace réservé du numéro de diapositive 4">
            <a:extLst>
              <a:ext uri="{FF2B5EF4-FFF2-40B4-BE49-F238E27FC236}">
                <a16:creationId xmlns:a16="http://schemas.microsoft.com/office/drawing/2014/main" id="{BC8781D2-4FD3-4BED-AF65-38916A9FC79E}"/>
              </a:ext>
            </a:extLst>
          </p:cNvPr>
          <p:cNvSpPr>
            <a:spLocks noGrp="1"/>
          </p:cNvSpPr>
          <p:nvPr>
            <p:ph type="sldNum" sz="quarter" idx="10"/>
          </p:nvPr>
        </p:nvSpPr>
        <p:spPr/>
        <p:txBody>
          <a:bodyPr/>
          <a:lstStyle/>
          <a:p>
            <a:pPr>
              <a:defRPr/>
            </a:pPr>
            <a:fld id="{CE6B577E-FA0A-4000-9108-E9EC658625CC}" type="slidenum">
              <a:rPr lang="fr-FR" altLang="fr-FR" smtClean="0"/>
              <a:pPr>
                <a:defRPr/>
              </a:pPr>
              <a:t>189</a:t>
            </a:fld>
            <a:endParaRPr lang="fr-FR" altLang="fr-FR"/>
          </a:p>
        </p:txBody>
      </p:sp>
      <p:sp>
        <p:nvSpPr>
          <p:cNvPr id="6" name="Titre 3">
            <a:extLst>
              <a:ext uri="{FF2B5EF4-FFF2-40B4-BE49-F238E27FC236}">
                <a16:creationId xmlns:a16="http://schemas.microsoft.com/office/drawing/2014/main" id="{172B9B97-AB21-A2CE-DE6F-6B7EABB2846B}"/>
              </a:ext>
            </a:extLst>
          </p:cNvPr>
          <p:cNvSpPr>
            <a:spLocks noGrp="1"/>
          </p:cNvSpPr>
          <p:nvPr>
            <p:ph type="title"/>
          </p:nvPr>
        </p:nvSpPr>
        <p:spPr>
          <a:xfrm>
            <a:off x="4282376" y="225168"/>
            <a:ext cx="4404424" cy="530481"/>
          </a:xfrm>
        </p:spPr>
        <p:txBody>
          <a:bodyPr>
            <a:normAutofit fontScale="90000"/>
          </a:bodyPr>
          <a:lstStyle/>
          <a:p>
            <a:r>
              <a:rPr lang="fr-FR" dirty="0"/>
              <a:t> III – LA SORTIE DU RESEAU</a:t>
            </a:r>
            <a:br>
              <a:rPr lang="fr-FR" dirty="0"/>
            </a:br>
            <a:r>
              <a:rPr lang="fr-FR" dirty="0"/>
              <a:t>B. La cession de l’entreprise du distributeur</a:t>
            </a:r>
            <a:br>
              <a:rPr lang="fr-FR" dirty="0"/>
            </a:br>
            <a:endParaRPr lang="fr-FR" dirty="0"/>
          </a:p>
        </p:txBody>
      </p:sp>
    </p:spTree>
    <p:extLst>
      <p:ext uri="{BB962C8B-B14F-4D97-AF65-F5344CB8AC3E}">
        <p14:creationId xmlns:p14="http://schemas.microsoft.com/office/powerpoint/2010/main" val="142490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a:xfrm>
            <a:off x="457200" y="995603"/>
            <a:ext cx="8229600" cy="3786443"/>
          </a:xfrm>
        </p:spPr>
        <p:txBody>
          <a:bodyPr>
            <a:normAutofit fontScale="92500"/>
          </a:bodyPr>
          <a:lstStyle/>
          <a:p>
            <a:pPr marL="457200" indent="-457200" algn="just">
              <a:buFont typeface="+mj-lt"/>
              <a:buAutoNum type="alphaUcPeriod"/>
            </a:pPr>
            <a:r>
              <a:rPr lang="fr-FR" b="1" u="sng" dirty="0">
                <a:solidFill>
                  <a:srgbClr val="C00000"/>
                </a:solidFill>
              </a:rPr>
              <a:t>Questions se posant dans le cadre de l’organisation du réseau</a:t>
            </a:r>
            <a:r>
              <a:rPr lang="fr-FR" sz="1800" dirty="0">
                <a:solidFill>
                  <a:srgbClr val="C00000"/>
                </a:solidFill>
                <a:effectLst/>
                <a:latin typeface="Times New Roman" panose="02020603050405020304" pitchFamily="18" charset="0"/>
                <a:ea typeface="Calibri" panose="020F0502020204030204" pitchFamily="34" charset="0"/>
              </a:rPr>
              <a:t> </a:t>
            </a:r>
            <a:r>
              <a:rPr lang="fr-FR" b="1" dirty="0">
                <a:solidFill>
                  <a:srgbClr val="C00000"/>
                </a:solidFill>
              </a:rPr>
              <a:t>: </a:t>
            </a:r>
          </a:p>
          <a:p>
            <a:pPr marL="0" indent="0" algn="just">
              <a:buNone/>
            </a:pPr>
            <a:endParaRPr lang="fr-FR" b="1" dirty="0">
              <a:solidFill>
                <a:srgbClr val="C00000"/>
              </a:solidFill>
            </a:endParaRPr>
          </a:p>
          <a:p>
            <a:pPr marL="457200" indent="-457200" algn="just">
              <a:buAutoNum type="arabicPeriod"/>
            </a:pPr>
            <a:r>
              <a:rPr lang="fr-FR" sz="1400" dirty="0"/>
              <a:t>Pourquoi avoir recours à la distribution sélective ?</a:t>
            </a:r>
          </a:p>
          <a:p>
            <a:pPr marL="457200" indent="-457200" algn="just">
              <a:buAutoNum type="arabicPeriod"/>
            </a:pPr>
            <a:r>
              <a:rPr lang="fr-FR" sz="1400" dirty="0"/>
              <a:t>Pourquoi est-il indispensable d’interdire la revente hors réseau en distribution sélective ?</a:t>
            </a:r>
          </a:p>
          <a:p>
            <a:pPr marL="457200" indent="-457200" algn="just">
              <a:buAutoNum type="arabicPeriod"/>
            </a:pPr>
            <a:r>
              <a:rPr lang="fr-FR" sz="1400" dirty="0"/>
              <a:t>Quel type de distribution sélective choisir ?</a:t>
            </a:r>
          </a:p>
          <a:p>
            <a:pPr marL="457200" indent="-457200" algn="just">
              <a:buAutoNum type="arabicPeriod"/>
            </a:pPr>
            <a:r>
              <a:rPr lang="fr-FR" sz="1400" dirty="0"/>
              <a:t>Quels sont les critères de licéité de la distribution sélective qualitative ?</a:t>
            </a:r>
          </a:p>
          <a:p>
            <a:pPr marL="457200" indent="-457200" algn="just">
              <a:buAutoNum type="arabicPeriod"/>
            </a:pPr>
            <a:r>
              <a:rPr lang="fr-FR" sz="1400" dirty="0"/>
              <a:t>Et ceux de la distribution sélective qualitative et quantitative ?</a:t>
            </a:r>
          </a:p>
          <a:p>
            <a:pPr marL="457200" indent="-457200" algn="just">
              <a:buAutoNum type="arabicPeriod"/>
            </a:pPr>
            <a:r>
              <a:rPr lang="fr-FR" sz="1400" dirty="0"/>
              <a:t>Peut-on panacher les deux types de distribution sélective, qualitative et quantitative pour certains produits ou services contractuels, qualitative pour d’autres ?</a:t>
            </a:r>
          </a:p>
          <a:p>
            <a:pPr marL="457200" indent="-457200" algn="just">
              <a:buAutoNum type="arabicPeriod"/>
            </a:pPr>
            <a:r>
              <a:rPr lang="fr-FR" sz="1400" dirty="0"/>
              <a:t>Peut-on adopter un système de distribution sélective à plusieurs niveaux ?</a:t>
            </a:r>
          </a:p>
          <a:p>
            <a:pPr marL="457200" indent="-457200" algn="just">
              <a:buAutoNum type="arabicPeriod"/>
            </a:pPr>
            <a:r>
              <a:rPr lang="fr-FR" sz="1400" dirty="0"/>
              <a:t>Peut-on pratiquer un système de double distribution, avec des ventes directes aux clients finals parallèlement aux ventes des distributeurs sélectifs ?</a:t>
            </a:r>
          </a:p>
          <a:p>
            <a:pPr marL="457200" indent="-457200" algn="just">
              <a:buAutoNum type="arabicPeriod"/>
            </a:pPr>
            <a:r>
              <a:rPr lang="fr-FR" sz="1400" dirty="0"/>
              <a:t>Peut-on adopter la distribution sélective dans certains pays et la distribution exclusive dans d’autres ?</a:t>
            </a:r>
          </a:p>
          <a:p>
            <a:pPr marL="457200" indent="-457200" algn="just">
              <a:buAutoNum type="arabicPeriod"/>
            </a:pPr>
            <a:r>
              <a:rPr lang="fr-FR" sz="1400" dirty="0"/>
              <a:t>Le recours à la distribution sélective qualitative et quantitative dans les DOM est-il contraire à la loi </a:t>
            </a:r>
            <a:r>
              <a:rPr lang="fr-FR" sz="1400" dirty="0" err="1"/>
              <a:t>Lurel</a:t>
            </a:r>
            <a:r>
              <a:rPr lang="fr-FR" sz="1400" dirty="0"/>
              <a:t> ?</a:t>
            </a:r>
          </a:p>
        </p:txBody>
      </p:sp>
      <p:sp>
        <p:nvSpPr>
          <p:cNvPr id="8" name="Titre 2">
            <a:extLst>
              <a:ext uri="{FF2B5EF4-FFF2-40B4-BE49-F238E27FC236}">
                <a16:creationId xmlns:a16="http://schemas.microsoft.com/office/drawing/2014/main" id="{EE9D158D-5875-4596-BEF6-78F11CEF432B}"/>
              </a:ext>
            </a:extLst>
          </p:cNvPr>
          <p:cNvSpPr>
            <a:spLocks noGrp="1"/>
          </p:cNvSpPr>
          <p:nvPr>
            <p:ph type="title"/>
          </p:nvPr>
        </p:nvSpPr>
        <p:spPr>
          <a:xfrm>
            <a:off x="4282376" y="225168"/>
            <a:ext cx="4404424" cy="530481"/>
          </a:xfrm>
        </p:spPr>
        <p:txBody>
          <a:bodyPr/>
          <a:lstStyle/>
          <a:p>
            <a:r>
              <a:rPr lang="fr-FR" sz="1600"/>
              <a:t>PLAN</a:t>
            </a:r>
            <a:endParaRPr lang="fr-FR"/>
          </a:p>
        </p:txBody>
      </p:sp>
      <p:sp>
        <p:nvSpPr>
          <p:cNvPr id="4" name="Espace réservé du numéro de diapositive 3">
            <a:extLst>
              <a:ext uri="{FF2B5EF4-FFF2-40B4-BE49-F238E27FC236}">
                <a16:creationId xmlns:a16="http://schemas.microsoft.com/office/drawing/2014/main" id="{640E64F6-E612-44B0-ABE9-DAC2BDF8A43F}"/>
              </a:ext>
            </a:extLst>
          </p:cNvPr>
          <p:cNvSpPr>
            <a:spLocks noGrp="1"/>
          </p:cNvSpPr>
          <p:nvPr>
            <p:ph type="sldNum" sz="quarter" idx="10"/>
          </p:nvPr>
        </p:nvSpPr>
        <p:spPr/>
        <p:txBody>
          <a:bodyPr/>
          <a:lstStyle/>
          <a:p>
            <a:pPr>
              <a:defRPr/>
            </a:pPr>
            <a:fld id="{CE6B577E-FA0A-4000-9108-E9EC658625CC}" type="slidenum">
              <a:rPr lang="fr-FR" altLang="fr-FR" smtClean="0"/>
              <a:pPr>
                <a:defRPr/>
              </a:pPr>
              <a:t>19</a:t>
            </a:fld>
            <a:endParaRPr lang="fr-FR" altLang="fr-FR"/>
          </a:p>
        </p:txBody>
      </p:sp>
    </p:spTree>
    <p:extLst>
      <p:ext uri="{BB962C8B-B14F-4D97-AF65-F5344CB8AC3E}">
        <p14:creationId xmlns:p14="http://schemas.microsoft.com/office/powerpoint/2010/main" val="317007906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381FB6-3356-4651-88C6-AE45A22C6AC3}"/>
              </a:ext>
            </a:extLst>
          </p:cNvPr>
          <p:cNvSpPr>
            <a:spLocks noGrp="1"/>
          </p:cNvSpPr>
          <p:nvPr>
            <p:ph idx="1"/>
          </p:nvPr>
        </p:nvSpPr>
        <p:spPr/>
        <p:txBody>
          <a:bodyPr>
            <a:normAutofit fontScale="92500" lnSpcReduction="20000"/>
          </a:bodyPr>
          <a:lstStyle/>
          <a:p>
            <a:pPr algn="just"/>
            <a:r>
              <a:rPr lang="fr-FR" dirty="0">
                <a:ea typeface="ＭＳ Ｐゴシック"/>
              </a:rPr>
              <a:t>Peut-on aller au-delà et admettre un non-agrément pour des raisons allant au-delà de la vérification des critères ? </a:t>
            </a:r>
            <a:endParaRPr lang="fr-FR" dirty="0"/>
          </a:p>
          <a:p>
            <a:pPr marL="0" indent="0" algn="just">
              <a:buNone/>
            </a:pPr>
            <a:endParaRPr lang="fr-FR" dirty="0"/>
          </a:p>
          <a:p>
            <a:pPr algn="just"/>
            <a:r>
              <a:rPr lang="fr-FR" dirty="0"/>
              <a:t>Il existe 2 courants en jurisprudence et en pratique : </a:t>
            </a:r>
          </a:p>
          <a:p>
            <a:pPr marL="0" indent="0" algn="just">
              <a:buNone/>
            </a:pPr>
            <a:endParaRPr lang="fr-FR" dirty="0"/>
          </a:p>
          <a:p>
            <a:pPr algn="just">
              <a:buFont typeface="Wingdings" panose="05000000000000000000" pitchFamily="2" charset="2"/>
              <a:buChar char="Ø"/>
            </a:pPr>
            <a:r>
              <a:rPr lang="fr-FR" dirty="0">
                <a:ea typeface="ＭＳ Ｐゴシック"/>
              </a:rPr>
              <a:t>absence d’intuitu personae entre le fournisseur et ses distributeurs sélectifs (Cass. Com, 4 mai 1999)</a:t>
            </a:r>
          </a:p>
          <a:p>
            <a:pPr algn="just">
              <a:buFont typeface="Wingdings" panose="05000000000000000000" pitchFamily="2" charset="2"/>
              <a:buChar char="Ø"/>
            </a:pPr>
            <a:endParaRPr lang="fr-FR" dirty="0"/>
          </a:p>
          <a:p>
            <a:pPr algn="just">
              <a:buFont typeface="Wingdings" panose="05000000000000000000" pitchFamily="2" charset="2"/>
              <a:buChar char="Ø"/>
            </a:pPr>
            <a:r>
              <a:rPr lang="fr-FR" dirty="0"/>
              <a:t>intuitu personae en plus des critères de sélection, en particulier en cas de distribution sélective quantitative, nécessité de pouvoir s’opposer à une trop grande concentration du réseau ou au contraire à une insuffisance d’économies d’échelle et impossibilité ou difficulté de travailler avec une personne avec laquelle on ne s’entend pas bien </a:t>
            </a:r>
          </a:p>
        </p:txBody>
      </p:sp>
      <p:sp>
        <p:nvSpPr>
          <p:cNvPr id="5" name="Espace réservé du numéro de diapositive 4">
            <a:extLst>
              <a:ext uri="{FF2B5EF4-FFF2-40B4-BE49-F238E27FC236}">
                <a16:creationId xmlns:a16="http://schemas.microsoft.com/office/drawing/2014/main" id="{E4235245-5C6F-444B-8761-D2BA6D379C33}"/>
              </a:ext>
            </a:extLst>
          </p:cNvPr>
          <p:cNvSpPr>
            <a:spLocks noGrp="1"/>
          </p:cNvSpPr>
          <p:nvPr>
            <p:ph type="sldNum" sz="quarter" idx="10"/>
          </p:nvPr>
        </p:nvSpPr>
        <p:spPr/>
        <p:txBody>
          <a:bodyPr/>
          <a:lstStyle/>
          <a:p>
            <a:pPr>
              <a:defRPr/>
            </a:pPr>
            <a:fld id="{CE6B577E-FA0A-4000-9108-E9EC658625CC}" type="slidenum">
              <a:rPr lang="fr-FR" altLang="fr-FR" smtClean="0"/>
              <a:pPr>
                <a:defRPr/>
              </a:pPr>
              <a:t>190</a:t>
            </a:fld>
            <a:endParaRPr lang="fr-FR" altLang="fr-FR"/>
          </a:p>
        </p:txBody>
      </p:sp>
      <p:sp>
        <p:nvSpPr>
          <p:cNvPr id="8" name="Titre 3">
            <a:extLst>
              <a:ext uri="{FF2B5EF4-FFF2-40B4-BE49-F238E27FC236}">
                <a16:creationId xmlns:a16="http://schemas.microsoft.com/office/drawing/2014/main" id="{E92A0AD9-7312-AB85-F808-D71ECEFC5C4D}"/>
              </a:ext>
            </a:extLst>
          </p:cNvPr>
          <p:cNvSpPr>
            <a:spLocks noGrp="1"/>
          </p:cNvSpPr>
          <p:nvPr>
            <p:ph type="title"/>
          </p:nvPr>
        </p:nvSpPr>
        <p:spPr>
          <a:xfrm>
            <a:off x="4282376" y="225168"/>
            <a:ext cx="4404424" cy="530481"/>
          </a:xfrm>
        </p:spPr>
        <p:txBody>
          <a:bodyPr>
            <a:normAutofit fontScale="90000"/>
          </a:bodyPr>
          <a:lstStyle/>
          <a:p>
            <a:r>
              <a:rPr lang="fr-FR" dirty="0"/>
              <a:t> III – LA SORTIE DU RESEAU</a:t>
            </a:r>
            <a:br>
              <a:rPr lang="fr-FR" dirty="0"/>
            </a:br>
            <a:r>
              <a:rPr lang="fr-FR" dirty="0"/>
              <a:t>B. La cession de l’entreprise du distributeur</a:t>
            </a:r>
            <a:br>
              <a:rPr lang="fr-FR" dirty="0"/>
            </a:br>
            <a:endParaRPr lang="fr-FR" dirty="0"/>
          </a:p>
        </p:txBody>
      </p:sp>
    </p:spTree>
    <p:extLst>
      <p:ext uri="{BB962C8B-B14F-4D97-AF65-F5344CB8AC3E}">
        <p14:creationId xmlns:p14="http://schemas.microsoft.com/office/powerpoint/2010/main" val="90284662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53E0C98-B1D5-44C4-A9B0-86112DB1C940}"/>
              </a:ext>
            </a:extLst>
          </p:cNvPr>
          <p:cNvSpPr>
            <a:spLocks noGrp="1"/>
          </p:cNvSpPr>
          <p:nvPr>
            <p:ph idx="1"/>
          </p:nvPr>
        </p:nvSpPr>
        <p:spPr/>
        <p:txBody>
          <a:bodyPr>
            <a:normAutofit/>
          </a:bodyPr>
          <a:lstStyle/>
          <a:p>
            <a:pPr marL="0" indent="0">
              <a:buNone/>
            </a:pPr>
            <a:r>
              <a:rPr lang="fr-FR" sz="1800" dirty="0">
                <a:solidFill>
                  <a:srgbClr val="C00000"/>
                </a:solidFill>
                <a:latin typeface="Arial" panose="020B0604020202020204" pitchFamily="34" charset="0"/>
                <a:ea typeface="ＭＳ Ｐゴシック"/>
                <a:cs typeface="Arial" panose="020B0604020202020204" pitchFamily="34" charset="0"/>
              </a:rPr>
              <a:t>Conclusion : un droit en évolution permanente</a:t>
            </a:r>
          </a:p>
          <a:p>
            <a:pPr marL="0" indent="0">
              <a:buNone/>
            </a:pPr>
            <a:endParaRPr lang="fr-FR" sz="1800" dirty="0">
              <a:latin typeface="Arial" panose="020B0604020202020204" pitchFamily="34" charset="0"/>
              <a:cs typeface="Arial" panose="020B0604020202020204" pitchFamily="34" charset="0"/>
            </a:endParaRPr>
          </a:p>
          <a:p>
            <a:pPr algn="just">
              <a:buFontTx/>
              <a:buChar char="-"/>
            </a:pPr>
            <a:r>
              <a:rPr lang="fr-FR" sz="1800" dirty="0">
                <a:latin typeface="Arial" panose="020B0604020202020204" pitchFamily="34" charset="0"/>
                <a:ea typeface="ＭＳ Ｐゴシック"/>
                <a:cs typeface="Arial" panose="020B0604020202020204" pitchFamily="34" charset="0"/>
              </a:rPr>
              <a:t>Pratique jurisprudentielle importante et évolutive ; </a:t>
            </a:r>
          </a:p>
          <a:p>
            <a:pPr algn="just">
              <a:buFontTx/>
              <a:buChar char="-"/>
            </a:pPr>
            <a:r>
              <a:rPr lang="fr-FR" sz="1800" dirty="0">
                <a:latin typeface="Arial" panose="020B0604020202020204" pitchFamily="34" charset="0"/>
                <a:ea typeface="ＭＳ Ｐゴシック"/>
                <a:cs typeface="Arial" panose="020B0604020202020204" pitchFamily="34" charset="0"/>
              </a:rPr>
              <a:t>La mise en œuvre de la réforme du droit des restrictions verticales 2022/720 ; </a:t>
            </a:r>
            <a:endParaRPr lang="fr-FR" sz="1800" dirty="0">
              <a:latin typeface="Arial" panose="020B0604020202020204" pitchFamily="34" charset="0"/>
              <a:cs typeface="Arial" panose="020B0604020202020204" pitchFamily="34" charset="0"/>
            </a:endParaRPr>
          </a:p>
          <a:p>
            <a:pPr algn="just">
              <a:buFontTx/>
              <a:buChar char="-"/>
            </a:pPr>
            <a:r>
              <a:rPr lang="fr-FR" sz="1800" dirty="0">
                <a:latin typeface="Arial" panose="020B0604020202020204" pitchFamily="34" charset="0"/>
                <a:ea typeface="ＭＳ Ｐゴシック"/>
                <a:cs typeface="Arial" panose="020B0604020202020204" pitchFamily="34" charset="0"/>
              </a:rPr>
              <a:t>Le débat sur la qualification d’acte unilatéral ou d’accord relevant du droit des ententes du refus d’agrément au sein d’un réseau de distribution sélective ; et </a:t>
            </a:r>
            <a:endParaRPr lang="fr-FR" sz="1800" dirty="0">
              <a:latin typeface="Arial" panose="020B0604020202020204" pitchFamily="34" charset="0"/>
              <a:cs typeface="Arial" panose="020B0604020202020204" pitchFamily="34" charset="0"/>
            </a:endParaRPr>
          </a:p>
          <a:p>
            <a:pPr algn="just">
              <a:buFontTx/>
              <a:buChar char="-"/>
            </a:pPr>
            <a:r>
              <a:rPr lang="fr-FR" sz="1800" dirty="0">
                <a:latin typeface="Arial" panose="020B0604020202020204" pitchFamily="34" charset="0"/>
                <a:ea typeface="ＭＳ Ｐゴシック"/>
                <a:cs typeface="Arial" panose="020B0604020202020204" pitchFamily="34" charset="0"/>
              </a:rPr>
              <a:t>Projet d’adoption d’un régime plus protecteur des distributeurs automobiles </a:t>
            </a:r>
          </a:p>
          <a:p>
            <a:pPr marL="0" indent="0">
              <a:buNone/>
            </a:pPr>
            <a:endParaRPr lang="fr-FR" sz="1800" dirty="0">
              <a:solidFill>
                <a:srgbClr val="3366FF"/>
              </a:solidFill>
              <a:latin typeface="+mn-lt"/>
            </a:endParaRPr>
          </a:p>
          <a:p>
            <a:endParaRPr lang="fr-FR" sz="1800" dirty="0">
              <a:solidFill>
                <a:srgbClr val="3366FF"/>
              </a:solidFill>
              <a:latin typeface="+mn-lt"/>
            </a:endParaRPr>
          </a:p>
        </p:txBody>
      </p:sp>
      <p:sp>
        <p:nvSpPr>
          <p:cNvPr id="4" name="Titre 3">
            <a:extLst>
              <a:ext uri="{FF2B5EF4-FFF2-40B4-BE49-F238E27FC236}">
                <a16:creationId xmlns:a16="http://schemas.microsoft.com/office/drawing/2014/main" id="{E503BC89-33BE-41DD-89DB-0CF28F49AECF}"/>
              </a:ext>
            </a:extLst>
          </p:cNvPr>
          <p:cNvSpPr>
            <a:spLocks noGrp="1"/>
          </p:cNvSpPr>
          <p:nvPr>
            <p:ph type="title"/>
          </p:nvPr>
        </p:nvSpPr>
        <p:spPr/>
        <p:txBody>
          <a:bodyPr/>
          <a:lstStyle/>
          <a:p>
            <a:r>
              <a:rPr lang="fr-FR" dirty="0"/>
              <a:t>CONCLUSION </a:t>
            </a:r>
          </a:p>
        </p:txBody>
      </p:sp>
      <p:sp>
        <p:nvSpPr>
          <p:cNvPr id="5" name="Espace réservé du numéro de diapositive 4">
            <a:extLst>
              <a:ext uri="{FF2B5EF4-FFF2-40B4-BE49-F238E27FC236}">
                <a16:creationId xmlns:a16="http://schemas.microsoft.com/office/drawing/2014/main" id="{0EAB3470-B45C-478C-B385-661811191459}"/>
              </a:ext>
            </a:extLst>
          </p:cNvPr>
          <p:cNvSpPr>
            <a:spLocks noGrp="1"/>
          </p:cNvSpPr>
          <p:nvPr>
            <p:ph type="sldNum" sz="quarter" idx="10"/>
          </p:nvPr>
        </p:nvSpPr>
        <p:spPr/>
        <p:txBody>
          <a:bodyPr/>
          <a:lstStyle/>
          <a:p>
            <a:pPr>
              <a:defRPr/>
            </a:pPr>
            <a:fld id="{CE6B577E-FA0A-4000-9108-E9EC658625CC}" type="slidenum">
              <a:rPr lang="fr-FR" altLang="fr-FR" smtClean="0"/>
              <a:pPr>
                <a:defRPr/>
              </a:pPr>
              <a:t>191</a:t>
            </a:fld>
            <a:endParaRPr lang="fr-FR" altLang="fr-FR"/>
          </a:p>
        </p:txBody>
      </p:sp>
    </p:spTree>
    <p:extLst>
      <p:ext uri="{BB962C8B-B14F-4D97-AF65-F5344CB8AC3E}">
        <p14:creationId xmlns:p14="http://schemas.microsoft.com/office/powerpoint/2010/main" val="177502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8DB14A-BD4C-49BD-B1F0-B1EA89873F26}"/>
              </a:ext>
            </a:extLst>
          </p:cNvPr>
          <p:cNvSpPr>
            <a:spLocks noGrp="1"/>
          </p:cNvSpPr>
          <p:nvPr>
            <p:ph idx="1"/>
          </p:nvPr>
        </p:nvSpPr>
        <p:spPr>
          <a:xfrm>
            <a:off x="539552" y="755649"/>
            <a:ext cx="8229600" cy="3786443"/>
          </a:xfrm>
        </p:spPr>
        <p:txBody>
          <a:bodyPr>
            <a:normAutofit/>
          </a:bodyPr>
          <a:lstStyle/>
          <a:p>
            <a:pPr marL="0" indent="0" algn="ctr">
              <a:buNone/>
            </a:pPr>
            <a:r>
              <a:rPr lang="fr-F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DE L’INTERVENTION</a:t>
            </a:r>
          </a:p>
          <a:p>
            <a:pPr marL="0" indent="0" algn="ctr">
              <a:buNone/>
            </a:pP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fr-FR" b="1" dirty="0">
                <a:solidFill>
                  <a:srgbClr val="C00000"/>
                </a:solidFill>
                <a:latin typeface="Arial" panose="020B0604020202020204" pitchFamily="34" charset="0"/>
                <a:cs typeface="Arial" panose="020B0604020202020204" pitchFamily="34" charset="0"/>
              </a:rPr>
              <a:t>	Introduction</a:t>
            </a:r>
          </a:p>
          <a:p>
            <a:pPr marL="0" indent="0">
              <a:buNone/>
            </a:pPr>
            <a:endParaRPr lang="fr-FR" b="1" dirty="0">
              <a:solidFill>
                <a:srgbClr val="C00000"/>
              </a:solidFill>
              <a:latin typeface="Arial" panose="020B0604020202020204" pitchFamily="34" charset="0"/>
              <a:cs typeface="Arial" panose="020B0604020202020204" pitchFamily="34" charset="0"/>
            </a:endParaRPr>
          </a:p>
          <a:p>
            <a:pPr marL="514350" indent="-514350" algn="just">
              <a:buFont typeface="+mj-lt"/>
              <a:buAutoNum type="romanUcPeriod"/>
            </a:pPr>
            <a:r>
              <a:rPr lang="fr-FR" b="1" dirty="0">
                <a:solidFill>
                  <a:srgbClr val="C00000"/>
                </a:solidFill>
                <a:latin typeface="Arial" panose="020B0604020202020204" pitchFamily="34" charset="0"/>
                <a:cs typeface="Arial" panose="020B0604020202020204" pitchFamily="34" charset="0"/>
              </a:rPr>
              <a:t>Nouveaux enjeux et problématiques actuelles de l’organisation d’un réseau de distribution sélective</a:t>
            </a:r>
          </a:p>
          <a:p>
            <a:pPr marL="400050" indent="-400050" algn="just">
              <a:buFont typeface="+mj-lt"/>
              <a:buAutoNum type="romanUcPeriod"/>
            </a:pPr>
            <a:endParaRPr lang="fr-FR" sz="1600" b="1" i="1" dirty="0">
              <a:solidFill>
                <a:srgbClr val="C00000"/>
              </a:solidFill>
              <a:latin typeface="Arial" panose="020B0604020202020204" pitchFamily="34" charset="0"/>
              <a:cs typeface="Arial" panose="020B0604020202020204" pitchFamily="34" charset="0"/>
            </a:endParaRPr>
          </a:p>
          <a:p>
            <a:pPr marL="514350" indent="-514350" algn="just">
              <a:buFont typeface="+mj-lt"/>
              <a:buAutoNum type="romanUcPeriod"/>
            </a:pPr>
            <a:r>
              <a:rPr lang="fr-FR" b="1" dirty="0">
                <a:solidFill>
                  <a:srgbClr val="C00000"/>
                </a:solidFill>
                <a:latin typeface="Arial" panose="020B0604020202020204" pitchFamily="34" charset="0"/>
                <a:cs typeface="Arial" panose="020B0604020202020204" pitchFamily="34" charset="0"/>
              </a:rPr>
              <a:t>Nouveaux enjeux et problématiques actuelles de la vie du contrat de distribution sélective</a:t>
            </a:r>
          </a:p>
        </p:txBody>
      </p:sp>
      <p:sp>
        <p:nvSpPr>
          <p:cNvPr id="4" name="Titre 3">
            <a:extLst>
              <a:ext uri="{FF2B5EF4-FFF2-40B4-BE49-F238E27FC236}">
                <a16:creationId xmlns:a16="http://schemas.microsoft.com/office/drawing/2014/main" id="{7959713D-A597-40E1-ACBF-A8C20BFA6B7D}"/>
              </a:ext>
            </a:extLst>
          </p:cNvPr>
          <p:cNvSpPr>
            <a:spLocks noGrp="1"/>
          </p:cNvSpPr>
          <p:nvPr>
            <p:ph type="title"/>
          </p:nvPr>
        </p:nvSpPr>
        <p:spPr/>
        <p:txBody>
          <a:bodyPr/>
          <a:lstStyle/>
          <a:p>
            <a:r>
              <a:rPr lang="fr-FR"/>
              <a:t>PLAN</a:t>
            </a:r>
          </a:p>
        </p:txBody>
      </p:sp>
      <p:sp>
        <p:nvSpPr>
          <p:cNvPr id="5" name="Espace réservé du numéro de diapositive 4">
            <a:extLst>
              <a:ext uri="{FF2B5EF4-FFF2-40B4-BE49-F238E27FC236}">
                <a16:creationId xmlns:a16="http://schemas.microsoft.com/office/drawing/2014/main" id="{B1D50D63-B770-4721-92EC-3B08740AE176}"/>
              </a:ext>
            </a:extLst>
          </p:cNvPr>
          <p:cNvSpPr>
            <a:spLocks noGrp="1"/>
          </p:cNvSpPr>
          <p:nvPr>
            <p:ph type="sldNum" sz="quarter" idx="10"/>
          </p:nvPr>
        </p:nvSpPr>
        <p:spPr/>
        <p:txBody>
          <a:bodyPr/>
          <a:lstStyle/>
          <a:p>
            <a:pPr>
              <a:defRPr/>
            </a:pPr>
            <a:fld id="{CE6B577E-FA0A-4000-9108-E9EC658625CC}" type="slidenum">
              <a:rPr lang="fr-FR" altLang="fr-FR" smtClean="0"/>
              <a:pPr>
                <a:defRPr/>
              </a:pPr>
              <a:t>2</a:t>
            </a:fld>
            <a:endParaRPr lang="fr-FR" altLang="fr-FR"/>
          </a:p>
        </p:txBody>
      </p:sp>
    </p:spTree>
    <p:extLst>
      <p:ext uri="{BB962C8B-B14F-4D97-AF65-F5344CB8AC3E}">
        <p14:creationId xmlns:p14="http://schemas.microsoft.com/office/powerpoint/2010/main" val="24163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4336A8C-CF88-4225-8171-4F5FA3FD12AF}"/>
              </a:ext>
            </a:extLst>
          </p:cNvPr>
          <p:cNvSpPr>
            <a:spLocks noGrp="1"/>
          </p:cNvSpPr>
          <p:nvPr>
            <p:ph idx="1"/>
          </p:nvPr>
        </p:nvSpPr>
        <p:spPr>
          <a:xfrm>
            <a:off x="457200" y="980817"/>
            <a:ext cx="8229600" cy="3786443"/>
          </a:xfrm>
        </p:spPr>
        <p:txBody>
          <a:bodyPr>
            <a:normAutofit/>
          </a:bodyPr>
          <a:lstStyle/>
          <a:p>
            <a:pPr marL="457200" indent="-457200" algn="just">
              <a:buFont typeface="+mj-lt"/>
              <a:buAutoNum type="arabicParenR"/>
            </a:pPr>
            <a:r>
              <a:rPr lang="fr-FR" sz="2400" b="1" dirty="0">
                <a:solidFill>
                  <a:srgbClr val="C00000"/>
                </a:solidFill>
                <a:latin typeface="Arial" panose="020B0604020202020204" pitchFamily="34" charset="0"/>
                <a:cs typeface="Arial" panose="020B0604020202020204" pitchFamily="34" charset="0"/>
              </a:rPr>
              <a:t>Pourquoi avoir recours à la distribution sélective ?</a:t>
            </a:r>
          </a:p>
          <a:p>
            <a:pPr marL="0" indent="0" algn="just">
              <a:buNone/>
            </a:pPr>
            <a:r>
              <a:rPr lang="fr-FR" b="1" dirty="0">
                <a:latin typeface="Arial" panose="020B0604020202020204" pitchFamily="34" charset="0"/>
                <a:cs typeface="Arial" panose="020B0604020202020204" pitchFamily="34" charset="0"/>
              </a:rPr>
              <a:t>► Un mode de distribution très prisé et répandu</a:t>
            </a:r>
          </a:p>
          <a:p>
            <a:pPr algn="just">
              <a:buFontTx/>
              <a:buChar char="-"/>
            </a:pPr>
            <a:r>
              <a:rPr lang="fr-FR" dirty="0">
                <a:latin typeface="Arial" panose="020B0604020202020204" pitchFamily="34" charset="0"/>
                <a:cs typeface="Arial" panose="020B0604020202020204" pitchFamily="34" charset="0"/>
              </a:rPr>
              <a:t>par les marques de luxe</a:t>
            </a:r>
          </a:p>
          <a:p>
            <a:pPr lvl="1" algn="just">
              <a:buFontTx/>
              <a:buChar char="-"/>
            </a:pPr>
            <a:r>
              <a:rPr lang="fr-FR" sz="1400" dirty="0">
                <a:latin typeface="Arial" panose="020B0604020202020204" pitchFamily="34" charset="0"/>
                <a:cs typeface="Arial" panose="020B0604020202020204" pitchFamily="34" charset="0"/>
              </a:rPr>
              <a:t>Permet une vente avec un service de qualité et des conseils aux clients</a:t>
            </a:r>
          </a:p>
          <a:p>
            <a:pPr lvl="1" algn="just">
              <a:buFontTx/>
              <a:buChar char="-"/>
            </a:pPr>
            <a:r>
              <a:rPr lang="fr-FR" sz="1400" dirty="0">
                <a:latin typeface="Arial" panose="020B0604020202020204" pitchFamily="34" charset="0"/>
                <a:cs typeface="Arial" panose="020B0604020202020204" pitchFamily="34" charset="0"/>
              </a:rPr>
              <a:t>Permet de différencier les produits de luxe d’autres produits =&gt; amélioration de la réputation de la marque</a:t>
            </a:r>
          </a:p>
          <a:p>
            <a:pPr lvl="1" algn="just">
              <a:buFontTx/>
              <a:buChar char="-"/>
            </a:pPr>
            <a:r>
              <a:rPr lang="fr-FR" sz="1400" dirty="0">
                <a:latin typeface="Arial" panose="020B0604020202020204" pitchFamily="34" charset="0"/>
                <a:cs typeface="Arial" panose="020B0604020202020204" pitchFamily="34" charset="0"/>
              </a:rPr>
              <a:t>Permet de gérer la rareté</a:t>
            </a:r>
          </a:p>
          <a:p>
            <a:pPr lvl="1" algn="just">
              <a:buFontTx/>
              <a:buChar char="-"/>
            </a:pPr>
            <a:r>
              <a:rPr lang="fr-FR" sz="1400" dirty="0">
                <a:latin typeface="Arial" panose="020B0604020202020204" pitchFamily="34" charset="0"/>
                <a:cs typeface="Arial" panose="020B0604020202020204" pitchFamily="34" charset="0"/>
              </a:rPr>
              <a:t>Permet d’avoir un réseau de distributeurs compétents</a:t>
            </a:r>
          </a:p>
          <a:p>
            <a:pPr algn="just">
              <a:buFontTx/>
              <a:buChar char="-"/>
            </a:pPr>
            <a:r>
              <a:rPr lang="fr-FR" dirty="0">
                <a:latin typeface="Arial" panose="020B0604020202020204" pitchFamily="34" charset="0"/>
                <a:cs typeface="Arial" panose="020B0604020202020204" pitchFamily="34" charset="0"/>
              </a:rPr>
              <a:t>et par les fabricants de produits présentant une certaine technicité</a:t>
            </a:r>
          </a:p>
          <a:p>
            <a:pPr marL="0" indent="0" algn="just">
              <a:buNone/>
            </a:pP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Un système qui a su s’adapter aux évolutions du marché</a:t>
            </a:r>
          </a:p>
        </p:txBody>
      </p:sp>
      <p:sp>
        <p:nvSpPr>
          <p:cNvPr id="7" name="Titre 3">
            <a:extLst>
              <a:ext uri="{FF2B5EF4-FFF2-40B4-BE49-F238E27FC236}">
                <a16:creationId xmlns:a16="http://schemas.microsoft.com/office/drawing/2014/main" id="{F8FAF992-B8D0-486C-BA27-573242CD0AE5}"/>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BC4B9400-D6BD-49C2-8075-C1C8B68AF92D}"/>
              </a:ext>
            </a:extLst>
          </p:cNvPr>
          <p:cNvSpPr>
            <a:spLocks noGrp="1"/>
          </p:cNvSpPr>
          <p:nvPr>
            <p:ph type="sldNum" sz="quarter" idx="10"/>
          </p:nvPr>
        </p:nvSpPr>
        <p:spPr/>
        <p:txBody>
          <a:bodyPr/>
          <a:lstStyle/>
          <a:p>
            <a:pPr>
              <a:defRPr/>
            </a:pPr>
            <a:fld id="{CE6B577E-FA0A-4000-9108-E9EC658625CC}" type="slidenum">
              <a:rPr lang="fr-FR" altLang="fr-FR" smtClean="0"/>
              <a:pPr>
                <a:defRPr/>
              </a:pPr>
              <a:t>20</a:t>
            </a:fld>
            <a:endParaRPr lang="fr-FR" altLang="fr-FR"/>
          </a:p>
        </p:txBody>
      </p:sp>
    </p:spTree>
    <p:extLst>
      <p:ext uri="{BB962C8B-B14F-4D97-AF65-F5344CB8AC3E}">
        <p14:creationId xmlns:p14="http://schemas.microsoft.com/office/powerpoint/2010/main" val="136072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4336A8C-CF88-4225-8171-4F5FA3FD12AF}"/>
              </a:ext>
            </a:extLst>
          </p:cNvPr>
          <p:cNvSpPr>
            <a:spLocks noGrp="1"/>
          </p:cNvSpPr>
          <p:nvPr>
            <p:ph idx="1"/>
          </p:nvPr>
        </p:nvSpPr>
        <p:spPr>
          <a:xfrm>
            <a:off x="457200" y="980817"/>
            <a:ext cx="8229600" cy="3786443"/>
          </a:xfrm>
        </p:spPr>
        <p:txBody>
          <a:bodyPr>
            <a:normAutofit/>
          </a:bodyPr>
          <a:lstStyle/>
          <a:p>
            <a:pPr marL="457200" indent="-457200" algn="just">
              <a:spcAft>
                <a:spcPts val="600"/>
              </a:spcAft>
              <a:buFont typeface="+mj-lt"/>
              <a:buAutoNum type="arabicParenR" startAt="2"/>
            </a:pPr>
            <a:r>
              <a:rPr lang="fr-FR" sz="2400" b="1" dirty="0">
                <a:solidFill>
                  <a:srgbClr val="C00000"/>
                </a:solidFill>
                <a:latin typeface="Arial" panose="020B0604020202020204" pitchFamily="34" charset="0"/>
                <a:cs typeface="Arial" panose="020B0604020202020204" pitchFamily="34" charset="0"/>
              </a:rPr>
              <a:t>Pourquoi faut-il impérativement interdire la revente hors réseau en distribution sélective ?</a:t>
            </a:r>
          </a:p>
          <a:p>
            <a:pPr algn="just">
              <a:spcAft>
                <a:spcPts val="600"/>
              </a:spcAft>
              <a:buFontTx/>
              <a:buChar char="-"/>
            </a:pPr>
            <a:r>
              <a:rPr lang="fr-FR" sz="1300" dirty="0">
                <a:latin typeface="Arial" panose="020B0604020202020204" pitchFamily="34" charset="0"/>
                <a:cs typeface="Arial" panose="020B0604020202020204" pitchFamily="34" charset="0"/>
              </a:rPr>
              <a:t>Exemple classique d’externalité horizontale négative lorsque l’effort de service consenti par un distributeur profite à ses concurrents.</a:t>
            </a:r>
          </a:p>
          <a:p>
            <a:pPr algn="just">
              <a:spcAft>
                <a:spcPts val="600"/>
              </a:spcAft>
              <a:buFontTx/>
              <a:buChar char="-"/>
            </a:pPr>
            <a:r>
              <a:rPr lang="fr-FR" sz="1300" dirty="0">
                <a:latin typeface="Arial" panose="020B0604020202020204" pitchFamily="34" charset="0"/>
                <a:cs typeface="Arial" panose="020B0604020202020204" pitchFamily="34" charset="0"/>
              </a:rPr>
              <a:t>Le distributeur sélectif augmente ses coûts et donc ses prix en proposant un service à ses clients (vendeurs qualifiés, produits de démonstration, catalogues, etc.)</a:t>
            </a:r>
          </a:p>
          <a:p>
            <a:pPr algn="just">
              <a:spcAft>
                <a:spcPts val="600"/>
              </a:spcAft>
              <a:buFontTx/>
              <a:buChar char="-"/>
            </a:pPr>
            <a:r>
              <a:rPr lang="fr-FR" sz="1300" dirty="0">
                <a:latin typeface="Arial" panose="020B0604020202020204" pitchFamily="34" charset="0"/>
                <a:cs typeface="Arial" panose="020B0604020202020204" pitchFamily="34" charset="0"/>
              </a:rPr>
              <a:t>Si son concurrent ne fournit pas ce service et n’en supporte pas les coûts, il peut vendre le produit à un prix de détail plus faible tout en réalisant des profits supérieurs à ceux du distributeur fournissant le service.</a:t>
            </a:r>
          </a:p>
          <a:p>
            <a:pPr algn="just">
              <a:spcAft>
                <a:spcPts val="600"/>
              </a:spcAft>
              <a:buFontTx/>
              <a:buChar char="-"/>
            </a:pPr>
            <a:r>
              <a:rPr lang="fr-FR" sz="1300" dirty="0">
                <a:latin typeface="Arial" panose="020B0604020202020204" pitchFamily="34" charset="0"/>
                <a:cs typeface="Arial" panose="020B0604020202020204" pitchFamily="34" charset="0"/>
              </a:rPr>
              <a:t>Risque de </a:t>
            </a:r>
            <a:r>
              <a:rPr lang="fr-FR" sz="1300" i="1" dirty="0">
                <a:latin typeface="Arial" panose="020B0604020202020204" pitchFamily="34" charset="0"/>
                <a:cs typeface="Arial" panose="020B0604020202020204" pitchFamily="34" charset="0"/>
              </a:rPr>
              <a:t>free riding </a:t>
            </a:r>
            <a:r>
              <a:rPr lang="fr-FR" sz="1300" dirty="0">
                <a:latin typeface="Arial" panose="020B0604020202020204" pitchFamily="34" charset="0"/>
                <a:cs typeface="Arial" panose="020B0604020202020204" pitchFamily="34" charset="0"/>
              </a:rPr>
              <a:t>ou de passager clandestin : le client ira se renseigner chez le distributeur rendant le service et ira acheter le produit chez le </a:t>
            </a:r>
            <a:r>
              <a:rPr lang="fr-FR" sz="1300" i="1" dirty="0">
                <a:latin typeface="Arial" panose="020B0604020202020204" pitchFamily="34" charset="0"/>
                <a:cs typeface="Arial" panose="020B0604020202020204" pitchFamily="34" charset="0"/>
              </a:rPr>
              <a:t>free rider</a:t>
            </a:r>
            <a:r>
              <a:rPr lang="fr-FR" sz="1300" dirty="0">
                <a:latin typeface="Arial" panose="020B0604020202020204" pitchFamily="34" charset="0"/>
                <a:cs typeface="Arial" panose="020B0604020202020204" pitchFamily="34" charset="0"/>
              </a:rPr>
              <a:t>.</a:t>
            </a:r>
          </a:p>
          <a:p>
            <a:pPr algn="just">
              <a:buFontTx/>
              <a:buChar char="-"/>
            </a:pPr>
            <a:r>
              <a:rPr lang="fr-FR" sz="1300" dirty="0">
                <a:latin typeface="Arial" panose="020B0604020202020204" pitchFamily="34" charset="0"/>
                <a:cs typeface="Arial" panose="020B0604020202020204" pitchFamily="34" charset="0"/>
              </a:rPr>
              <a:t>Une restriction verticale entre le fournisseur et ses distributeurs permet de remédier à cette inefficience : il suffit que le fournisseur ne livre que les distributeurs qui assurent le service et leur interdise de revendre à des distributeurs ne rendant pas le service pour que le </a:t>
            </a:r>
            <a:r>
              <a:rPr lang="fr-FR" sz="1300" i="1" dirty="0">
                <a:latin typeface="Arial" panose="020B0604020202020204" pitchFamily="34" charset="0"/>
                <a:cs typeface="Arial" panose="020B0604020202020204" pitchFamily="34" charset="0"/>
              </a:rPr>
              <a:t>free riding </a:t>
            </a:r>
            <a:r>
              <a:rPr lang="fr-FR" sz="1300" dirty="0">
                <a:latin typeface="Arial" panose="020B0604020202020204" pitchFamily="34" charset="0"/>
                <a:cs typeface="Arial" panose="020B0604020202020204" pitchFamily="34" charset="0"/>
              </a:rPr>
              <a:t>disparaisse.</a:t>
            </a:r>
          </a:p>
        </p:txBody>
      </p:sp>
      <p:sp>
        <p:nvSpPr>
          <p:cNvPr id="7" name="Titre 3">
            <a:extLst>
              <a:ext uri="{FF2B5EF4-FFF2-40B4-BE49-F238E27FC236}">
                <a16:creationId xmlns:a16="http://schemas.microsoft.com/office/drawing/2014/main" id="{F8FAF992-B8D0-486C-BA27-573242CD0AE5}"/>
              </a:ext>
            </a:extLst>
          </p:cNvPr>
          <p:cNvSpPr>
            <a:spLocks noGrp="1"/>
          </p:cNvSpPr>
          <p:nvPr>
            <p:ph type="title"/>
          </p:nvPr>
        </p:nvSpPr>
        <p:spPr>
          <a:xfrm>
            <a:off x="4282376" y="225168"/>
            <a:ext cx="4404424" cy="530481"/>
          </a:xfrm>
        </p:spPr>
        <p:txBody>
          <a:bodyPr>
            <a:normAutofit/>
          </a:bodyPr>
          <a:lstStyle/>
          <a:p>
            <a:r>
              <a:rPr lang="fr-FR" dirty="0"/>
              <a:t>I. L’organisation d’un réseau de distribution sélective</a:t>
            </a:r>
          </a:p>
        </p:txBody>
      </p:sp>
      <p:sp>
        <p:nvSpPr>
          <p:cNvPr id="4" name="Espace réservé du numéro de diapositive 3">
            <a:extLst>
              <a:ext uri="{FF2B5EF4-FFF2-40B4-BE49-F238E27FC236}">
                <a16:creationId xmlns:a16="http://schemas.microsoft.com/office/drawing/2014/main" id="{A279EF03-0BA8-447C-A9E5-FB46789334D3}"/>
              </a:ext>
            </a:extLst>
          </p:cNvPr>
          <p:cNvSpPr>
            <a:spLocks noGrp="1"/>
          </p:cNvSpPr>
          <p:nvPr>
            <p:ph type="sldNum" sz="quarter" idx="10"/>
          </p:nvPr>
        </p:nvSpPr>
        <p:spPr/>
        <p:txBody>
          <a:bodyPr/>
          <a:lstStyle/>
          <a:p>
            <a:pPr>
              <a:defRPr/>
            </a:pPr>
            <a:fld id="{CE6B577E-FA0A-4000-9108-E9EC658625CC}" type="slidenum">
              <a:rPr lang="fr-FR" altLang="fr-FR" smtClean="0"/>
              <a:pPr>
                <a:defRPr/>
              </a:pPr>
              <a:t>21</a:t>
            </a:fld>
            <a:endParaRPr lang="fr-FR" altLang="fr-FR"/>
          </a:p>
        </p:txBody>
      </p:sp>
    </p:spTree>
    <p:extLst>
      <p:ext uri="{BB962C8B-B14F-4D97-AF65-F5344CB8AC3E}">
        <p14:creationId xmlns:p14="http://schemas.microsoft.com/office/powerpoint/2010/main" val="182542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98FE0DD-9A21-437F-8F1A-700BBC876D21}"/>
              </a:ext>
            </a:extLst>
          </p:cNvPr>
          <p:cNvSpPr>
            <a:spLocks noGrp="1"/>
          </p:cNvSpPr>
          <p:nvPr>
            <p:ph idx="1"/>
          </p:nvPr>
        </p:nvSpPr>
        <p:spPr/>
        <p:txBody>
          <a:bodyPr>
            <a:normAutofit fontScale="85000" lnSpcReduction="20000"/>
          </a:bodyPr>
          <a:lstStyle/>
          <a:p>
            <a:pPr marL="457200" indent="-457200" algn="just">
              <a:buFont typeface="+mj-lt"/>
              <a:buAutoNum type="arabicParenR" startAt="3"/>
            </a:pPr>
            <a:r>
              <a:rPr lang="fr-FR" sz="2400" b="1" dirty="0">
                <a:solidFill>
                  <a:srgbClr val="C00000"/>
                </a:solidFill>
                <a:latin typeface="Arial" panose="020B0604020202020204" pitchFamily="34" charset="0"/>
                <a:cs typeface="Arial" panose="020B0604020202020204" pitchFamily="34" charset="0"/>
              </a:rPr>
              <a:t>Quel type de distribution sélective choisir ?</a:t>
            </a:r>
          </a:p>
          <a:p>
            <a:pPr marL="457200" indent="-457200" algn="just">
              <a:buFont typeface="+mj-lt"/>
              <a:buAutoNum type="arabicParenR" startAt="3"/>
            </a:pPr>
            <a:endParaRPr lang="fr-FR" sz="2400" b="1" dirty="0">
              <a:latin typeface="+mn-lt"/>
            </a:endParaRPr>
          </a:p>
          <a:p>
            <a:pPr marL="0" indent="0" algn="just">
              <a:buNone/>
            </a:pPr>
            <a:r>
              <a:rPr lang="fr-FR" sz="2400" b="1" dirty="0">
                <a:latin typeface="Arial" panose="020B0604020202020204" pitchFamily="34" charset="0"/>
                <a:cs typeface="Arial" panose="020B0604020202020204" pitchFamily="34" charset="0"/>
              </a:rPr>
              <a:t>Distinction entre la sélection purement qualitative et la sélection quantitative</a:t>
            </a:r>
            <a:endParaRPr lang="fr-FR" sz="2400" dirty="0">
              <a:latin typeface="Arial" panose="020B0604020202020204" pitchFamily="34" charset="0"/>
              <a:cs typeface="Arial" panose="020B0604020202020204" pitchFamily="34" charset="0"/>
            </a:endParaRPr>
          </a:p>
          <a:p>
            <a:pPr marL="0" indent="0" algn="just">
              <a:buNone/>
            </a:pPr>
            <a:endParaRPr lang="fr-FR" sz="2400"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Distribution qualitative</a:t>
            </a:r>
            <a:r>
              <a:rPr lang="fr-FR" dirty="0">
                <a:latin typeface="Arial" panose="020B0604020202020204" pitchFamily="34" charset="0"/>
                <a:cs typeface="Arial" panose="020B0604020202020204" pitchFamily="34" charset="0"/>
              </a:rPr>
              <a:t>: les produits sont vendus à des distributeurs répondant à des critères qualitatifs tels que la formation des vendeurs, les services fournis et la gamme des produits commercialisés. Une telle sélection ne tombe pas sous le coup de l'article 101 du TFUE. </a:t>
            </a:r>
          </a:p>
          <a:p>
            <a:pPr algn="just"/>
            <a:endParaRPr lang="fr-FR"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Distribution quantitative</a:t>
            </a:r>
            <a:r>
              <a:rPr lang="fr-FR" dirty="0">
                <a:latin typeface="Arial" panose="020B0604020202020204" pitchFamily="34" charset="0"/>
                <a:cs typeface="Arial" panose="020B0604020202020204" pitchFamily="34" charset="0"/>
              </a:rPr>
              <a:t>: outre les critères qualitatifs, le fournisseur recourt à des critères quantitatifs c'est-à-dire qui limitent directement le nombre de distributeurs (par ex: quotas de ventes minimaux ou maximaux, détermination du nombre de distributeurs).</a:t>
            </a:r>
          </a:p>
        </p:txBody>
      </p:sp>
      <p:sp>
        <p:nvSpPr>
          <p:cNvPr id="7" name="Titre 3">
            <a:extLst>
              <a:ext uri="{FF2B5EF4-FFF2-40B4-BE49-F238E27FC236}">
                <a16:creationId xmlns:a16="http://schemas.microsoft.com/office/drawing/2014/main" id="{78A5AA6E-1EFC-4022-9554-EF77E863D54C}"/>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3EFB3F31-B0C9-4E8F-96BE-F892057672C2}"/>
              </a:ext>
            </a:extLst>
          </p:cNvPr>
          <p:cNvSpPr>
            <a:spLocks noGrp="1"/>
          </p:cNvSpPr>
          <p:nvPr>
            <p:ph type="sldNum" sz="quarter" idx="10"/>
          </p:nvPr>
        </p:nvSpPr>
        <p:spPr/>
        <p:txBody>
          <a:bodyPr/>
          <a:lstStyle/>
          <a:p>
            <a:pPr>
              <a:defRPr/>
            </a:pPr>
            <a:fld id="{CE6B577E-FA0A-4000-9108-E9EC658625CC}" type="slidenum">
              <a:rPr lang="fr-FR" altLang="fr-FR" smtClean="0"/>
              <a:pPr>
                <a:defRPr/>
              </a:pPr>
              <a:t>22</a:t>
            </a:fld>
            <a:endParaRPr lang="fr-FR" altLang="fr-FR"/>
          </a:p>
        </p:txBody>
      </p:sp>
    </p:spTree>
    <p:extLst>
      <p:ext uri="{BB962C8B-B14F-4D97-AF65-F5344CB8AC3E}">
        <p14:creationId xmlns:p14="http://schemas.microsoft.com/office/powerpoint/2010/main" val="1474778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fontScale="85000" lnSpcReduction="10000"/>
          </a:bodyPr>
          <a:lstStyle/>
          <a:p>
            <a:pPr marL="457200" lvl="0" indent="-457200" algn="just">
              <a:buFont typeface="+mj-lt"/>
              <a:buAutoNum type="arabicParenR" startAt="4"/>
            </a:pPr>
            <a:r>
              <a:rPr lang="fr-FR" b="1" dirty="0">
                <a:solidFill>
                  <a:srgbClr val="C00000"/>
                </a:solidFill>
                <a:latin typeface="Arial" panose="020B0604020202020204" pitchFamily="34" charset="0"/>
                <a:cs typeface="Arial" panose="020B0604020202020204" pitchFamily="34" charset="0"/>
              </a:rPr>
              <a:t>Quels sont les critères de licéité de la distribution sélective qualitative ?</a:t>
            </a:r>
          </a:p>
          <a:p>
            <a:pPr marL="0" lvl="0" indent="0" algn="just">
              <a:buNone/>
            </a:pPr>
            <a:endParaRPr lang="fr-FR" dirty="0">
              <a:solidFill>
                <a:srgbClr val="C00000"/>
              </a:solidFill>
              <a:latin typeface="Arial" panose="020B0604020202020204" pitchFamily="34" charset="0"/>
              <a:cs typeface="Arial" panose="020B0604020202020204" pitchFamily="34" charset="0"/>
            </a:endParaRPr>
          </a:p>
          <a:p>
            <a:pPr marL="0" lvl="0" indent="0" algn="just">
              <a:buNone/>
            </a:pPr>
            <a:r>
              <a:rPr lang="fr-FR" dirty="0">
                <a:solidFill>
                  <a:srgbClr val="C00000"/>
                </a:solidFill>
                <a:latin typeface="Arial" panose="020B0604020202020204" pitchFamily="34" charset="0"/>
                <a:cs typeface="Arial" panose="020B0604020202020204" pitchFamily="34" charset="0"/>
              </a:rPr>
              <a:t>Les conditions pour qu’un réseau de DS échappe au principe prohibitif</a:t>
            </a:r>
          </a:p>
          <a:p>
            <a:pPr marL="0" lvl="0" indent="0" algn="just">
              <a:buNone/>
            </a:pPr>
            <a:endParaRPr lang="fr-FR" dirty="0">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fr-FR" sz="1900" u="sng" dirty="0">
                <a:latin typeface="Arial" panose="020B0604020202020204" pitchFamily="34" charset="0"/>
                <a:cs typeface="Arial" panose="020B0604020202020204" pitchFamily="34" charset="0"/>
              </a:rPr>
              <a:t>CJCE, 25 oct. 1977, </a:t>
            </a:r>
            <a:r>
              <a:rPr lang="fr-FR" sz="1900" u="sng" dirty="0" err="1">
                <a:latin typeface="Arial" panose="020B0604020202020204" pitchFamily="34" charset="0"/>
                <a:cs typeface="Arial" panose="020B0604020202020204" pitchFamily="34" charset="0"/>
              </a:rPr>
              <a:t>aff.</a:t>
            </a:r>
            <a:r>
              <a:rPr lang="fr-FR" sz="1900" u="sng" dirty="0">
                <a:latin typeface="Arial" panose="020B0604020202020204" pitchFamily="34" charset="0"/>
                <a:cs typeface="Arial" panose="020B0604020202020204" pitchFamily="34" charset="0"/>
              </a:rPr>
              <a:t> 26/27, </a:t>
            </a:r>
            <a:r>
              <a:rPr lang="fr-FR" sz="1900" i="1" u="sng" dirty="0">
                <a:latin typeface="Arial" panose="020B0604020202020204" pitchFamily="34" charset="0"/>
                <a:cs typeface="Arial" panose="020B0604020202020204" pitchFamily="34" charset="0"/>
              </a:rPr>
              <a:t>Metro</a:t>
            </a:r>
            <a:r>
              <a:rPr lang="fr-FR" sz="1900" i="1" dirty="0">
                <a:latin typeface="Arial" panose="020B0604020202020204" pitchFamily="34" charset="0"/>
                <a:cs typeface="Arial" panose="020B0604020202020204" pitchFamily="34" charset="0"/>
              </a:rPr>
              <a:t> </a:t>
            </a:r>
            <a:r>
              <a:rPr lang="fr-FR" sz="1900" dirty="0">
                <a:latin typeface="Arial" panose="020B0604020202020204" pitchFamily="34" charset="0"/>
                <a:cs typeface="Arial" panose="020B0604020202020204" pitchFamily="34" charset="0"/>
              </a:rPr>
              <a:t>:</a:t>
            </a:r>
            <a:r>
              <a:rPr lang="fr-FR" sz="1900" i="1" dirty="0">
                <a:latin typeface="Arial" panose="020B0604020202020204" pitchFamily="34" charset="0"/>
                <a:cs typeface="Arial" panose="020B0604020202020204" pitchFamily="34" charset="0"/>
              </a:rPr>
              <a:t> « à condition que le choix des revendeurs s'opère en fonction des critères objectifs de caractère qualitatif relatifs à la qualification professionnelle du revendeur, de son personnel et de ses installations, que ces conditions soient fixées d'une manière uniforme à l'égard de tous les revendeurs potentiels et appliqués de façon non discriminatoire »</a:t>
            </a:r>
            <a:r>
              <a:rPr lang="fr-FR" sz="1900" dirty="0">
                <a:latin typeface="Arial" panose="020B0604020202020204" pitchFamily="34" charset="0"/>
                <a:cs typeface="Arial" panose="020B0604020202020204" pitchFamily="34" charset="0"/>
              </a:rPr>
              <a:t>.</a:t>
            </a:r>
          </a:p>
          <a:p>
            <a:pPr marL="0" lvl="0" indent="0" algn="just">
              <a:buNone/>
            </a:pPr>
            <a:endParaRPr lang="fr-FR" sz="19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fr-FR" sz="1900" dirty="0">
                <a:latin typeface="Arial" panose="020B0604020202020204" pitchFamily="34" charset="0"/>
                <a:cs typeface="Arial" panose="020B0604020202020204" pitchFamily="34" charset="0"/>
              </a:rPr>
              <a:t>Critères repris par l’arrêt </a:t>
            </a:r>
            <a:r>
              <a:rPr lang="fr-FR" sz="1900" i="1" dirty="0">
                <a:latin typeface="Arial" panose="020B0604020202020204" pitchFamily="34" charset="0"/>
                <a:cs typeface="Arial" panose="020B0604020202020204" pitchFamily="34" charset="0"/>
              </a:rPr>
              <a:t>Coty :</a:t>
            </a:r>
            <a:r>
              <a:rPr lang="fr-FR" sz="1900" dirty="0">
                <a:latin typeface="Arial" panose="020B0604020202020204" pitchFamily="34" charset="0"/>
                <a:cs typeface="Arial" panose="020B0604020202020204" pitchFamily="34" charset="0"/>
              </a:rPr>
              <a:t> 6 déc. 2017, aff.C-230/16</a:t>
            </a:r>
          </a:p>
          <a:p>
            <a:pPr marL="0" lvl="0" indent="0" algn="just">
              <a:buNone/>
            </a:pPr>
            <a:endParaRPr lang="fr-FR" sz="1900" dirty="0">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fr-FR" sz="1900" dirty="0">
                <a:latin typeface="Arial" panose="020B0604020202020204" pitchFamily="34" charset="0"/>
                <a:cs typeface="Arial" panose="020B0604020202020204" pitchFamily="34" charset="0"/>
              </a:rPr>
              <a:t>Critères également appliqués en France (Cass. Com. 18 déc. 2012, n°11-27.342 ; CA Paris, pôle 5 chambre 4, 21 octobre 2020, n°18/27620)</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DAEC2D3D-C9A8-45AD-96D0-FB9DEEC32F96}"/>
              </a:ext>
            </a:extLst>
          </p:cNvPr>
          <p:cNvSpPr>
            <a:spLocks noGrp="1"/>
          </p:cNvSpPr>
          <p:nvPr>
            <p:ph type="sldNum" sz="quarter" idx="10"/>
          </p:nvPr>
        </p:nvSpPr>
        <p:spPr/>
        <p:txBody>
          <a:bodyPr/>
          <a:lstStyle/>
          <a:p>
            <a:pPr>
              <a:defRPr/>
            </a:pPr>
            <a:fld id="{CE6B577E-FA0A-4000-9108-E9EC658625CC}" type="slidenum">
              <a:rPr lang="fr-FR" altLang="fr-FR" smtClean="0"/>
              <a:pPr>
                <a:defRPr/>
              </a:pPr>
              <a:t>23</a:t>
            </a:fld>
            <a:endParaRPr lang="fr-FR" altLang="fr-FR"/>
          </a:p>
        </p:txBody>
      </p:sp>
    </p:spTree>
    <p:extLst>
      <p:ext uri="{BB962C8B-B14F-4D97-AF65-F5344CB8AC3E}">
        <p14:creationId xmlns:p14="http://schemas.microsoft.com/office/powerpoint/2010/main" val="82964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lvl="0" indent="-457200" algn="just">
              <a:buFont typeface="+mj-lt"/>
              <a:buAutoNum type="arabicPeriod"/>
            </a:pPr>
            <a:r>
              <a:rPr lang="fr-FR" b="1" dirty="0">
                <a:solidFill>
                  <a:srgbClr val="C00000"/>
                </a:solidFill>
                <a:latin typeface="Arial" panose="020B0604020202020204" pitchFamily="34" charset="0"/>
                <a:cs typeface="Arial" panose="020B0604020202020204" pitchFamily="34" charset="0"/>
              </a:rPr>
              <a:t>La qualité des produits ou services</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La nature des biens ou services en question doit être telle qu’un système de distribution sélective est nécessaire.</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Largement admis pour les produits de luxe (caractéristiques et/ou sensation de luxe) ou de haute qualité ou technicité</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Ex. de produits de luxe : parfums et produits cosmétiques</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Ex. de produits de haute technicité : produits électro-ménagers de haute qualité et fiabilité, matériels de motoculture qui nécessitent, en raison de leur technicité et dangerosité, des services d’assistance et de conseil, téléviseurs haut de gamme dotés de fonctionnalités avancées.</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96D8255F-DFC2-4DB0-9804-CFCD8836B9E6}"/>
              </a:ext>
            </a:extLst>
          </p:cNvPr>
          <p:cNvSpPr>
            <a:spLocks noGrp="1"/>
          </p:cNvSpPr>
          <p:nvPr>
            <p:ph type="sldNum" sz="quarter" idx="10"/>
          </p:nvPr>
        </p:nvSpPr>
        <p:spPr/>
        <p:txBody>
          <a:bodyPr/>
          <a:lstStyle/>
          <a:p>
            <a:pPr>
              <a:defRPr/>
            </a:pPr>
            <a:fld id="{CE6B577E-FA0A-4000-9108-E9EC658625CC}" type="slidenum">
              <a:rPr lang="fr-FR" altLang="fr-FR" smtClean="0"/>
              <a:pPr>
                <a:defRPr/>
              </a:pPr>
              <a:t>24</a:t>
            </a:fld>
            <a:endParaRPr lang="fr-FR" altLang="fr-FR"/>
          </a:p>
        </p:txBody>
      </p:sp>
    </p:spTree>
    <p:extLst>
      <p:ext uri="{BB962C8B-B14F-4D97-AF65-F5344CB8AC3E}">
        <p14:creationId xmlns:p14="http://schemas.microsoft.com/office/powerpoint/2010/main" val="2337413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71DDA9-BD8D-43DB-AA67-062DC4C893A0}"/>
              </a:ext>
            </a:extLst>
          </p:cNvPr>
          <p:cNvSpPr>
            <a:spLocks noGrp="1"/>
          </p:cNvSpPr>
          <p:nvPr>
            <p:ph idx="1"/>
          </p:nvPr>
        </p:nvSpPr>
        <p:spPr/>
        <p:txBody>
          <a:bodyPr>
            <a:normAutofit/>
          </a:bodyPr>
          <a:lstStyle/>
          <a:p>
            <a:pPr lvl="0" algn="just">
              <a:spcAft>
                <a:spcPts val="600"/>
              </a:spcAft>
              <a:buFontTx/>
              <a:buChar char="•"/>
            </a:pPr>
            <a:r>
              <a:rPr lang="fr-FR" sz="1600" b="1" dirty="0">
                <a:latin typeface="Arial" panose="020B0604020202020204" pitchFamily="34" charset="0"/>
                <a:cs typeface="Arial" panose="020B0604020202020204" pitchFamily="34" charset="0"/>
              </a:rPr>
              <a:t>Haute technicité </a:t>
            </a:r>
            <a:r>
              <a:rPr lang="fr-FR" sz="1600" dirty="0">
                <a:latin typeface="Arial" panose="020B0604020202020204" pitchFamily="34" charset="0"/>
                <a:cs typeface="Arial" panose="020B0604020202020204" pitchFamily="34" charset="0"/>
              </a:rPr>
              <a:t>(</a:t>
            </a:r>
            <a:r>
              <a:rPr lang="fr-FR" sz="1600" dirty="0" err="1">
                <a:latin typeface="Arial" panose="020B0604020202020204" pitchFamily="34" charset="0"/>
                <a:cs typeface="Arial" panose="020B0604020202020204" pitchFamily="34" charset="0"/>
              </a:rPr>
              <a:t>Comm</a:t>
            </a:r>
            <a:r>
              <a:rPr lang="fr-FR" sz="1600" dirty="0">
                <a:latin typeface="Arial" panose="020B0604020202020204" pitchFamily="34" charset="0"/>
                <a:cs typeface="Arial" panose="020B0604020202020204" pitchFamily="34" charset="0"/>
              </a:rPr>
              <a:t>. CE n°75-73 du 13 décembre 1974 BMW)</a:t>
            </a:r>
            <a:r>
              <a:rPr lang="fr-FR" sz="1600" b="1" dirty="0">
                <a:latin typeface="Arial" panose="020B0604020202020204" pitchFamily="34" charset="0"/>
                <a:cs typeface="Arial" panose="020B0604020202020204" pitchFamily="34" charset="0"/>
              </a:rPr>
              <a:t> </a:t>
            </a:r>
            <a:r>
              <a:rPr lang="fr-FR" sz="1600" dirty="0">
                <a:solidFill>
                  <a:srgbClr val="000000"/>
                </a:solidFill>
                <a:latin typeface="Arial" panose="020B0604020202020204" pitchFamily="34" charset="0"/>
                <a:cs typeface="Arial" panose="020B0604020202020204" pitchFamily="34" charset="0"/>
              </a:rPr>
              <a:t>en raison de la complexité</a:t>
            </a:r>
          </a:p>
          <a:p>
            <a:pPr lvl="0" algn="just">
              <a:spcAft>
                <a:spcPts val="600"/>
              </a:spcAft>
              <a:buFontTx/>
              <a:buChar char="•"/>
            </a:pPr>
            <a:r>
              <a:rPr lang="fr-FR" sz="1600" b="1" dirty="0">
                <a:solidFill>
                  <a:srgbClr val="000000"/>
                </a:solidFill>
                <a:latin typeface="Arial" panose="020B0604020202020204" pitchFamily="34" charset="0"/>
                <a:cs typeface="Arial" panose="020B0604020202020204" pitchFamily="34" charset="0"/>
              </a:rPr>
              <a:t>Luxe </a:t>
            </a:r>
            <a:r>
              <a:rPr lang="fr-FR" sz="1600" dirty="0">
                <a:solidFill>
                  <a:srgbClr val="000000"/>
                </a:solidFill>
                <a:latin typeface="Arial" panose="020B0604020202020204" pitchFamily="34" charset="0"/>
                <a:cs typeface="Arial" panose="020B0604020202020204" pitchFamily="34" charset="0"/>
              </a:rPr>
              <a:t>(« </a:t>
            </a:r>
            <a:r>
              <a:rPr lang="fr-FR" sz="1600" i="1" dirty="0">
                <a:solidFill>
                  <a:srgbClr val="000000"/>
                </a:solidFill>
                <a:latin typeface="Arial" panose="020B0604020202020204" pitchFamily="34" charset="0"/>
                <a:cs typeface="Arial" panose="020B0604020202020204" pitchFamily="34" charset="0"/>
              </a:rPr>
              <a:t>aura de prestige</a:t>
            </a:r>
            <a:r>
              <a:rPr lang="fr-FR" sz="1600" dirty="0">
                <a:solidFill>
                  <a:srgbClr val="000000"/>
                </a:solidFill>
                <a:latin typeface="Arial" panose="020B0604020202020204" pitchFamily="34" charset="0"/>
                <a:cs typeface="Arial" panose="020B0604020202020204" pitchFamily="34" charset="0"/>
              </a:rPr>
              <a:t> »), tels que des parfums  (TPI CE 12 déc. 1996, </a:t>
            </a:r>
            <a:r>
              <a:rPr lang="fr-FR" sz="1600" dirty="0" err="1">
                <a:solidFill>
                  <a:srgbClr val="000000"/>
                </a:solidFill>
                <a:latin typeface="Arial" panose="020B0604020202020204" pitchFamily="34" charset="0"/>
                <a:cs typeface="Arial" panose="020B0604020202020204" pitchFamily="34" charset="0"/>
              </a:rPr>
              <a:t>aff.</a:t>
            </a:r>
            <a:r>
              <a:rPr lang="fr-FR" sz="1600" dirty="0">
                <a:solidFill>
                  <a:srgbClr val="000000"/>
                </a:solidFill>
                <a:latin typeface="Arial" panose="020B0604020202020204" pitchFamily="34" charset="0"/>
                <a:cs typeface="Arial" panose="020B0604020202020204" pitchFamily="34" charset="0"/>
              </a:rPr>
              <a:t> T-19/92, YSL,   T</a:t>
            </a:r>
            <a:r>
              <a:rPr lang="en-US" sz="1600" dirty="0">
                <a:solidFill>
                  <a:srgbClr val="000000"/>
                </a:solidFill>
                <a:latin typeface="Arial" panose="020B0604020202020204" pitchFamily="34" charset="0"/>
                <a:cs typeface="Arial" panose="020B0604020202020204" pitchFamily="34" charset="0"/>
              </a:rPr>
              <a:t>—</a:t>
            </a:r>
            <a:r>
              <a:rPr lang="fr-FR" sz="1600" dirty="0">
                <a:solidFill>
                  <a:srgbClr val="000000"/>
                </a:solidFill>
                <a:latin typeface="Arial" panose="020B0604020202020204" pitchFamily="34" charset="0"/>
                <a:cs typeface="Arial" panose="020B0604020202020204" pitchFamily="34" charset="0"/>
              </a:rPr>
              <a:t>88/92, </a:t>
            </a:r>
            <a:r>
              <a:rPr lang="fr-FR" sz="1600" i="1" dirty="0">
                <a:solidFill>
                  <a:srgbClr val="000000"/>
                </a:solidFill>
                <a:latin typeface="Arial" panose="020B0604020202020204" pitchFamily="34" charset="0"/>
                <a:cs typeface="Arial" panose="020B0604020202020204" pitchFamily="34" charset="0"/>
              </a:rPr>
              <a:t>Givenchy</a:t>
            </a:r>
            <a:r>
              <a:rPr lang="fr-FR" sz="1600" dirty="0">
                <a:solidFill>
                  <a:srgbClr val="000000"/>
                </a:solidFill>
                <a:latin typeface="Arial" panose="020B0604020202020204" pitchFamily="34" charset="0"/>
                <a:cs typeface="Arial" panose="020B0604020202020204" pitchFamily="34" charset="0"/>
              </a:rPr>
              <a:t>) </a:t>
            </a:r>
          </a:p>
          <a:p>
            <a:pPr lvl="0" algn="just">
              <a:spcAft>
                <a:spcPts val="600"/>
              </a:spcAft>
              <a:buFontTx/>
              <a:buChar char="•"/>
            </a:pPr>
            <a:r>
              <a:rPr lang="fr-FR" sz="1600" dirty="0">
                <a:solidFill>
                  <a:srgbClr val="000000"/>
                </a:solidFill>
                <a:latin typeface="Arial" panose="020B0604020202020204" pitchFamily="34" charset="0"/>
                <a:cs typeface="Arial" panose="020B0604020202020204" pitchFamily="34" charset="0"/>
              </a:rPr>
              <a:t>Parfois les deux (</a:t>
            </a:r>
            <a:r>
              <a:rPr lang="fr-FR" sz="1600" dirty="0" err="1">
                <a:solidFill>
                  <a:srgbClr val="000000"/>
                </a:solidFill>
                <a:latin typeface="Arial" panose="020B0604020202020204" pitchFamily="34" charset="0"/>
                <a:cs typeface="Arial" panose="020B0604020202020204" pitchFamily="34" charset="0"/>
              </a:rPr>
              <a:t>aff.</a:t>
            </a:r>
            <a:r>
              <a:rPr lang="fr-FR" sz="1600" dirty="0">
                <a:solidFill>
                  <a:srgbClr val="000000"/>
                </a:solidFill>
                <a:latin typeface="Arial" panose="020B0604020202020204" pitchFamily="34" charset="0"/>
                <a:cs typeface="Arial" panose="020B0604020202020204" pitchFamily="34" charset="0"/>
              </a:rPr>
              <a:t> </a:t>
            </a:r>
            <a:r>
              <a:rPr lang="fr-FR" sz="1600" i="1" dirty="0">
                <a:solidFill>
                  <a:srgbClr val="000000"/>
                </a:solidFill>
                <a:latin typeface="Arial" panose="020B0604020202020204" pitchFamily="34" charset="0"/>
                <a:cs typeface="Arial" panose="020B0604020202020204" pitchFamily="34" charset="0"/>
              </a:rPr>
              <a:t>Porsche</a:t>
            </a:r>
            <a:r>
              <a:rPr lang="fr-FR" sz="1600" dirty="0">
                <a:solidFill>
                  <a:srgbClr val="000000"/>
                </a:solidFill>
                <a:latin typeface="Arial" panose="020B0604020202020204" pitchFamily="34" charset="0"/>
                <a:cs typeface="Arial" panose="020B0604020202020204" pitchFamily="34" charset="0"/>
              </a:rPr>
              <a:t>, CA Paris 9 janv. 2019, n°16/25000)</a:t>
            </a:r>
          </a:p>
          <a:p>
            <a:pPr lvl="0" algn="just">
              <a:buFontTx/>
              <a:buChar char="•"/>
            </a:pPr>
            <a:r>
              <a:rPr lang="fr-FR" sz="1600" b="1" dirty="0">
                <a:solidFill>
                  <a:srgbClr val="000000"/>
                </a:solidFill>
                <a:latin typeface="Arial" panose="020B0604020202020204" pitchFamily="34" charset="0"/>
                <a:cs typeface="Arial" panose="020B0604020202020204" pitchFamily="34" charset="0"/>
              </a:rPr>
              <a:t>On constate une tendance à un élargissement: </a:t>
            </a:r>
          </a:p>
          <a:p>
            <a:pPr lvl="1" algn="just">
              <a:buFontTx/>
              <a:buChar char="•"/>
            </a:pPr>
            <a:r>
              <a:rPr lang="fr-FR" sz="1600" dirty="0">
                <a:solidFill>
                  <a:srgbClr val="000000"/>
                </a:solidFill>
                <a:latin typeface="Arial" panose="020B0604020202020204" pitchFamily="34" charset="0"/>
                <a:cs typeface="Arial" panose="020B0604020202020204" pitchFamily="34" charset="0"/>
              </a:rPr>
              <a:t>Bière en fût (soins particuliers pour en préserver la qualité)</a:t>
            </a:r>
          </a:p>
          <a:p>
            <a:pPr lvl="1" algn="just">
              <a:buFontTx/>
              <a:buChar char="•"/>
            </a:pPr>
            <a:r>
              <a:rPr lang="fr-FR" sz="1600" dirty="0">
                <a:solidFill>
                  <a:srgbClr val="000000"/>
                </a:solidFill>
                <a:latin typeface="Arial" panose="020B0604020202020204" pitchFamily="34" charset="0"/>
                <a:cs typeface="Arial" panose="020B0604020202020204" pitchFamily="34" charset="0"/>
              </a:rPr>
              <a:t>Jeans haut de gamme (Com. 11 janv. 2005, n°02-10566)</a:t>
            </a:r>
          </a:p>
          <a:p>
            <a:pPr lvl="1" algn="just">
              <a:buFontTx/>
              <a:buChar char="•"/>
            </a:pPr>
            <a:r>
              <a:rPr lang="fr-FR" sz="1600" dirty="0">
                <a:solidFill>
                  <a:srgbClr val="000000"/>
                </a:solidFill>
                <a:latin typeface="Arial" panose="020B0604020202020204" pitchFamily="34" charset="0"/>
                <a:cs typeface="Arial" panose="020B0604020202020204" pitchFamily="34" charset="0"/>
              </a:rPr>
              <a:t>Commercialisation de la presse écrite (CJCE, SA Binon &amp; Cie contre SA Agence et messageries de la presse, 3 juillet 1935, </a:t>
            </a:r>
            <a:r>
              <a:rPr lang="fr-FR" sz="1600" dirty="0" err="1">
                <a:solidFill>
                  <a:srgbClr val="000000"/>
                </a:solidFill>
                <a:latin typeface="Arial" panose="020B0604020202020204" pitchFamily="34" charset="0"/>
                <a:cs typeface="Arial" panose="020B0604020202020204" pitchFamily="34" charset="0"/>
              </a:rPr>
              <a:t>aff.</a:t>
            </a:r>
            <a:r>
              <a:rPr lang="fr-FR" sz="1600" dirty="0">
                <a:solidFill>
                  <a:srgbClr val="000000"/>
                </a:solidFill>
                <a:latin typeface="Arial" panose="020B0604020202020204" pitchFamily="34" charset="0"/>
                <a:cs typeface="Arial" panose="020B0604020202020204" pitchFamily="34" charset="0"/>
              </a:rPr>
              <a:t> 243/83; CJCE, 16 juin 1981, </a:t>
            </a:r>
            <a:r>
              <a:rPr lang="fr-FR" sz="1600" dirty="0" err="1">
                <a:solidFill>
                  <a:srgbClr val="000000"/>
                </a:solidFill>
                <a:latin typeface="Arial" panose="020B0604020202020204" pitchFamily="34" charset="0"/>
                <a:cs typeface="Arial" panose="020B0604020202020204" pitchFamily="34" charset="0"/>
              </a:rPr>
              <a:t>Salonia</a:t>
            </a:r>
            <a:r>
              <a:rPr lang="fr-FR" sz="1600" dirty="0">
                <a:solidFill>
                  <a:srgbClr val="000000"/>
                </a:solidFill>
                <a:latin typeface="Arial" panose="020B0604020202020204" pitchFamily="34" charset="0"/>
                <a:cs typeface="Arial" panose="020B0604020202020204" pitchFamily="34" charset="0"/>
              </a:rPr>
              <a:t> c/ </a:t>
            </a:r>
            <a:r>
              <a:rPr lang="fr-FR" sz="1600" dirty="0" err="1">
                <a:solidFill>
                  <a:srgbClr val="000000"/>
                </a:solidFill>
                <a:latin typeface="Arial" panose="020B0604020202020204" pitchFamily="34" charset="0"/>
                <a:cs typeface="Arial" panose="020B0604020202020204" pitchFamily="34" charset="0"/>
              </a:rPr>
              <a:t>Poidomam</a:t>
            </a:r>
            <a:r>
              <a:rPr lang="fr-FR" sz="1600" dirty="0">
                <a:solidFill>
                  <a:srgbClr val="000000"/>
                </a:solidFill>
                <a:latin typeface="Arial" panose="020B0604020202020204" pitchFamily="34" charset="0"/>
                <a:cs typeface="Arial" panose="020B0604020202020204" pitchFamily="34" charset="0"/>
              </a:rPr>
              <a:t> et </a:t>
            </a:r>
            <a:r>
              <a:rPr lang="fr-FR" sz="1600" dirty="0" err="1">
                <a:solidFill>
                  <a:srgbClr val="000000"/>
                </a:solidFill>
                <a:latin typeface="Arial" panose="020B0604020202020204" pitchFamily="34" charset="0"/>
                <a:cs typeface="Arial" panose="020B0604020202020204" pitchFamily="34" charset="0"/>
              </a:rPr>
              <a:t>Baglieri</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aff.</a:t>
            </a:r>
            <a:r>
              <a:rPr lang="fr-FR" sz="1600" dirty="0">
                <a:solidFill>
                  <a:srgbClr val="000000"/>
                </a:solidFill>
                <a:latin typeface="Arial" panose="020B0604020202020204" pitchFamily="34" charset="0"/>
                <a:cs typeface="Arial" panose="020B0604020202020204" pitchFamily="34" charset="0"/>
              </a:rPr>
              <a:t> 126/80 : conditions d’assortiments, de stockage, de reprise des invendus </a:t>
            </a:r>
            <a:r>
              <a:rPr lang="is-IS" sz="1600" dirty="0">
                <a:solidFill>
                  <a:srgbClr val="000000"/>
                </a:solidFill>
                <a:latin typeface="Arial" panose="020B0604020202020204" pitchFamily="34" charset="0"/>
                <a:cs typeface="Arial" panose="020B0604020202020204" pitchFamily="34" charset="0"/>
              </a:rPr>
              <a:t>…)</a:t>
            </a:r>
            <a:endParaRPr lang="fr-FR" sz="1600" dirty="0">
              <a:solidFill>
                <a:srgbClr val="000000"/>
              </a:solidFill>
              <a:latin typeface="Arial" panose="020B0604020202020204" pitchFamily="34" charset="0"/>
              <a:cs typeface="Arial" panose="020B0604020202020204" pitchFamily="34" charset="0"/>
            </a:endParaRPr>
          </a:p>
        </p:txBody>
      </p:sp>
      <p:sp>
        <p:nvSpPr>
          <p:cNvPr id="7" name="Titre 3">
            <a:extLst>
              <a:ext uri="{FF2B5EF4-FFF2-40B4-BE49-F238E27FC236}">
                <a16:creationId xmlns:a16="http://schemas.microsoft.com/office/drawing/2014/main" id="{B0DA5B0C-99CE-4DC6-A413-6447A45F821B}"/>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1D5E0CDF-60DE-4AB9-B14C-684F0FC3C021}"/>
              </a:ext>
            </a:extLst>
          </p:cNvPr>
          <p:cNvSpPr>
            <a:spLocks noGrp="1"/>
          </p:cNvSpPr>
          <p:nvPr>
            <p:ph type="sldNum" sz="quarter" idx="10"/>
          </p:nvPr>
        </p:nvSpPr>
        <p:spPr/>
        <p:txBody>
          <a:bodyPr/>
          <a:lstStyle/>
          <a:p>
            <a:pPr>
              <a:defRPr/>
            </a:pPr>
            <a:fld id="{CE6B577E-FA0A-4000-9108-E9EC658625CC}" type="slidenum">
              <a:rPr lang="fr-FR" altLang="fr-FR" smtClean="0"/>
              <a:pPr>
                <a:defRPr/>
              </a:pPr>
              <a:t>25</a:t>
            </a:fld>
            <a:endParaRPr lang="fr-FR" altLang="fr-FR"/>
          </a:p>
        </p:txBody>
      </p:sp>
    </p:spTree>
    <p:extLst>
      <p:ext uri="{BB962C8B-B14F-4D97-AF65-F5344CB8AC3E}">
        <p14:creationId xmlns:p14="http://schemas.microsoft.com/office/powerpoint/2010/main" val="2061717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71DDA9-BD8D-43DB-AA67-062DC4C893A0}"/>
              </a:ext>
            </a:extLst>
          </p:cNvPr>
          <p:cNvSpPr>
            <a:spLocks noGrp="1"/>
          </p:cNvSpPr>
          <p:nvPr>
            <p:ph idx="1"/>
          </p:nvPr>
        </p:nvSpPr>
        <p:spPr/>
        <p:txBody>
          <a:bodyPr>
            <a:normAutofit fontScale="92500" lnSpcReduction="10000"/>
          </a:bodyPr>
          <a:lstStyle/>
          <a:p>
            <a:pPr marL="0" lvl="0" indent="0" algn="just">
              <a:buNone/>
            </a:pPr>
            <a:r>
              <a:rPr lang="fr-FR" sz="1800" dirty="0">
                <a:solidFill>
                  <a:srgbClr val="C00000"/>
                </a:solidFill>
                <a:latin typeface="Arial" panose="020B0604020202020204" pitchFamily="34" charset="0"/>
                <a:ea typeface="ＭＳ Ｐゴシック"/>
                <a:cs typeface="Arial" panose="020B0604020202020204" pitchFamily="34" charset="0"/>
              </a:rPr>
              <a:t>Des critères objectifs de caractère qualitatif, fixés d'une manière uniforme à l'égard de tous les revendeurs potentiels et appliqués de façon non discriminatoire :</a:t>
            </a:r>
          </a:p>
          <a:p>
            <a:pPr marL="0" lvl="0" indent="0" algn="just">
              <a:buNone/>
            </a:pPr>
            <a:endParaRPr lang="fr-FR" sz="1800" dirty="0">
              <a:solidFill>
                <a:srgbClr val="0000FF"/>
              </a:solidFill>
              <a:latin typeface="Arial" panose="020B0604020202020204" pitchFamily="34" charset="0"/>
              <a:cs typeface="Arial" panose="020B0604020202020204" pitchFamily="34" charset="0"/>
            </a:endParaRPr>
          </a:p>
          <a:p>
            <a:pPr algn="just">
              <a:spcAft>
                <a:spcPts val="600"/>
              </a:spcAft>
            </a:pPr>
            <a:r>
              <a:rPr lang="fr-FR" sz="1800" dirty="0">
                <a:latin typeface="Arial" panose="020B0604020202020204" pitchFamily="34" charset="0"/>
                <a:ea typeface="ＭＳ Ｐゴシック"/>
                <a:cs typeface="Arial" panose="020B0604020202020204" pitchFamily="34" charset="0"/>
              </a:rPr>
              <a:t>Les revendeurs répondent à des critères </a:t>
            </a:r>
            <a:r>
              <a:rPr lang="fr-FR" sz="1800" b="1" dirty="0">
                <a:latin typeface="Arial" panose="020B0604020202020204" pitchFamily="34" charset="0"/>
                <a:ea typeface="ＭＳ Ｐゴシック"/>
                <a:cs typeface="Arial" panose="020B0604020202020204" pitchFamily="34" charset="0"/>
              </a:rPr>
              <a:t>objectifs</a:t>
            </a:r>
            <a:r>
              <a:rPr lang="fr-FR" sz="1800" dirty="0">
                <a:latin typeface="Arial" panose="020B0604020202020204" pitchFamily="34" charset="0"/>
                <a:ea typeface="ＭＳ Ｐゴシック"/>
                <a:cs typeface="Arial" panose="020B0604020202020204" pitchFamily="34" charset="0"/>
              </a:rPr>
              <a:t> de caractère </a:t>
            </a:r>
            <a:r>
              <a:rPr lang="fr-FR" sz="1800" b="1" dirty="0">
                <a:latin typeface="Arial" panose="020B0604020202020204" pitchFamily="34" charset="0"/>
                <a:ea typeface="ＭＳ Ｐゴシック"/>
                <a:cs typeface="Arial" panose="020B0604020202020204" pitchFamily="34" charset="0"/>
              </a:rPr>
              <a:t>qualitatif</a:t>
            </a:r>
            <a:r>
              <a:rPr lang="fr-FR" sz="1800" dirty="0">
                <a:latin typeface="Arial" panose="020B0604020202020204" pitchFamily="34" charset="0"/>
                <a:ea typeface="ＭＳ Ｐゴシック"/>
                <a:cs typeface="Arial" panose="020B0604020202020204" pitchFamily="34" charset="0"/>
              </a:rPr>
              <a:t> : relatifs à la qualification professionnelle du revendeur, de son personnel et de ses installations.</a:t>
            </a:r>
          </a:p>
          <a:p>
            <a:pPr algn="just">
              <a:spcAft>
                <a:spcPts val="600"/>
              </a:spcAft>
            </a:pPr>
            <a:r>
              <a:rPr lang="fr-FR" sz="1800" i="1" u="sng" dirty="0">
                <a:latin typeface="Arial" panose="020B0604020202020204" pitchFamily="34" charset="0"/>
                <a:ea typeface="ＭＳ Ｐゴシック"/>
                <a:cs typeface="Arial" panose="020B0604020202020204" pitchFamily="34" charset="0"/>
              </a:rPr>
              <a:t>Exemples</a:t>
            </a:r>
            <a:r>
              <a:rPr lang="fr-FR" dirty="0">
                <a:latin typeface="Arial" panose="020B0604020202020204" pitchFamily="34" charset="0"/>
                <a:ea typeface="ＭＳ Ｐゴシック"/>
                <a:cs typeface="Arial" panose="020B0604020202020204" pitchFamily="34" charset="0"/>
              </a:rPr>
              <a:t> :  </a:t>
            </a:r>
            <a:endParaRPr lang="fr-FR" dirty="0">
              <a:latin typeface="Arial" panose="020B0604020202020204" pitchFamily="34" charset="0"/>
              <a:cs typeface="Arial" panose="020B0604020202020204" pitchFamily="34" charset="0"/>
            </a:endParaRPr>
          </a:p>
          <a:p>
            <a:pPr algn="just">
              <a:buFontTx/>
              <a:buChar char="-"/>
            </a:pPr>
            <a:r>
              <a:rPr lang="fr-FR" sz="1700" b="1" dirty="0">
                <a:latin typeface="Arial" panose="020B0604020202020204" pitchFamily="34" charset="0"/>
                <a:ea typeface="ＭＳ Ｐゴシック"/>
                <a:cs typeface="Arial" panose="020B0604020202020204" pitchFamily="34" charset="0"/>
              </a:rPr>
              <a:t>Haute technicité</a:t>
            </a:r>
          </a:p>
          <a:p>
            <a:pPr lvl="1" algn="just">
              <a:buFontTx/>
              <a:buChar char="-"/>
            </a:pPr>
            <a:r>
              <a:rPr lang="fr-FR" sz="1700" dirty="0">
                <a:latin typeface="Arial" panose="020B0604020202020204" pitchFamily="34" charset="0"/>
                <a:ea typeface="ＭＳ Ｐゴシック"/>
                <a:cs typeface="Arial" panose="020B0604020202020204" pitchFamily="34" charset="0"/>
              </a:rPr>
              <a:t>Critères relatif à la qualification professionnelle : aptitude à vendre dans de bonnes conditions ou à assurer un SAV</a:t>
            </a:r>
          </a:p>
          <a:p>
            <a:pPr lvl="1" algn="just">
              <a:spcAft>
                <a:spcPts val="600"/>
              </a:spcAft>
              <a:buFontTx/>
              <a:buChar char="-"/>
            </a:pPr>
            <a:r>
              <a:rPr lang="fr-FR" sz="1700" dirty="0">
                <a:latin typeface="Arial" panose="020B0604020202020204" pitchFamily="34" charset="0"/>
                <a:ea typeface="ＭＳ Ｐゴシック"/>
                <a:cs typeface="Arial" panose="020B0604020202020204" pitchFamily="34" charset="0"/>
              </a:rPr>
              <a:t>Installations : atelier pour l’entretien et la réparation</a:t>
            </a:r>
          </a:p>
          <a:p>
            <a:pPr algn="just">
              <a:buFontTx/>
              <a:buChar char="-"/>
            </a:pPr>
            <a:r>
              <a:rPr lang="fr-FR" sz="1700" b="1" dirty="0">
                <a:latin typeface="Arial" panose="020B0604020202020204" pitchFamily="34" charset="0"/>
                <a:ea typeface="ＭＳ Ｐゴシック"/>
                <a:cs typeface="Arial" panose="020B0604020202020204" pitchFamily="34" charset="0"/>
              </a:rPr>
              <a:t>Luxe </a:t>
            </a:r>
            <a:r>
              <a:rPr lang="fr-FR" sz="1700" dirty="0">
                <a:latin typeface="Arial" panose="020B0604020202020204" pitchFamily="34" charset="0"/>
                <a:ea typeface="ＭＳ Ｐゴシック"/>
                <a:cs typeface="Arial" panose="020B0604020202020204" pitchFamily="34" charset="0"/>
              </a:rPr>
              <a:t>: localisation et installation du point de vente, mais attention à la condition de proportionnalité, à la décoration du magasin (« sensation de luxe »)</a:t>
            </a:r>
          </a:p>
        </p:txBody>
      </p:sp>
      <p:sp>
        <p:nvSpPr>
          <p:cNvPr id="7" name="Titre 3">
            <a:extLst>
              <a:ext uri="{FF2B5EF4-FFF2-40B4-BE49-F238E27FC236}">
                <a16:creationId xmlns:a16="http://schemas.microsoft.com/office/drawing/2014/main" id="{EA2994F2-CD23-406D-B478-0E9EBD3C1B55}"/>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0DF1A6B3-7EB4-48CA-801A-54F8D8E485B2}"/>
              </a:ext>
            </a:extLst>
          </p:cNvPr>
          <p:cNvSpPr>
            <a:spLocks noGrp="1"/>
          </p:cNvSpPr>
          <p:nvPr>
            <p:ph type="sldNum" sz="quarter" idx="10"/>
          </p:nvPr>
        </p:nvSpPr>
        <p:spPr/>
        <p:txBody>
          <a:bodyPr/>
          <a:lstStyle/>
          <a:p>
            <a:pPr>
              <a:defRPr/>
            </a:pPr>
            <a:fld id="{CE6B577E-FA0A-4000-9108-E9EC658625CC}" type="slidenum">
              <a:rPr lang="fr-FR" altLang="fr-FR" smtClean="0"/>
              <a:pPr>
                <a:defRPr/>
              </a:pPr>
              <a:t>26</a:t>
            </a:fld>
            <a:endParaRPr lang="fr-FR" altLang="fr-FR"/>
          </a:p>
        </p:txBody>
      </p:sp>
    </p:spTree>
    <p:extLst>
      <p:ext uri="{BB962C8B-B14F-4D97-AF65-F5344CB8AC3E}">
        <p14:creationId xmlns:p14="http://schemas.microsoft.com/office/powerpoint/2010/main" val="140912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lvl="0" indent="-457200" algn="just">
              <a:spcAft>
                <a:spcPts val="1200"/>
              </a:spcAft>
              <a:buFont typeface="+mj-lt"/>
              <a:buAutoNum type="arabicPeriod" startAt="2"/>
            </a:pPr>
            <a:r>
              <a:rPr lang="fr-FR" b="1" dirty="0">
                <a:solidFill>
                  <a:srgbClr val="C00000"/>
                </a:solidFill>
                <a:latin typeface="Arial" panose="020B0604020202020204" pitchFamily="34" charset="0"/>
                <a:cs typeface="Arial" panose="020B0604020202020204" pitchFamily="34" charset="0"/>
              </a:rPr>
              <a:t>Revendeurs justifiant du respect de critères objectifs de nature qualitative qui sont fixés de manière uniforme pour tous les revendeurs potentiels et appliqués de façon non discriminatoire (qualité de la distribution)</a:t>
            </a:r>
          </a:p>
          <a:p>
            <a:pPr marL="0" lvl="0" indent="0" algn="just">
              <a:spcAft>
                <a:spcPts val="600"/>
              </a:spcAft>
              <a:buNone/>
            </a:pPr>
            <a:r>
              <a:rPr lang="fr-FR" sz="1800" b="1" dirty="0">
                <a:latin typeface="Arial" panose="020B0604020202020204" pitchFamily="34" charset="0"/>
                <a:cs typeface="Arial" panose="020B0604020202020204" pitchFamily="34" charset="0"/>
              </a:rPr>
              <a:t>Aucune forme de commercialisation ne doit être exclue </a:t>
            </a:r>
            <a:r>
              <a:rPr lang="fr-FR" sz="1800" b="1" i="1" dirty="0">
                <a:latin typeface="Arial" panose="020B0604020202020204" pitchFamily="34" charset="0"/>
                <a:cs typeface="Arial" panose="020B0604020202020204" pitchFamily="34" charset="0"/>
              </a:rPr>
              <a:t>a priori </a:t>
            </a:r>
            <a:r>
              <a:rPr lang="fr-FR" sz="1800" dirty="0">
                <a:latin typeface="Arial" panose="020B0604020202020204" pitchFamily="34" charset="0"/>
                <a:cs typeface="Arial" panose="020B0604020202020204" pitchFamily="34" charset="0"/>
              </a:rPr>
              <a:t>(pas d’exclusion par principe de la grande distribution, V. TPI, 12/12, 1996, Leclerc).</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Vente par des distributeurs exclusifs ?</a:t>
            </a:r>
          </a:p>
          <a:p>
            <a:pPr marL="358775" lvl="0" indent="0" algn="just">
              <a:buNone/>
            </a:pPr>
            <a:r>
              <a:rPr lang="fr-FR" sz="1800" dirty="0">
                <a:latin typeface="Arial" panose="020B0604020202020204" pitchFamily="34" charset="0"/>
                <a:cs typeface="Arial" panose="020B0604020202020204" pitchFamily="34" charset="0"/>
              </a:rPr>
              <a:t>Cumul autorisé par les LD en-dessous des seuils de parts de marché sous réserve que les ventes actives et passives entre membres du réseau agréé et à l’égard des consommateurs finals ne soient pas limitées (+ possibilité de prévoir une clause contractuelle de non-concurrence limitée à 5 ans).</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8533BA06-1CFB-48B8-B165-3A669995566C}"/>
              </a:ext>
            </a:extLst>
          </p:cNvPr>
          <p:cNvSpPr>
            <a:spLocks noGrp="1"/>
          </p:cNvSpPr>
          <p:nvPr>
            <p:ph type="sldNum" sz="quarter" idx="10"/>
          </p:nvPr>
        </p:nvSpPr>
        <p:spPr/>
        <p:txBody>
          <a:bodyPr/>
          <a:lstStyle/>
          <a:p>
            <a:pPr>
              <a:defRPr/>
            </a:pPr>
            <a:fld id="{CE6B577E-FA0A-4000-9108-E9EC658625CC}" type="slidenum">
              <a:rPr lang="fr-FR" altLang="fr-FR" smtClean="0"/>
              <a:pPr>
                <a:defRPr/>
              </a:pPr>
              <a:t>27</a:t>
            </a:fld>
            <a:endParaRPr lang="fr-FR" altLang="fr-FR"/>
          </a:p>
        </p:txBody>
      </p:sp>
    </p:spTree>
    <p:extLst>
      <p:ext uri="{BB962C8B-B14F-4D97-AF65-F5344CB8AC3E}">
        <p14:creationId xmlns:p14="http://schemas.microsoft.com/office/powerpoint/2010/main" val="1671903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lvl="0" algn="just">
              <a:buFont typeface="Calibri" panose="020F0502020204030204" pitchFamily="34" charset="0"/>
              <a:buChar char="-"/>
            </a:pPr>
            <a:r>
              <a:rPr lang="fr-FR" sz="1800" b="1" dirty="0">
                <a:latin typeface="Arial" panose="020B0604020202020204" pitchFamily="34" charset="0"/>
                <a:cs typeface="Arial" panose="020B0604020202020204" pitchFamily="34" charset="0"/>
              </a:rPr>
              <a:t>Vente uniquement par des commerçants spécialisés ?</a:t>
            </a:r>
          </a:p>
          <a:p>
            <a:pPr marL="358775" lvl="0" indent="0" algn="just">
              <a:spcAft>
                <a:spcPts val="1200"/>
              </a:spcAft>
              <a:buNone/>
            </a:pPr>
            <a:r>
              <a:rPr lang="fr-FR" sz="1700" dirty="0">
                <a:latin typeface="Arial" panose="020B0604020202020204" pitchFamily="34" charset="0"/>
                <a:cs typeface="Arial" panose="020B0604020202020204" pitchFamily="34" charset="0"/>
              </a:rPr>
              <a:t>Mal vu par les autorités de concurrence car jugé discriminatoire (ex. notion de commerce traditionnel de produits de luxe susceptible d’exclure les formes modernes de distribution, pas proportionnée à l’objectif recherché).</a:t>
            </a:r>
          </a:p>
          <a:p>
            <a:pPr lvl="0" algn="just">
              <a:buFont typeface="Calibri" panose="020F0502020204030204" pitchFamily="34" charset="0"/>
              <a:buChar char="-"/>
            </a:pPr>
            <a:r>
              <a:rPr lang="fr-FR" sz="1800" b="1" dirty="0">
                <a:latin typeface="Arial" panose="020B0604020202020204" pitchFamily="34" charset="0"/>
                <a:cs typeface="Arial" panose="020B0604020202020204" pitchFamily="34" charset="0"/>
              </a:rPr>
              <a:t>Vente par des pharmaciens ou des pharmacies d’officine ?</a:t>
            </a:r>
          </a:p>
          <a:p>
            <a:pPr marL="358775" lvl="0" indent="0" algn="just">
              <a:buNone/>
            </a:pPr>
            <a:r>
              <a:rPr lang="fr-FR" sz="1700" dirty="0">
                <a:latin typeface="Arial" panose="020B0604020202020204" pitchFamily="34" charset="0"/>
                <a:cs typeface="Arial" panose="020B0604020202020204" pitchFamily="34" charset="0"/>
              </a:rPr>
              <a:t>En l’absence de législation exigeant la commercialisation de produits cosmétiques et d’hygiène corporelle par des officines de pharmacie, le refus d’agréer d’autres formes de commerce remplissant les conditions d’agrément a été jugé anticoncurrentiel (TPICE, 27 févr. 1992, </a:t>
            </a:r>
            <a:r>
              <a:rPr lang="fr-FR" sz="1700" dirty="0" err="1">
                <a:latin typeface="Arial" panose="020B0604020202020204" pitchFamily="34" charset="0"/>
                <a:cs typeface="Arial" panose="020B0604020202020204" pitchFamily="34" charset="0"/>
              </a:rPr>
              <a:t>aff.</a:t>
            </a:r>
            <a:r>
              <a:rPr lang="fr-FR" sz="1700" dirty="0">
                <a:latin typeface="Arial" panose="020B0604020202020204" pitchFamily="34" charset="0"/>
                <a:cs typeface="Arial" panose="020B0604020202020204" pitchFamily="34" charset="0"/>
              </a:rPr>
              <a:t> T-19/91, Vichy). Idem pour le critère d’agrément consistant à exiger sur le lieu de vente la présence d’une personne diplômée en pharmacie (CJUE, 13 oct. 2011, Pierre Fabre, </a:t>
            </a:r>
            <a:r>
              <a:rPr lang="fr-FR" sz="1700" dirty="0" err="1">
                <a:latin typeface="Arial" panose="020B0604020202020204" pitchFamily="34" charset="0"/>
                <a:cs typeface="Arial" panose="020B0604020202020204" pitchFamily="34" charset="0"/>
              </a:rPr>
              <a:t>aff.</a:t>
            </a:r>
            <a:r>
              <a:rPr lang="fr-FR" sz="1700" dirty="0">
                <a:latin typeface="Arial" panose="020B0604020202020204" pitchFamily="34" charset="0"/>
                <a:cs typeface="Arial" panose="020B0604020202020204" pitchFamily="34" charset="0"/>
              </a:rPr>
              <a:t> C-439-09).</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42BCCB2E-D738-4B16-9465-A02C2097A470}"/>
              </a:ext>
            </a:extLst>
          </p:cNvPr>
          <p:cNvSpPr>
            <a:spLocks noGrp="1"/>
          </p:cNvSpPr>
          <p:nvPr>
            <p:ph type="sldNum" sz="quarter" idx="10"/>
          </p:nvPr>
        </p:nvSpPr>
        <p:spPr/>
        <p:txBody>
          <a:bodyPr/>
          <a:lstStyle/>
          <a:p>
            <a:pPr>
              <a:defRPr/>
            </a:pPr>
            <a:fld id="{CE6B577E-FA0A-4000-9108-E9EC658625CC}" type="slidenum">
              <a:rPr lang="fr-FR" altLang="fr-FR" smtClean="0"/>
              <a:pPr>
                <a:defRPr/>
              </a:pPr>
              <a:t>28</a:t>
            </a:fld>
            <a:endParaRPr lang="fr-FR" altLang="fr-FR"/>
          </a:p>
        </p:txBody>
      </p:sp>
    </p:spTree>
    <p:extLst>
      <p:ext uri="{BB962C8B-B14F-4D97-AF65-F5344CB8AC3E}">
        <p14:creationId xmlns:p14="http://schemas.microsoft.com/office/powerpoint/2010/main" val="126847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fontScale="70000" lnSpcReduction="20000"/>
          </a:bodyPr>
          <a:lstStyle/>
          <a:p>
            <a:pPr lvl="0" algn="just">
              <a:buFont typeface="Calibri" panose="020F0502020204030204" pitchFamily="34" charset="0"/>
              <a:buChar char="-"/>
            </a:pPr>
            <a:r>
              <a:rPr lang="fr-FR" sz="2300" b="1" dirty="0">
                <a:latin typeface="Arial" panose="020B0604020202020204" pitchFamily="34" charset="0"/>
                <a:cs typeface="Arial" panose="020B0604020202020204" pitchFamily="34" charset="0"/>
              </a:rPr>
              <a:t>Exclusion de la vente par correspondance ?</a:t>
            </a:r>
          </a:p>
          <a:p>
            <a:pPr marL="358775" lvl="0" indent="0" algn="just">
              <a:spcAft>
                <a:spcPts val="1200"/>
              </a:spcAft>
              <a:buNone/>
            </a:pPr>
            <a:r>
              <a:rPr lang="fr-FR" dirty="0">
                <a:latin typeface="Arial" panose="020B0604020202020204" pitchFamily="34" charset="0"/>
                <a:cs typeface="Arial" panose="020B0604020202020204" pitchFamily="34" charset="0"/>
              </a:rPr>
              <a:t>Mal vue en général par les autorités de concurrence.</a:t>
            </a:r>
          </a:p>
          <a:p>
            <a:pPr lvl="0" algn="just">
              <a:buFont typeface="Calibri" panose="020F0502020204030204" pitchFamily="34" charset="0"/>
              <a:buChar char="-"/>
            </a:pPr>
            <a:r>
              <a:rPr lang="fr-FR" sz="2300" b="1" dirty="0">
                <a:latin typeface="Arial" panose="020B0604020202020204" pitchFamily="34" charset="0"/>
                <a:cs typeface="Arial" panose="020B0604020202020204" pitchFamily="34" charset="0"/>
              </a:rPr>
              <a:t>Exclusion des ventes par Internet ?</a:t>
            </a:r>
          </a:p>
          <a:p>
            <a:pPr marL="358775" lvl="0" indent="0" algn="just">
              <a:spcAft>
                <a:spcPts val="1200"/>
              </a:spcAft>
              <a:buNone/>
            </a:pPr>
            <a:r>
              <a:rPr lang="fr-FR" dirty="0">
                <a:latin typeface="Arial" panose="020B0604020202020204" pitchFamily="34" charset="0"/>
                <a:cs typeface="Arial" panose="020B0604020202020204" pitchFamily="34" charset="0"/>
              </a:rPr>
              <a:t>Il est interdit d’interdire la vente par internet à des distributeurs sélectifs. En revanche, il est possible d’exclure les </a:t>
            </a:r>
            <a:r>
              <a:rPr lang="fr-FR" i="1" dirty="0">
                <a:latin typeface="Arial" panose="020B0604020202020204" pitchFamily="34" charset="0"/>
                <a:cs typeface="Arial" panose="020B0604020202020204" pitchFamily="34" charset="0"/>
              </a:rPr>
              <a:t>pure </a:t>
            </a:r>
            <a:r>
              <a:rPr lang="fr-FR" i="1" dirty="0" err="1">
                <a:latin typeface="Arial" panose="020B0604020202020204" pitchFamily="34" charset="0"/>
                <a:cs typeface="Arial" panose="020B0604020202020204" pitchFamily="34" charset="0"/>
              </a:rPr>
              <a:t>players</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en exigeant un magasin physique pour pouvoir vendre sur Internet.</a:t>
            </a:r>
          </a:p>
          <a:p>
            <a:pPr lvl="0" algn="just">
              <a:buFont typeface="Calibri" panose="020F0502020204030204" pitchFamily="34" charset="0"/>
              <a:buChar char="-"/>
            </a:pPr>
            <a:r>
              <a:rPr lang="fr-FR" sz="2300" b="1" dirty="0">
                <a:latin typeface="Arial" panose="020B0604020202020204" pitchFamily="34" charset="0"/>
                <a:cs typeface="Arial" panose="020B0604020202020204" pitchFamily="34" charset="0"/>
              </a:rPr>
              <a:t>Exclusion des ventes en grande surface ?</a:t>
            </a:r>
          </a:p>
          <a:p>
            <a:pPr marL="358775" lvl="0" indent="0" algn="just">
              <a:buNone/>
            </a:pPr>
            <a:r>
              <a:rPr lang="fr-FR" dirty="0">
                <a:latin typeface="Arial" panose="020B0604020202020204" pitchFamily="34" charset="0"/>
                <a:cs typeface="Arial" panose="020B0604020202020204" pitchFamily="34" charset="0"/>
              </a:rPr>
              <a:t>Seules des raisons objectives peuvent justifier l’exclusion de la grande distribution du réseau. Si elle est apte à préserver l’image de marque du produit, elle doit être agréée.</a:t>
            </a:r>
          </a:p>
          <a:p>
            <a:pPr marL="358775" lvl="0" indent="0" algn="just">
              <a:buNone/>
            </a:pPr>
            <a:r>
              <a:rPr lang="fr-FR" dirty="0">
                <a:latin typeface="Arial" panose="020B0604020202020204" pitchFamily="34" charset="0"/>
                <a:cs typeface="Arial" panose="020B0604020202020204" pitchFamily="34" charset="0"/>
              </a:rPr>
              <a:t>La Cour de cassation a estimé que la commercialisation de produits cosmétiques de luxe selon les techniques de la grande distribution n’est pas incompatible avec un système de distribution sélective.</a:t>
            </a:r>
          </a:p>
          <a:p>
            <a:pPr marL="358775" lvl="0" indent="0" algn="just">
              <a:buNone/>
            </a:pPr>
            <a:r>
              <a:rPr lang="fr-FR" dirty="0">
                <a:latin typeface="Arial" panose="020B0604020202020204" pitchFamily="34" charset="0"/>
                <a:cs typeface="Arial" panose="020B0604020202020204" pitchFamily="34" charset="0"/>
              </a:rPr>
              <a:t>Idem pour des montres de luxe si l’hypermarché dispose d’un espace séparé dédié exclusivement à la bijouterie, respecte les critères et est doté d’une caisse particulière.</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696FA3D7-7ACB-4DA4-89AB-1DB2D197AAE9}"/>
              </a:ext>
            </a:extLst>
          </p:cNvPr>
          <p:cNvSpPr>
            <a:spLocks noGrp="1"/>
          </p:cNvSpPr>
          <p:nvPr>
            <p:ph type="sldNum" sz="quarter" idx="10"/>
          </p:nvPr>
        </p:nvSpPr>
        <p:spPr/>
        <p:txBody>
          <a:bodyPr/>
          <a:lstStyle/>
          <a:p>
            <a:pPr>
              <a:defRPr/>
            </a:pPr>
            <a:fld id="{CE6B577E-FA0A-4000-9108-E9EC658625CC}" type="slidenum">
              <a:rPr lang="fr-FR" altLang="fr-FR" smtClean="0"/>
              <a:pPr>
                <a:defRPr/>
              </a:pPr>
              <a:t>29</a:t>
            </a:fld>
            <a:endParaRPr lang="fr-FR" altLang="fr-FR"/>
          </a:p>
        </p:txBody>
      </p:sp>
    </p:spTree>
    <p:extLst>
      <p:ext uri="{BB962C8B-B14F-4D97-AF65-F5344CB8AC3E}">
        <p14:creationId xmlns:p14="http://schemas.microsoft.com/office/powerpoint/2010/main" val="14162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8DB14A-BD4C-49BD-B1F0-B1EA89873F26}"/>
              </a:ext>
            </a:extLst>
          </p:cNvPr>
          <p:cNvSpPr>
            <a:spLocks noGrp="1"/>
          </p:cNvSpPr>
          <p:nvPr>
            <p:ph idx="1"/>
          </p:nvPr>
        </p:nvSpPr>
        <p:spPr>
          <a:xfrm>
            <a:off x="459181" y="1563638"/>
            <a:ext cx="8229600" cy="2771574"/>
          </a:xfrm>
          <a:ln w="28575">
            <a:solidFill>
              <a:srgbClr val="A50000"/>
            </a:solidFill>
          </a:ln>
        </p:spPr>
        <p:txBody>
          <a:bodyPr/>
          <a:lstStyle/>
          <a:p>
            <a:pPr marL="0" indent="0" algn="ctr">
              <a:buNone/>
            </a:pPr>
            <a:r>
              <a:rPr lang="fr-FR" sz="3600" b="1" dirty="0">
                <a:solidFill>
                  <a:srgbClr val="A50000"/>
                </a:solidFill>
              </a:rPr>
              <a:t>INTRODUCTION</a:t>
            </a:r>
          </a:p>
        </p:txBody>
      </p:sp>
      <p:sp>
        <p:nvSpPr>
          <p:cNvPr id="4" name="Titre 3">
            <a:extLst>
              <a:ext uri="{FF2B5EF4-FFF2-40B4-BE49-F238E27FC236}">
                <a16:creationId xmlns:a16="http://schemas.microsoft.com/office/drawing/2014/main" id="{7959713D-A597-40E1-ACBF-A8C20BFA6B7D}"/>
              </a:ext>
            </a:extLst>
          </p:cNvPr>
          <p:cNvSpPr>
            <a:spLocks noGrp="1"/>
          </p:cNvSpPr>
          <p:nvPr>
            <p:ph type="title"/>
          </p:nvPr>
        </p:nvSpPr>
        <p:spPr/>
        <p:txBody>
          <a:bodyPr/>
          <a:lstStyle/>
          <a:p>
            <a:r>
              <a:rPr lang="fr-FR"/>
              <a:t>INTRODUCTION</a:t>
            </a:r>
          </a:p>
        </p:txBody>
      </p:sp>
      <p:sp>
        <p:nvSpPr>
          <p:cNvPr id="5" name="Espace réservé du numéro de diapositive 4">
            <a:extLst>
              <a:ext uri="{FF2B5EF4-FFF2-40B4-BE49-F238E27FC236}">
                <a16:creationId xmlns:a16="http://schemas.microsoft.com/office/drawing/2014/main" id="{EC1237D7-D5DC-43F2-8BE3-54123008E385}"/>
              </a:ext>
            </a:extLst>
          </p:cNvPr>
          <p:cNvSpPr>
            <a:spLocks noGrp="1"/>
          </p:cNvSpPr>
          <p:nvPr>
            <p:ph type="sldNum" sz="quarter" idx="10"/>
          </p:nvPr>
        </p:nvSpPr>
        <p:spPr/>
        <p:txBody>
          <a:bodyPr/>
          <a:lstStyle/>
          <a:p>
            <a:pPr>
              <a:defRPr/>
            </a:pPr>
            <a:fld id="{CE6B577E-FA0A-4000-9108-E9EC658625CC}" type="slidenum">
              <a:rPr lang="fr-FR" altLang="fr-FR" smtClean="0"/>
              <a:pPr>
                <a:defRPr/>
              </a:pPr>
              <a:t>3</a:t>
            </a:fld>
            <a:endParaRPr lang="fr-FR" altLang="fr-FR"/>
          </a:p>
        </p:txBody>
      </p:sp>
    </p:spTree>
    <p:extLst>
      <p:ext uri="{BB962C8B-B14F-4D97-AF65-F5344CB8AC3E}">
        <p14:creationId xmlns:p14="http://schemas.microsoft.com/office/powerpoint/2010/main" val="342461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a:xfrm>
            <a:off x="457200" y="980817"/>
            <a:ext cx="8478644" cy="3786443"/>
          </a:xfrm>
        </p:spPr>
        <p:txBody>
          <a:bodyPr>
            <a:normAutofit/>
          </a:bodyPr>
          <a:lstStyle/>
          <a:p>
            <a:pPr marL="0" lvl="0" indent="0" algn="just">
              <a:buNone/>
            </a:pPr>
            <a:r>
              <a:rPr lang="fr-FR" sz="1800" b="1" dirty="0">
                <a:latin typeface="Arial" panose="020B0604020202020204" pitchFamily="34" charset="0"/>
                <a:cs typeface="Arial" panose="020B0604020202020204" pitchFamily="34" charset="0"/>
              </a:rPr>
              <a:t>Critères relatifs à la qualité du point de vente </a:t>
            </a:r>
            <a:r>
              <a:rPr lang="fr-FR" sz="1800" dirty="0">
                <a:latin typeface="Arial" panose="020B0604020202020204" pitchFamily="34" charset="0"/>
                <a:cs typeface="Arial" panose="020B0604020202020204" pitchFamily="34" charset="0"/>
              </a:rPr>
              <a:t>:</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Espace spécifique réservé aux produits pour en préserver l’image de qualité</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Vitrine extérieure si non disproportionné</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Locaux dont le standing et l’environnement correspondent au prestige de la marque</a:t>
            </a:r>
          </a:p>
          <a:p>
            <a:pPr lvl="0" algn="just">
              <a:spcAft>
                <a:spcPts val="1200"/>
              </a:spcAft>
              <a:buFont typeface="Calibri" panose="020F0502020204030204" pitchFamily="34" charset="0"/>
              <a:buChar char="-"/>
            </a:pPr>
            <a:r>
              <a:rPr lang="fr-FR" sz="1800" dirty="0">
                <a:latin typeface="Arial" panose="020B0604020202020204" pitchFamily="34" charset="0"/>
                <a:cs typeface="Arial" panose="020B0604020202020204" pitchFamily="34" charset="0"/>
              </a:rPr>
              <a:t>Environnement intérieur satisfaisant pour l’image des produits</a:t>
            </a:r>
          </a:p>
          <a:p>
            <a:pPr marL="0" lvl="0" indent="0" algn="just">
              <a:buNone/>
            </a:pPr>
            <a:r>
              <a:rPr lang="fr-FR" sz="1800" b="1" dirty="0">
                <a:latin typeface="Arial" panose="020B0604020202020204" pitchFamily="34" charset="0"/>
                <a:cs typeface="Arial" panose="020B0604020202020204" pitchFamily="34" charset="0"/>
              </a:rPr>
              <a:t>Qualités du distributeur </a:t>
            </a:r>
            <a:r>
              <a:rPr lang="fr-FR" sz="1800" dirty="0">
                <a:latin typeface="Arial" panose="020B0604020202020204" pitchFamily="34" charset="0"/>
                <a:cs typeface="Arial" panose="020B0604020202020204" pitchFamily="34" charset="0"/>
              </a:rPr>
              <a:t>:</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Personnel qualifié</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Capacité du distributeur de rendre certains services à la clientèle, dès lors que ce critère est appliqué objectivement</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07F560CD-D769-46A2-8FC0-88442D77E75D}"/>
              </a:ext>
            </a:extLst>
          </p:cNvPr>
          <p:cNvSpPr>
            <a:spLocks noGrp="1"/>
          </p:cNvSpPr>
          <p:nvPr>
            <p:ph type="sldNum" sz="quarter" idx="10"/>
          </p:nvPr>
        </p:nvSpPr>
        <p:spPr/>
        <p:txBody>
          <a:bodyPr/>
          <a:lstStyle/>
          <a:p>
            <a:pPr>
              <a:defRPr/>
            </a:pPr>
            <a:fld id="{CE6B577E-FA0A-4000-9108-E9EC658625CC}" type="slidenum">
              <a:rPr lang="fr-FR" altLang="fr-FR" smtClean="0"/>
              <a:pPr>
                <a:defRPr/>
              </a:pPr>
              <a:t>30</a:t>
            </a:fld>
            <a:endParaRPr lang="fr-FR" altLang="fr-FR"/>
          </a:p>
        </p:txBody>
      </p:sp>
    </p:spTree>
    <p:extLst>
      <p:ext uri="{BB962C8B-B14F-4D97-AF65-F5344CB8AC3E}">
        <p14:creationId xmlns:p14="http://schemas.microsoft.com/office/powerpoint/2010/main" val="2929622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lvl="0" indent="-457200" algn="just">
              <a:buFont typeface="+mj-lt"/>
              <a:buAutoNum type="arabicPeriod" startAt="3"/>
            </a:pPr>
            <a:r>
              <a:rPr lang="fr-FR" sz="1800" b="1" dirty="0">
                <a:solidFill>
                  <a:srgbClr val="C00000"/>
                </a:solidFill>
                <a:latin typeface="Arial" panose="020B0604020202020204" pitchFamily="34" charset="0"/>
                <a:cs typeface="Arial" panose="020B0604020202020204" pitchFamily="34" charset="0"/>
              </a:rPr>
              <a:t>Les critères définis ne doivent pas aller au-delà de ce qui est nécessaire</a:t>
            </a:r>
          </a:p>
          <a:p>
            <a:pPr marL="0" lvl="0" indent="0" algn="just">
              <a:buNone/>
            </a:pPr>
            <a:r>
              <a:rPr lang="fr-FR" sz="1800" dirty="0">
                <a:latin typeface="Arial" panose="020B0604020202020204" pitchFamily="34" charset="0"/>
                <a:cs typeface="Arial" panose="020B0604020202020204" pitchFamily="34" charset="0"/>
              </a:rPr>
              <a:t>Ex.: une interdiction faite par un fournisseur de produits de luxe à ses distributeurs agréés de recourir de façon visible à des plateformes en ligne tierces peut être jugée appropriée, pour autant que le fournisseur autorise les distributeurs à faire de la publicité par l’intermédiaire d’Internet sur des plateformes tierces et à utiliser des moteurs de recherche en ligne, de telle sorte que les clients soient normalement en mesure de trouver l’offre internet des distributeurs agréés.</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9F00B1F3-D271-4BF0-9E58-E800CB161EC0}"/>
              </a:ext>
            </a:extLst>
          </p:cNvPr>
          <p:cNvSpPr>
            <a:spLocks noGrp="1"/>
          </p:cNvSpPr>
          <p:nvPr>
            <p:ph type="sldNum" sz="quarter" idx="10"/>
          </p:nvPr>
        </p:nvSpPr>
        <p:spPr/>
        <p:txBody>
          <a:bodyPr/>
          <a:lstStyle/>
          <a:p>
            <a:pPr>
              <a:defRPr/>
            </a:pPr>
            <a:fld id="{CE6B577E-FA0A-4000-9108-E9EC658625CC}" type="slidenum">
              <a:rPr lang="fr-FR" altLang="fr-FR" smtClean="0"/>
              <a:pPr>
                <a:defRPr/>
              </a:pPr>
              <a:t>31</a:t>
            </a:fld>
            <a:endParaRPr lang="fr-FR" altLang="fr-FR"/>
          </a:p>
        </p:txBody>
      </p:sp>
    </p:spTree>
    <p:extLst>
      <p:ext uri="{BB962C8B-B14F-4D97-AF65-F5344CB8AC3E}">
        <p14:creationId xmlns:p14="http://schemas.microsoft.com/office/powerpoint/2010/main" val="353136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71DDA9-BD8D-43DB-AA67-062DC4C893A0}"/>
              </a:ext>
            </a:extLst>
          </p:cNvPr>
          <p:cNvSpPr>
            <a:spLocks noGrp="1"/>
          </p:cNvSpPr>
          <p:nvPr>
            <p:ph idx="1"/>
          </p:nvPr>
        </p:nvSpPr>
        <p:spPr/>
        <p:txBody>
          <a:bodyPr>
            <a:normAutofit/>
          </a:bodyPr>
          <a:lstStyle/>
          <a:p>
            <a:pPr marL="457200" lvl="0" indent="-457200">
              <a:buFont typeface="+mj-lt"/>
              <a:buAutoNum type="arabicPeriod" startAt="3"/>
            </a:pPr>
            <a:r>
              <a:rPr lang="fr-FR" b="1" dirty="0">
                <a:solidFill>
                  <a:srgbClr val="C00000"/>
                </a:solidFill>
                <a:latin typeface="Arial" panose="020B0604020202020204" pitchFamily="34" charset="0"/>
                <a:ea typeface="ＭＳ Ｐゴシック"/>
                <a:cs typeface="Arial" panose="020B0604020202020204" pitchFamily="34" charset="0"/>
              </a:rPr>
              <a:t>Les critères définis ne doivent pas aller au-delà du nécessaire</a:t>
            </a:r>
          </a:p>
          <a:p>
            <a:pPr marL="0" lvl="0" indent="0">
              <a:buNone/>
            </a:pPr>
            <a:endParaRPr lang="fr-FR" dirty="0">
              <a:latin typeface="Arial" panose="020B0604020202020204" pitchFamily="34" charset="0"/>
              <a:cs typeface="Arial" panose="020B0604020202020204" pitchFamily="34" charset="0"/>
            </a:endParaRPr>
          </a:p>
          <a:p>
            <a:r>
              <a:rPr lang="fr-FR" i="1" dirty="0">
                <a:latin typeface="Arial" panose="020B0604020202020204" pitchFamily="34" charset="0"/>
                <a:ea typeface="ＭＳ Ｐゴシック"/>
                <a:cs typeface="Arial" panose="020B0604020202020204" pitchFamily="34" charset="0"/>
              </a:rPr>
              <a:t>Exemples</a:t>
            </a:r>
            <a:r>
              <a:rPr lang="fr-FR" dirty="0">
                <a:latin typeface="Arial" panose="020B0604020202020204" pitchFamily="34" charset="0"/>
                <a:ea typeface="ＭＳ Ｐゴシック"/>
                <a:cs typeface="Arial" panose="020B0604020202020204" pitchFamily="34" charset="0"/>
              </a:rPr>
              <a:t> : </a:t>
            </a:r>
          </a:p>
          <a:p>
            <a:pPr marL="0" indent="0">
              <a:buNone/>
            </a:pPr>
            <a:r>
              <a:rPr lang="fr-FR" dirty="0">
                <a:latin typeface="Arial" panose="020B0604020202020204" pitchFamily="34" charset="0"/>
                <a:ea typeface="ＭＳ Ｐゴシック"/>
                <a:cs typeface="Arial" panose="020B0604020202020204" pitchFamily="34" charset="0"/>
              </a:rPr>
              <a:t>- Exigence d’un SAV pour des produits non réparables</a:t>
            </a:r>
          </a:p>
          <a:p>
            <a:pPr marL="0" indent="0" algn="just">
              <a:buNone/>
            </a:pPr>
            <a:r>
              <a:rPr lang="fr-FR" dirty="0">
                <a:latin typeface="Arial" panose="020B0604020202020204" pitchFamily="34" charset="0"/>
                <a:ea typeface="ＭＳ Ｐゴシック"/>
                <a:cs typeface="Arial" panose="020B0604020202020204" pitchFamily="34" charset="0"/>
              </a:rPr>
              <a:t>- Exiger une « localisation centrale » alors que cela n’a aucune incidence sur la commercialisation </a:t>
            </a:r>
            <a:endParaRPr lang="fr-FR" dirty="0">
              <a:latin typeface="Arial" panose="020B0604020202020204" pitchFamily="34" charset="0"/>
              <a:cs typeface="Arial" panose="020B0604020202020204" pitchFamily="34" charset="0"/>
            </a:endParaRPr>
          </a:p>
        </p:txBody>
      </p:sp>
      <p:sp>
        <p:nvSpPr>
          <p:cNvPr id="7" name="Titre 3">
            <a:extLst>
              <a:ext uri="{FF2B5EF4-FFF2-40B4-BE49-F238E27FC236}">
                <a16:creationId xmlns:a16="http://schemas.microsoft.com/office/drawing/2014/main" id="{7160DF3D-A693-4D17-909E-5CA44DD76D7A}"/>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8B586030-EBE4-41F3-BD6F-4489B474A2C2}"/>
              </a:ext>
            </a:extLst>
          </p:cNvPr>
          <p:cNvSpPr>
            <a:spLocks noGrp="1"/>
          </p:cNvSpPr>
          <p:nvPr>
            <p:ph type="sldNum" sz="quarter" idx="10"/>
          </p:nvPr>
        </p:nvSpPr>
        <p:spPr/>
        <p:txBody>
          <a:bodyPr/>
          <a:lstStyle/>
          <a:p>
            <a:pPr>
              <a:defRPr/>
            </a:pPr>
            <a:fld id="{CE6B577E-FA0A-4000-9108-E9EC658625CC}" type="slidenum">
              <a:rPr lang="fr-FR" altLang="fr-FR" smtClean="0"/>
              <a:pPr>
                <a:defRPr/>
              </a:pPr>
              <a:t>32</a:t>
            </a:fld>
            <a:endParaRPr lang="fr-FR" altLang="fr-FR"/>
          </a:p>
        </p:txBody>
      </p:sp>
    </p:spTree>
    <p:extLst>
      <p:ext uri="{BB962C8B-B14F-4D97-AF65-F5344CB8AC3E}">
        <p14:creationId xmlns:p14="http://schemas.microsoft.com/office/powerpoint/2010/main" val="2165098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71DDA9-BD8D-43DB-AA67-062DC4C893A0}"/>
              </a:ext>
            </a:extLst>
          </p:cNvPr>
          <p:cNvSpPr>
            <a:spLocks noGrp="1"/>
          </p:cNvSpPr>
          <p:nvPr>
            <p:ph idx="1"/>
          </p:nvPr>
        </p:nvSpPr>
        <p:spPr/>
        <p:txBody>
          <a:bodyPr>
            <a:normAutofit/>
          </a:bodyPr>
          <a:lstStyle/>
          <a:p>
            <a:pPr lvl="0" algn="just">
              <a:buFont typeface="Wingdings" panose="05000000000000000000" pitchFamily="2" charset="2"/>
              <a:buChar char="Ø"/>
            </a:pPr>
            <a:r>
              <a:rPr lang="fr-FR" sz="1800" dirty="0">
                <a:latin typeface="Arial" panose="020B0604020202020204" pitchFamily="34" charset="0"/>
                <a:cs typeface="Arial" panose="020B0604020202020204" pitchFamily="34" charset="0"/>
              </a:rPr>
              <a:t> Conséquence : si ces critères sont remplis, le système de distribution sélective échappe à l’interdiction, sans même nécessiter une exemption.</a:t>
            </a:r>
          </a:p>
          <a:p>
            <a:pPr marL="0" lvl="0" indent="0">
              <a:buNone/>
            </a:pPr>
            <a:endParaRPr lang="fr-FR" sz="1800" dirty="0">
              <a:latin typeface="Arial" panose="020B0604020202020204" pitchFamily="34" charset="0"/>
              <a:cs typeface="Arial" panose="020B0604020202020204" pitchFamily="34" charset="0"/>
            </a:endParaRPr>
          </a:p>
          <a:p>
            <a:pPr marL="0" lvl="0" indent="0">
              <a:buNone/>
            </a:pPr>
            <a:r>
              <a:rPr lang="fr-FR" sz="1800" i="1" dirty="0">
                <a:latin typeface="Arial" panose="020B0604020202020204" pitchFamily="34" charset="0"/>
                <a:cs typeface="Arial" panose="020B0604020202020204" pitchFamily="34" charset="0"/>
              </a:rPr>
              <a:t>Quid sinon ? </a:t>
            </a:r>
          </a:p>
        </p:txBody>
      </p:sp>
      <p:sp>
        <p:nvSpPr>
          <p:cNvPr id="7" name="Titre 3">
            <a:extLst>
              <a:ext uri="{FF2B5EF4-FFF2-40B4-BE49-F238E27FC236}">
                <a16:creationId xmlns:a16="http://schemas.microsoft.com/office/drawing/2014/main" id="{09113BA0-5445-4A5F-8EDC-C34A92509FCE}"/>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A62B01C7-6E5C-42EF-BC13-3791BE0DA868}"/>
              </a:ext>
            </a:extLst>
          </p:cNvPr>
          <p:cNvSpPr>
            <a:spLocks noGrp="1"/>
          </p:cNvSpPr>
          <p:nvPr>
            <p:ph type="sldNum" sz="quarter" idx="10"/>
          </p:nvPr>
        </p:nvSpPr>
        <p:spPr/>
        <p:txBody>
          <a:bodyPr/>
          <a:lstStyle/>
          <a:p>
            <a:pPr>
              <a:defRPr/>
            </a:pPr>
            <a:fld id="{CE6B577E-FA0A-4000-9108-E9EC658625CC}" type="slidenum">
              <a:rPr lang="fr-FR" altLang="fr-FR" smtClean="0"/>
              <a:pPr>
                <a:defRPr/>
              </a:pPr>
              <a:t>33</a:t>
            </a:fld>
            <a:endParaRPr lang="fr-FR" altLang="fr-FR"/>
          </a:p>
        </p:txBody>
      </p:sp>
    </p:spTree>
    <p:extLst>
      <p:ext uri="{BB962C8B-B14F-4D97-AF65-F5344CB8AC3E}">
        <p14:creationId xmlns:p14="http://schemas.microsoft.com/office/powerpoint/2010/main" val="382080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A1F8CA4-9363-4692-82B7-E925EA0119A4}"/>
              </a:ext>
            </a:extLst>
          </p:cNvPr>
          <p:cNvSpPr>
            <a:spLocks noGrp="1"/>
          </p:cNvSpPr>
          <p:nvPr>
            <p:ph idx="1"/>
          </p:nvPr>
        </p:nvSpPr>
        <p:spPr>
          <a:xfrm>
            <a:off x="457200" y="1131590"/>
            <a:ext cx="8229600" cy="3635670"/>
          </a:xfrm>
        </p:spPr>
        <p:txBody>
          <a:bodyPr>
            <a:noAutofit/>
          </a:bodyPr>
          <a:lstStyle/>
          <a:p>
            <a:pPr marL="0" indent="0" algn="just">
              <a:spcAft>
                <a:spcPts val="1200"/>
              </a:spcAft>
              <a:buNone/>
            </a:pPr>
            <a:r>
              <a:rPr lang="fr-FR" sz="1600" i="1" dirty="0">
                <a:latin typeface="Arial" panose="020B0604020202020204" pitchFamily="34" charset="0"/>
                <a:cs typeface="Arial" panose="020B0604020202020204" pitchFamily="34" charset="0"/>
              </a:rPr>
              <a:t>Quid en présence de restrictions supplémentaires significatives allant au-delà de celles précitées ?</a:t>
            </a:r>
          </a:p>
          <a:p>
            <a:pPr marL="0" indent="0" algn="just">
              <a:buNone/>
            </a:pPr>
            <a:r>
              <a:rPr lang="fr-FR" sz="1600" dirty="0">
                <a:latin typeface="Arial" panose="020B0604020202020204" pitchFamily="34" charset="0"/>
                <a:ea typeface="Wingdings"/>
                <a:cs typeface="Arial" panose="020B0604020202020204" pitchFamily="34" charset="0"/>
                <a:sym typeface="Wingdings"/>
              </a:rPr>
              <a:t> </a:t>
            </a:r>
            <a:r>
              <a:rPr lang="fr-FR" sz="1600" dirty="0">
                <a:latin typeface="Arial" panose="020B0604020202020204" pitchFamily="34" charset="0"/>
                <a:cs typeface="Arial" panose="020B0604020202020204" pitchFamily="34" charset="0"/>
              </a:rPr>
              <a:t>système de distribution probablement prohibé au titre de l’article 101§1 TFUE</a:t>
            </a:r>
          </a:p>
          <a:p>
            <a:pPr marL="0" indent="0" algn="just">
              <a:spcAft>
                <a:spcPts val="600"/>
              </a:spcAft>
              <a:buNone/>
            </a:pPr>
            <a:r>
              <a:rPr lang="fr-FR" sz="1600" dirty="0">
                <a:latin typeface="Arial" panose="020B0604020202020204" pitchFamily="34" charset="0"/>
                <a:ea typeface="Wingdings"/>
                <a:cs typeface="Arial" panose="020B0604020202020204" pitchFamily="34" charset="0"/>
                <a:sym typeface="Wingdings"/>
              </a:rPr>
              <a:t> </a:t>
            </a:r>
            <a:r>
              <a:rPr lang="fr-FR" sz="1600" dirty="0">
                <a:latin typeface="Arial" panose="020B0604020202020204" pitchFamily="34" charset="0"/>
                <a:cs typeface="Arial" panose="020B0604020202020204" pitchFamily="34" charset="0"/>
              </a:rPr>
              <a:t>toute justification devra être considérée à l’aune de l’article 101§3 du TFUE </a:t>
            </a:r>
          </a:p>
          <a:p>
            <a:pPr lvl="1" algn="just">
              <a:spcAft>
                <a:spcPts val="600"/>
              </a:spcAft>
              <a:buFont typeface="Wingdings" panose="05000000000000000000" pitchFamily="2" charset="2"/>
              <a:buChar char="Ø"/>
            </a:pPr>
            <a:r>
              <a:rPr lang="fr-FR" sz="1600" dirty="0">
                <a:latin typeface="Arial" panose="020B0604020202020204" pitchFamily="34" charset="0"/>
                <a:cs typeface="Arial" panose="020B0604020202020204" pitchFamily="34" charset="0"/>
              </a:rPr>
              <a:t>exemption collective =&gt; </a:t>
            </a:r>
            <a:r>
              <a:rPr lang="fr-FR" sz="1600" dirty="0">
                <a:highlight>
                  <a:srgbClr val="FFFFFF"/>
                </a:highlight>
                <a:latin typeface="Arial" panose="020B0604020202020204" pitchFamily="34" charset="0"/>
                <a:cs typeface="Arial" panose="020B0604020202020204" pitchFamily="34" charset="0"/>
              </a:rPr>
              <a:t>règlement n°2022/720 </a:t>
            </a:r>
            <a:r>
              <a:rPr lang="fr-FR" sz="1600" dirty="0">
                <a:highlight>
                  <a:srgbClr val="FFFFFF"/>
                </a:highlight>
                <a:latin typeface="Arial" panose="020B0604020202020204" pitchFamily="34" charset="0"/>
                <a:cs typeface="Arial" panose="020B0604020202020204" pitchFamily="34" charset="0"/>
                <a:sym typeface="Wingdings" panose="05000000000000000000" pitchFamily="2" charset="2"/>
              </a:rPr>
              <a:t></a:t>
            </a:r>
            <a:r>
              <a:rPr lang="fr-FR" sz="1600" dirty="0">
                <a:highlight>
                  <a:srgbClr val="FFFFFF"/>
                </a:highlight>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supposera des parts de marché ≤ 30 % + absence de restrictions caractérisées ; ou </a:t>
            </a:r>
          </a:p>
          <a:p>
            <a:pPr lvl="1" algn="just">
              <a:buFont typeface="Wingdings" panose="05000000000000000000" pitchFamily="2" charset="2"/>
              <a:buChar char="Ø"/>
            </a:pPr>
            <a:r>
              <a:rPr lang="fr-FR" sz="1600" dirty="0">
                <a:latin typeface="Arial" panose="020B0604020202020204" pitchFamily="34" charset="0"/>
                <a:cs typeface="Arial" panose="020B0604020202020204" pitchFamily="34" charset="0"/>
              </a:rPr>
              <a:t>exemption individuelle</a:t>
            </a:r>
          </a:p>
          <a:p>
            <a:pPr marL="0" indent="0" algn="just">
              <a:buNone/>
            </a:pPr>
            <a:endParaRPr lang="fr-FR" sz="1600" dirty="0">
              <a:latin typeface="Arial" panose="020B0604020202020204" pitchFamily="34" charset="0"/>
              <a:cs typeface="Arial" panose="020B0604020202020204" pitchFamily="34" charset="0"/>
            </a:endParaRPr>
          </a:p>
          <a:p>
            <a:pPr marL="0" indent="0" algn="just">
              <a:buNone/>
            </a:pPr>
            <a:r>
              <a:rPr lang="fr-FR" sz="1600" dirty="0">
                <a:latin typeface="Arial" panose="020B0604020202020204" pitchFamily="34" charset="0"/>
                <a:cs typeface="Arial" panose="020B0604020202020204" pitchFamily="34" charset="0"/>
              </a:rPr>
              <a:t>Cela peut concerner :</a:t>
            </a:r>
          </a:p>
          <a:p>
            <a:pPr algn="just">
              <a:buFontTx/>
              <a:buChar char="-"/>
            </a:pPr>
            <a:r>
              <a:rPr lang="fr-FR" sz="1600" dirty="0">
                <a:latin typeface="Arial" panose="020B0604020202020204" pitchFamily="34" charset="0"/>
                <a:cs typeface="Arial" panose="020B0604020202020204" pitchFamily="34" charset="0"/>
              </a:rPr>
              <a:t>Des accords prévoyant des critères quantitatifs (i)</a:t>
            </a:r>
          </a:p>
          <a:p>
            <a:pPr algn="just">
              <a:buFontTx/>
              <a:buChar char="-"/>
            </a:pPr>
            <a:r>
              <a:rPr lang="fr-FR" sz="1600" dirty="0">
                <a:latin typeface="Arial" panose="020B0604020202020204" pitchFamily="34" charset="0"/>
                <a:cs typeface="Arial" panose="020B0604020202020204" pitchFamily="34" charset="0"/>
              </a:rPr>
              <a:t>Des accords prévoyant d’autres restrictions ou ne respectant pas les conditions de proportionnalité par exemple (ii)</a:t>
            </a:r>
          </a:p>
        </p:txBody>
      </p:sp>
      <p:sp>
        <p:nvSpPr>
          <p:cNvPr id="7" name="Titre 3">
            <a:extLst>
              <a:ext uri="{FF2B5EF4-FFF2-40B4-BE49-F238E27FC236}">
                <a16:creationId xmlns:a16="http://schemas.microsoft.com/office/drawing/2014/main" id="{5851F65F-0FF0-45BB-AC57-F8414B90D2DB}"/>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8A905F20-5AC0-4765-A6AC-C032318B1972}"/>
              </a:ext>
            </a:extLst>
          </p:cNvPr>
          <p:cNvSpPr>
            <a:spLocks noGrp="1"/>
          </p:cNvSpPr>
          <p:nvPr>
            <p:ph type="sldNum" sz="quarter" idx="10"/>
          </p:nvPr>
        </p:nvSpPr>
        <p:spPr/>
        <p:txBody>
          <a:bodyPr/>
          <a:lstStyle/>
          <a:p>
            <a:pPr>
              <a:defRPr/>
            </a:pPr>
            <a:fld id="{CE6B577E-FA0A-4000-9108-E9EC658625CC}" type="slidenum">
              <a:rPr lang="fr-FR" altLang="fr-FR" smtClean="0"/>
              <a:pPr>
                <a:defRPr/>
              </a:pPr>
              <a:t>34</a:t>
            </a:fld>
            <a:endParaRPr lang="fr-FR" altLang="fr-FR"/>
          </a:p>
        </p:txBody>
      </p:sp>
    </p:spTree>
    <p:extLst>
      <p:ext uri="{BB962C8B-B14F-4D97-AF65-F5344CB8AC3E}">
        <p14:creationId xmlns:p14="http://schemas.microsoft.com/office/powerpoint/2010/main" val="1723797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C062908-3834-4C9E-8796-B48251322F0B}"/>
              </a:ext>
            </a:extLst>
          </p:cNvPr>
          <p:cNvSpPr>
            <a:spLocks noGrp="1"/>
          </p:cNvSpPr>
          <p:nvPr>
            <p:ph idx="1"/>
          </p:nvPr>
        </p:nvSpPr>
        <p:spPr/>
        <p:txBody>
          <a:bodyPr>
            <a:normAutofit fontScale="70000" lnSpcReduction="20000"/>
          </a:bodyPr>
          <a:lstStyle/>
          <a:p>
            <a:pPr marL="0" lvl="0" indent="0">
              <a:buNone/>
            </a:pPr>
            <a:r>
              <a:rPr lang="fr-FR" sz="2300" b="1" dirty="0">
                <a:solidFill>
                  <a:srgbClr val="C00000"/>
                </a:solidFill>
                <a:latin typeface="Arial" panose="020B0604020202020204" pitchFamily="34" charset="0"/>
                <a:cs typeface="Arial" panose="020B0604020202020204" pitchFamily="34" charset="0"/>
              </a:rPr>
              <a:t>Les autres restrictions : parfois </a:t>
            </a:r>
            <a:r>
              <a:rPr lang="fr-FR" sz="2300" b="1" dirty="0" err="1">
                <a:solidFill>
                  <a:srgbClr val="C00000"/>
                </a:solidFill>
                <a:latin typeface="Arial" panose="020B0604020202020204" pitchFamily="34" charset="0"/>
                <a:cs typeface="Arial" panose="020B0604020202020204" pitchFamily="34" charset="0"/>
              </a:rPr>
              <a:t>exemptables</a:t>
            </a:r>
            <a:r>
              <a:rPr lang="fr-FR" sz="2300" b="1" dirty="0">
                <a:solidFill>
                  <a:srgbClr val="C00000"/>
                </a:solidFill>
                <a:latin typeface="Arial" panose="020B0604020202020204" pitchFamily="34" charset="0"/>
                <a:cs typeface="Arial" panose="020B0604020202020204" pitchFamily="34" charset="0"/>
              </a:rPr>
              <a:t>, parfois non</a:t>
            </a:r>
          </a:p>
          <a:p>
            <a:pPr marL="0" lvl="0" indent="0">
              <a:buNone/>
            </a:pPr>
            <a:endParaRPr lang="fr-FR" dirty="0">
              <a:solidFill>
                <a:srgbClr val="FF0000"/>
              </a:solidFill>
              <a:latin typeface="Arial" panose="020B0604020202020204" pitchFamily="34" charset="0"/>
              <a:cs typeface="Arial" panose="020B0604020202020204" pitchFamily="34" charset="0"/>
            </a:endParaRPr>
          </a:p>
          <a:p>
            <a:pPr marL="0" indent="0">
              <a:spcAft>
                <a:spcPts val="600"/>
              </a:spcAft>
              <a:buNone/>
            </a:pPr>
            <a:r>
              <a:rPr lang="fr-FR" dirty="0">
                <a:solidFill>
                  <a:srgbClr val="000000"/>
                </a:solidFill>
                <a:latin typeface="Arial" panose="020B0604020202020204" pitchFamily="34" charset="0"/>
                <a:ea typeface="Wingdings"/>
                <a:cs typeface="Arial" panose="020B0604020202020204" pitchFamily="34" charset="0"/>
                <a:sym typeface="Wingdings"/>
              </a:rPr>
              <a:t> </a:t>
            </a:r>
            <a:r>
              <a:rPr lang="fr-FR" b="1" dirty="0" err="1">
                <a:solidFill>
                  <a:srgbClr val="000000"/>
                </a:solidFill>
                <a:latin typeface="Arial" panose="020B0604020202020204" pitchFamily="34" charset="0"/>
                <a:cs typeface="Arial" panose="020B0604020202020204" pitchFamily="34" charset="0"/>
              </a:rPr>
              <a:t>Exemptables</a:t>
            </a:r>
            <a:r>
              <a:rPr lang="fr-FR" dirty="0">
                <a:solidFill>
                  <a:srgbClr val="000000"/>
                </a:solidFill>
                <a:latin typeface="Arial" panose="020B0604020202020204" pitchFamily="34" charset="0"/>
                <a:cs typeface="Arial" panose="020B0604020202020204" pitchFamily="34" charset="0"/>
              </a:rPr>
              <a:t> : Obligations pour les revendeurs </a:t>
            </a:r>
          </a:p>
          <a:p>
            <a:pPr>
              <a:spcAft>
                <a:spcPts val="600"/>
              </a:spcAft>
            </a:pPr>
            <a:r>
              <a:rPr lang="fr-FR" dirty="0">
                <a:solidFill>
                  <a:srgbClr val="000000"/>
                </a:solidFill>
                <a:latin typeface="Arial" panose="020B0604020202020204" pitchFamily="34" charset="0"/>
                <a:cs typeface="Arial" panose="020B0604020202020204" pitchFamily="34" charset="0"/>
              </a:rPr>
              <a:t>Liées aux achats : </a:t>
            </a:r>
          </a:p>
          <a:p>
            <a:pPr marL="720725">
              <a:buFontTx/>
              <a:buChar char="-"/>
            </a:pPr>
            <a:r>
              <a:rPr lang="fr-FR" dirty="0">
                <a:solidFill>
                  <a:srgbClr val="000000"/>
                </a:solidFill>
                <a:latin typeface="Arial" panose="020B0604020202020204" pitchFamily="34" charset="0"/>
                <a:cs typeface="Arial" panose="020B0604020202020204" pitchFamily="34" charset="0"/>
              </a:rPr>
              <a:t>acheter des quantités minimum (quota admis si raisonnable)</a:t>
            </a:r>
          </a:p>
          <a:p>
            <a:pPr marL="720725">
              <a:buFontTx/>
              <a:buChar char="-"/>
            </a:pPr>
            <a:r>
              <a:rPr lang="fr-FR" dirty="0">
                <a:solidFill>
                  <a:srgbClr val="000000"/>
                </a:solidFill>
                <a:latin typeface="Arial" panose="020B0604020202020204" pitchFamily="34" charset="0"/>
                <a:cs typeface="Arial" panose="020B0604020202020204" pitchFamily="34" charset="0"/>
              </a:rPr>
              <a:t>proposer une gamme convenue de produits</a:t>
            </a:r>
          </a:p>
          <a:p>
            <a:pPr marL="720725" algn="just">
              <a:spcAft>
                <a:spcPts val="600"/>
              </a:spcAft>
              <a:buFontTx/>
              <a:buChar char="-"/>
            </a:pPr>
            <a:r>
              <a:rPr lang="fr-FR" dirty="0">
                <a:solidFill>
                  <a:srgbClr val="000000"/>
                </a:solidFill>
                <a:latin typeface="Arial" panose="020B0604020202020204" pitchFamily="34" charset="0"/>
                <a:cs typeface="Arial" panose="020B0604020202020204" pitchFamily="34" charset="0"/>
              </a:rPr>
              <a:t>se réassortir</a:t>
            </a:r>
          </a:p>
          <a:p>
            <a:pPr>
              <a:spcAft>
                <a:spcPts val="600"/>
              </a:spcAft>
            </a:pPr>
            <a:r>
              <a:rPr lang="fr-FR" dirty="0">
                <a:solidFill>
                  <a:srgbClr val="000000"/>
                </a:solidFill>
                <a:latin typeface="Arial" panose="020B0604020202020204" pitchFamily="34" charset="0"/>
                <a:cs typeface="Arial" panose="020B0604020202020204" pitchFamily="34" charset="0"/>
              </a:rPr>
              <a:t>Liées à la revente : </a:t>
            </a:r>
          </a:p>
          <a:p>
            <a:pPr marL="720725">
              <a:spcAft>
                <a:spcPts val="600"/>
              </a:spcAft>
              <a:buFontTx/>
              <a:buChar char="-"/>
            </a:pPr>
            <a:r>
              <a:rPr lang="fr-FR" dirty="0">
                <a:solidFill>
                  <a:srgbClr val="000000"/>
                </a:solidFill>
                <a:latin typeface="Arial" panose="020B0604020202020204" pitchFamily="34" charset="0"/>
                <a:cs typeface="Arial" panose="020B0604020202020204" pitchFamily="34" charset="0"/>
              </a:rPr>
              <a:t>Montant minimum de revente (si pas d’élimination des fournisseurs concurrents)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Possibilité d’exemption par catégorie d’une sélection quantitative en dessous du seuil de 30%  </a:t>
            </a:r>
          </a:p>
          <a:p>
            <a:pPr marL="457200" lvl="1" indent="0">
              <a:buNone/>
            </a:pPr>
            <a:endParaRPr lang="fr-FR" dirty="0">
              <a:solidFill>
                <a:srgbClr val="000000"/>
              </a:solidFill>
              <a:latin typeface="Arial" panose="020B0604020202020204" pitchFamily="34" charset="0"/>
              <a:cs typeface="Arial" panose="020B0604020202020204" pitchFamily="34" charset="0"/>
            </a:endParaRPr>
          </a:p>
          <a:p>
            <a:pPr marL="0" indent="0">
              <a:spcAft>
                <a:spcPts val="600"/>
              </a:spcAft>
              <a:buNone/>
            </a:pPr>
            <a:r>
              <a:rPr lang="fr-FR" dirty="0">
                <a:solidFill>
                  <a:srgbClr val="000000"/>
                </a:solidFill>
                <a:latin typeface="Arial" panose="020B0604020202020204" pitchFamily="34" charset="0"/>
                <a:ea typeface="Wingdings"/>
                <a:cs typeface="Arial" panose="020B0604020202020204" pitchFamily="34" charset="0"/>
                <a:sym typeface="Wingdings"/>
              </a:rPr>
              <a:t> </a:t>
            </a:r>
            <a:r>
              <a:rPr lang="fr-FR" b="1" dirty="0">
                <a:solidFill>
                  <a:srgbClr val="000000"/>
                </a:solidFill>
                <a:latin typeface="Arial" panose="020B0604020202020204" pitchFamily="34" charset="0"/>
                <a:cs typeface="Arial" panose="020B0604020202020204" pitchFamily="34" charset="0"/>
              </a:rPr>
              <a:t>Non </a:t>
            </a:r>
            <a:r>
              <a:rPr lang="fr-FR" b="1" dirty="0" err="1">
                <a:solidFill>
                  <a:srgbClr val="000000"/>
                </a:solidFill>
                <a:latin typeface="Arial" panose="020B0604020202020204" pitchFamily="34" charset="0"/>
                <a:cs typeface="Arial" panose="020B0604020202020204" pitchFamily="34" charset="0"/>
              </a:rPr>
              <a:t>exemptables</a:t>
            </a:r>
            <a:r>
              <a:rPr lang="fr-FR" b="1" dirty="0">
                <a:solidFill>
                  <a:srgbClr val="00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 </a:t>
            </a:r>
          </a:p>
          <a:p>
            <a:pPr>
              <a:buFontTx/>
              <a:buChar char="-"/>
            </a:pPr>
            <a:r>
              <a:rPr lang="fr-FR" dirty="0">
                <a:solidFill>
                  <a:srgbClr val="000000"/>
                </a:solidFill>
                <a:latin typeface="Arial" panose="020B0604020202020204" pitchFamily="34" charset="0"/>
                <a:cs typeface="Arial" panose="020B0604020202020204" pitchFamily="34" charset="0"/>
              </a:rPr>
              <a:t>Les obligations portant sur le prix de revente</a:t>
            </a:r>
          </a:p>
          <a:p>
            <a:pPr>
              <a:buFontTx/>
              <a:buChar char="-"/>
            </a:pPr>
            <a:r>
              <a:rPr lang="fr-FR" dirty="0">
                <a:solidFill>
                  <a:srgbClr val="000000"/>
                </a:solidFill>
                <a:latin typeface="Arial" panose="020B0604020202020204" pitchFamily="34" charset="0"/>
                <a:cs typeface="Arial" panose="020B0604020202020204" pitchFamily="34" charset="0"/>
              </a:rPr>
              <a:t>L’interdiction de recourir à internet</a:t>
            </a:r>
          </a:p>
          <a:p>
            <a:pPr>
              <a:buFontTx/>
              <a:buChar char="-"/>
            </a:pPr>
            <a:r>
              <a:rPr lang="fr-FR" dirty="0">
                <a:solidFill>
                  <a:srgbClr val="000000"/>
                </a:solidFill>
                <a:latin typeface="Arial" panose="020B0604020202020204" pitchFamily="34" charset="0"/>
                <a:cs typeface="Arial" panose="020B0604020202020204" pitchFamily="34" charset="0"/>
              </a:rPr>
              <a:t>L’interdiction de revendre à des distributeurs sélectionnés</a:t>
            </a:r>
          </a:p>
        </p:txBody>
      </p:sp>
      <p:sp>
        <p:nvSpPr>
          <p:cNvPr id="7" name="Titre 3">
            <a:extLst>
              <a:ext uri="{FF2B5EF4-FFF2-40B4-BE49-F238E27FC236}">
                <a16:creationId xmlns:a16="http://schemas.microsoft.com/office/drawing/2014/main" id="{C6EC234C-8685-4ED3-B9ED-D96508CF0B9C}"/>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EDBE7E09-B01D-43E0-95D0-CE56371708B3}"/>
              </a:ext>
            </a:extLst>
          </p:cNvPr>
          <p:cNvSpPr>
            <a:spLocks noGrp="1"/>
          </p:cNvSpPr>
          <p:nvPr>
            <p:ph type="sldNum" sz="quarter" idx="10"/>
          </p:nvPr>
        </p:nvSpPr>
        <p:spPr/>
        <p:txBody>
          <a:bodyPr/>
          <a:lstStyle/>
          <a:p>
            <a:pPr>
              <a:defRPr/>
            </a:pPr>
            <a:fld id="{CE6B577E-FA0A-4000-9108-E9EC658625CC}" type="slidenum">
              <a:rPr lang="fr-FR" altLang="fr-FR" smtClean="0"/>
              <a:pPr>
                <a:defRPr/>
              </a:pPr>
              <a:t>35</a:t>
            </a:fld>
            <a:endParaRPr lang="fr-FR" altLang="fr-FR"/>
          </a:p>
        </p:txBody>
      </p:sp>
    </p:spTree>
    <p:extLst>
      <p:ext uri="{BB962C8B-B14F-4D97-AF65-F5344CB8AC3E}">
        <p14:creationId xmlns:p14="http://schemas.microsoft.com/office/powerpoint/2010/main" val="2340359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lnSpcReduction="10000"/>
          </a:bodyPr>
          <a:lstStyle/>
          <a:p>
            <a:pPr marL="457200" lvl="0" indent="-457200" algn="just">
              <a:buFont typeface="+mj-lt"/>
              <a:buAutoNum type="arabicParenR" startAt="5"/>
            </a:pPr>
            <a:r>
              <a:rPr lang="fr-FR" b="1" dirty="0">
                <a:solidFill>
                  <a:srgbClr val="C00000"/>
                </a:solidFill>
                <a:latin typeface="Arial" panose="020B0604020202020204" pitchFamily="34" charset="0"/>
                <a:cs typeface="Arial" panose="020B0604020202020204" pitchFamily="34" charset="0"/>
              </a:rPr>
              <a:t>Quels sont les critères de licéité de la distribution sélective qualitative et quantitative ?</a:t>
            </a:r>
          </a:p>
          <a:p>
            <a:pPr marL="0" lvl="0" indent="0" algn="just">
              <a:buNone/>
            </a:pPr>
            <a:endParaRPr lang="fr-FR" dirty="0">
              <a:solidFill>
                <a:srgbClr val="FF0000"/>
              </a:solidFill>
              <a:latin typeface="Arial" panose="020B0604020202020204" pitchFamily="34" charset="0"/>
              <a:cs typeface="Arial" panose="020B0604020202020204" pitchFamily="34" charset="0"/>
            </a:endParaRPr>
          </a:p>
          <a:p>
            <a:pPr lvl="0" algn="just">
              <a:spcAft>
                <a:spcPts val="600"/>
              </a:spcAft>
              <a:buFont typeface="Calibri" panose="020F0502020204030204" pitchFamily="34" charset="0"/>
              <a:buChar char="-"/>
            </a:pPr>
            <a:r>
              <a:rPr lang="fr-FR" sz="1700" dirty="0">
                <a:latin typeface="Arial" panose="020B0604020202020204" pitchFamily="34" charset="0"/>
                <a:cs typeface="Arial" panose="020B0604020202020204" pitchFamily="34" charset="0"/>
              </a:rPr>
              <a:t>Évolution historique inverse du droit européen et du droit français de la concurrence</a:t>
            </a:r>
          </a:p>
          <a:p>
            <a:pPr lvl="0" algn="just">
              <a:spcAft>
                <a:spcPts val="600"/>
              </a:spcAft>
              <a:buFont typeface="Calibri" panose="020F0502020204030204" pitchFamily="34" charset="0"/>
              <a:buChar char="-"/>
            </a:pPr>
            <a:r>
              <a:rPr lang="fr-FR" sz="1700" u="sng" dirty="0">
                <a:latin typeface="Arial" panose="020B0604020202020204" pitchFamily="34" charset="0"/>
                <a:cs typeface="Arial" panose="020B0604020202020204" pitchFamily="34" charset="0"/>
              </a:rPr>
              <a:t>Droit européen</a:t>
            </a:r>
            <a:r>
              <a:rPr lang="fr-FR" sz="1700" dirty="0">
                <a:latin typeface="Arial" panose="020B0604020202020204" pitchFamily="34" charset="0"/>
                <a:cs typeface="Arial" panose="020B0604020202020204" pitchFamily="34" charset="0"/>
              </a:rPr>
              <a:t> : d’abord fortement réticent à l’égard des critères quantitatifs, ensuite de plus en plus favorable, par le biais de l’exemption individuelle (déc. </a:t>
            </a:r>
            <a:r>
              <a:rPr lang="fr-FR" sz="1700" dirty="0" err="1">
                <a:latin typeface="Arial" panose="020B0604020202020204" pitchFamily="34" charset="0"/>
                <a:cs typeface="Arial" panose="020B0604020202020204" pitchFamily="34" charset="0"/>
              </a:rPr>
              <a:t>Comm</a:t>
            </a:r>
            <a:r>
              <a:rPr lang="fr-FR" sz="1700" dirty="0">
                <a:latin typeface="Arial" panose="020B0604020202020204" pitchFamily="34" charset="0"/>
                <a:cs typeface="Arial" panose="020B0604020202020204" pitchFamily="34" charset="0"/>
              </a:rPr>
              <a:t>. N°70/488/CEE, 28 oct. 1970, </a:t>
            </a:r>
            <a:r>
              <a:rPr lang="fr-FR" sz="1700" i="1" dirty="0">
                <a:latin typeface="Arial" panose="020B0604020202020204" pitchFamily="34" charset="0"/>
                <a:cs typeface="Arial" panose="020B0604020202020204" pitchFamily="34" charset="0"/>
              </a:rPr>
              <a:t>Omega</a:t>
            </a:r>
            <a:r>
              <a:rPr lang="fr-FR" sz="1700" dirty="0">
                <a:latin typeface="Arial" panose="020B0604020202020204" pitchFamily="34" charset="0"/>
                <a:cs typeface="Arial" panose="020B0604020202020204" pitchFamily="34" charset="0"/>
              </a:rPr>
              <a:t>) et </a:t>
            </a:r>
            <a:r>
              <a:rPr lang="fr-FR" sz="1700" i="1" dirty="0">
                <a:latin typeface="Arial" panose="020B0604020202020204" pitchFamily="34" charset="0"/>
                <a:cs typeface="Arial" panose="020B0604020202020204" pitchFamily="34" charset="0"/>
              </a:rPr>
              <a:t>in fine</a:t>
            </a:r>
            <a:r>
              <a:rPr lang="fr-FR" sz="1700" dirty="0">
                <a:latin typeface="Arial" panose="020B0604020202020204" pitchFamily="34" charset="0"/>
                <a:cs typeface="Arial" panose="020B0604020202020204" pitchFamily="34" charset="0"/>
              </a:rPr>
              <a:t>, liberté totale d’y recourir sans avoir à justifier de leur bien-fondé en-deçà de 30% de parts de marché</a:t>
            </a:r>
          </a:p>
          <a:p>
            <a:pPr lvl="0" algn="just">
              <a:buFont typeface="Calibri" panose="020F0502020204030204" pitchFamily="34" charset="0"/>
              <a:buChar char="-"/>
            </a:pPr>
            <a:r>
              <a:rPr lang="fr-FR" sz="1700" u="sng" dirty="0">
                <a:latin typeface="Arial" panose="020B0604020202020204" pitchFamily="34" charset="0"/>
                <a:cs typeface="Arial" panose="020B0604020202020204" pitchFamily="34" charset="0"/>
              </a:rPr>
              <a:t>Droit français</a:t>
            </a:r>
            <a:r>
              <a:rPr lang="fr-FR" sz="1700" dirty="0">
                <a:latin typeface="Arial" panose="020B0604020202020204" pitchFamily="34" charset="0"/>
                <a:cs typeface="Arial" panose="020B0604020202020204" pitchFamily="34" charset="0"/>
              </a:rPr>
              <a:t> : licéité reconnue très tôt par la Cour de cassation des critères quantitatifs, puis raidissement de la jurisprudence avec contrôle de proportionnalité rigoureux</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dirty="0"/>
              <a:t>I. L’organisation d’un réseau de distribution sélective</a:t>
            </a:r>
          </a:p>
        </p:txBody>
      </p:sp>
      <p:sp>
        <p:nvSpPr>
          <p:cNvPr id="4" name="Espace réservé du numéro de diapositive 3">
            <a:extLst>
              <a:ext uri="{FF2B5EF4-FFF2-40B4-BE49-F238E27FC236}">
                <a16:creationId xmlns:a16="http://schemas.microsoft.com/office/drawing/2014/main" id="{F07A96B8-B8D1-47F5-84AA-D5DDBA655318}"/>
              </a:ext>
            </a:extLst>
          </p:cNvPr>
          <p:cNvSpPr>
            <a:spLocks noGrp="1"/>
          </p:cNvSpPr>
          <p:nvPr>
            <p:ph type="sldNum" sz="quarter" idx="10"/>
          </p:nvPr>
        </p:nvSpPr>
        <p:spPr/>
        <p:txBody>
          <a:bodyPr/>
          <a:lstStyle/>
          <a:p>
            <a:pPr>
              <a:defRPr/>
            </a:pPr>
            <a:fld id="{CE6B577E-FA0A-4000-9108-E9EC658625CC}" type="slidenum">
              <a:rPr lang="fr-FR" altLang="fr-FR" smtClean="0"/>
              <a:pPr>
                <a:defRPr/>
              </a:pPr>
              <a:t>36</a:t>
            </a:fld>
            <a:endParaRPr lang="fr-FR" altLang="fr-FR"/>
          </a:p>
        </p:txBody>
      </p:sp>
    </p:spTree>
    <p:extLst>
      <p:ext uri="{BB962C8B-B14F-4D97-AF65-F5344CB8AC3E}">
        <p14:creationId xmlns:p14="http://schemas.microsoft.com/office/powerpoint/2010/main" val="1161400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9AC7F40-3E4D-4B4F-B4C6-0BBFE5F38559}"/>
              </a:ext>
            </a:extLst>
          </p:cNvPr>
          <p:cNvSpPr>
            <a:spLocks noGrp="1"/>
          </p:cNvSpPr>
          <p:nvPr>
            <p:ph idx="1"/>
          </p:nvPr>
        </p:nvSpPr>
        <p:spPr>
          <a:xfrm>
            <a:off x="457200" y="1131889"/>
            <a:ext cx="8229600" cy="3786443"/>
          </a:xfrm>
        </p:spPr>
        <p:txBody>
          <a:bodyPr>
            <a:normAutofit fontScale="85000" lnSpcReduction="20000"/>
          </a:bodyPr>
          <a:lstStyle/>
          <a:p>
            <a:pPr algn="just"/>
            <a:endParaRPr lang="fr-FR" dirty="0">
              <a:solidFill>
                <a:srgbClr val="000000"/>
              </a:solidFill>
              <a:latin typeface="+mn-lt"/>
            </a:endParaRPr>
          </a:p>
          <a:p>
            <a:pPr marL="0" indent="0" algn="just">
              <a:spcAft>
                <a:spcPts val="1200"/>
              </a:spcAft>
              <a:buNone/>
            </a:pPr>
            <a:r>
              <a:rPr lang="fr-FR" i="1" dirty="0">
                <a:solidFill>
                  <a:srgbClr val="000000"/>
                </a:solidFill>
                <a:latin typeface="Arial" panose="020B0604020202020204" pitchFamily="34" charset="0"/>
                <a:cs typeface="Arial" panose="020B0604020202020204" pitchFamily="34" charset="0"/>
              </a:rPr>
              <a:t>Faut-il respecter les mêmes conditions que celles attachées à la distribution sélective qualitative ?</a:t>
            </a:r>
          </a:p>
          <a:p>
            <a:pPr algn="just">
              <a:spcAft>
                <a:spcPts val="600"/>
              </a:spcAft>
            </a:pPr>
            <a:r>
              <a:rPr lang="fr-FR" sz="1900" b="1" dirty="0">
                <a:solidFill>
                  <a:srgbClr val="000000"/>
                </a:solidFill>
                <a:latin typeface="Arial" panose="020B0604020202020204" pitchFamily="34" charset="0"/>
                <a:cs typeface="Arial" panose="020B0604020202020204" pitchFamily="34" charset="0"/>
              </a:rPr>
              <a:t>Réponse autrefois positive de certaines juridictions françaises </a:t>
            </a:r>
            <a:r>
              <a:rPr lang="fr-FR" sz="1900" dirty="0">
                <a:solidFill>
                  <a:srgbClr val="000000"/>
                </a:solidFill>
                <a:latin typeface="Arial" panose="020B0604020202020204" pitchFamily="34" charset="0"/>
                <a:cs typeface="Arial" panose="020B0604020202020204" pitchFamily="34" charset="0"/>
              </a:rPr>
              <a:t>(Com., 28 juin 2005, no 04-15.279, Bull. civ. IV, no 139 ; SA Garage </a:t>
            </a:r>
            <a:r>
              <a:rPr lang="fr-FR" sz="1900" dirty="0" err="1">
                <a:solidFill>
                  <a:srgbClr val="000000"/>
                </a:solidFill>
                <a:latin typeface="Arial" panose="020B0604020202020204" pitchFamily="34" charset="0"/>
                <a:cs typeface="Arial" panose="020B0604020202020204" pitchFamily="34" charset="0"/>
              </a:rPr>
              <a:t>Grémeau</a:t>
            </a:r>
            <a:r>
              <a:rPr lang="fr-FR" sz="1900" dirty="0">
                <a:solidFill>
                  <a:srgbClr val="000000"/>
                </a:solidFill>
                <a:latin typeface="Arial" panose="020B0604020202020204" pitchFamily="34" charset="0"/>
                <a:cs typeface="Arial" panose="020B0604020202020204" pitchFamily="34" charset="0"/>
              </a:rPr>
              <a:t> c/ SA Daimler Chrysler : contrôle le caractère objectif des critères) </a:t>
            </a:r>
          </a:p>
          <a:p>
            <a:pPr algn="just">
              <a:spcAft>
                <a:spcPts val="600"/>
              </a:spcAft>
            </a:pPr>
            <a:r>
              <a:rPr lang="fr-FR" sz="1900" b="1" dirty="0">
                <a:solidFill>
                  <a:srgbClr val="000000"/>
                </a:solidFill>
                <a:latin typeface="Arial" panose="020B0604020202020204" pitchFamily="34" charset="0"/>
                <a:cs typeface="Arial" panose="020B0604020202020204" pitchFamily="34" charset="0"/>
              </a:rPr>
              <a:t>Jurisprudence désormais obsolète</a:t>
            </a:r>
            <a:r>
              <a:rPr lang="fr-FR" sz="1900" dirty="0">
                <a:solidFill>
                  <a:srgbClr val="000000"/>
                </a:solidFill>
                <a:latin typeface="Arial" panose="020B0604020202020204" pitchFamily="34" charset="0"/>
                <a:cs typeface="Arial" panose="020B0604020202020204" pitchFamily="34" charset="0"/>
              </a:rPr>
              <a:t>: position contraire exprimée par la CJUE en matière de distribution automobile, transposable à toute forme de distribution sélective quantitative: </a:t>
            </a:r>
          </a:p>
          <a:p>
            <a:pPr lvl="1" algn="just"/>
            <a:r>
              <a:rPr lang="fr-FR" sz="1900" dirty="0">
                <a:solidFill>
                  <a:srgbClr val="000000"/>
                </a:solidFill>
                <a:latin typeface="Arial" panose="020B0604020202020204" pitchFamily="34" charset="0"/>
                <a:cs typeface="Arial" panose="020B0604020202020204" pitchFamily="34" charset="0"/>
              </a:rPr>
              <a:t>CJUE, 14 juin 2002, </a:t>
            </a:r>
            <a:r>
              <a:rPr lang="fr-FR" sz="1900" dirty="0" err="1">
                <a:solidFill>
                  <a:srgbClr val="000000"/>
                </a:solidFill>
                <a:latin typeface="Arial" panose="020B0604020202020204" pitchFamily="34" charset="0"/>
                <a:cs typeface="Arial" panose="020B0604020202020204" pitchFamily="34" charset="0"/>
              </a:rPr>
              <a:t>aff.</a:t>
            </a:r>
            <a:r>
              <a:rPr lang="fr-FR" sz="1900" dirty="0">
                <a:solidFill>
                  <a:srgbClr val="000000"/>
                </a:solidFill>
                <a:latin typeface="Arial" panose="020B0604020202020204" pitchFamily="34" charset="0"/>
                <a:cs typeface="Arial" panose="020B0604020202020204" pitchFamily="34" charset="0"/>
              </a:rPr>
              <a:t> C-158/11, </a:t>
            </a:r>
            <a:r>
              <a:rPr lang="fr-FR" sz="1900" i="1" dirty="0">
                <a:solidFill>
                  <a:srgbClr val="000000"/>
                </a:solidFill>
                <a:latin typeface="Arial" panose="020B0604020202020204" pitchFamily="34" charset="0"/>
                <a:cs typeface="Arial" panose="020B0604020202020204" pitchFamily="34" charset="0"/>
              </a:rPr>
              <a:t>Auto 24 SARL c/ Jaguar Land Rover :</a:t>
            </a:r>
          </a:p>
          <a:p>
            <a:pPr marL="0" indent="0" algn="just">
              <a:buNone/>
            </a:pPr>
            <a:r>
              <a:rPr lang="fr-FR" sz="1900" i="1" dirty="0">
                <a:solidFill>
                  <a:srgbClr val="000000"/>
                </a:solidFill>
                <a:latin typeface="Arial" panose="020B0604020202020204" pitchFamily="34" charset="0"/>
                <a:cs typeface="Arial" panose="020B0604020202020204" pitchFamily="34" charset="0"/>
              </a:rPr>
              <a:t> </a:t>
            </a:r>
            <a:r>
              <a:rPr lang="fr-FR" sz="1600" i="1" dirty="0">
                <a:solidFill>
                  <a:srgbClr val="000000"/>
                </a:solidFill>
                <a:latin typeface="Arial" panose="020B0604020202020204" pitchFamily="34" charset="0"/>
                <a:cs typeface="Arial" panose="020B0604020202020204" pitchFamily="34" charset="0"/>
              </a:rPr>
              <a:t>« Par les termes « critères définis » (</a:t>
            </a:r>
            <a:r>
              <a:rPr lang="is-IS" sz="1600" i="1" dirty="0">
                <a:solidFill>
                  <a:srgbClr val="000000"/>
                </a:solidFill>
                <a:latin typeface="Arial" panose="020B0604020202020204" pitchFamily="34" charset="0"/>
                <a:cs typeface="Arial" panose="020B0604020202020204" pitchFamily="34" charset="0"/>
              </a:rPr>
              <a:t>…) </a:t>
            </a:r>
            <a:r>
              <a:rPr lang="fr-FR" sz="1600" i="1" dirty="0">
                <a:solidFill>
                  <a:srgbClr val="000000"/>
                </a:solidFill>
                <a:latin typeface="Arial" panose="020B0604020202020204" pitchFamily="34" charset="0"/>
                <a:cs typeface="Arial" panose="020B0604020202020204" pitchFamily="34" charset="0"/>
              </a:rPr>
              <a:t>il y a lieu d'entendre, s'agissant d'un système de distribution sélective quantitative au sens de ce règlement, des critères dont le contenu précis peut être vérifié. Pour bénéficier de l'exemption prévue par ledit règlement</a:t>
            </a:r>
            <a:r>
              <a:rPr lang="fr-FR" sz="1600" b="1" i="1" dirty="0">
                <a:solidFill>
                  <a:srgbClr val="000000"/>
                </a:solidFill>
                <a:latin typeface="Arial" panose="020B0604020202020204" pitchFamily="34" charset="0"/>
                <a:cs typeface="Arial" panose="020B0604020202020204" pitchFamily="34" charset="0"/>
              </a:rPr>
              <a:t>, il n'est pas nécessaire qu'un tel système repose sur des critères qui sont objectivement justifiés et appliqués de façon uniforme et non différenciée à l'égard de tous candidats à l'agrément. »</a:t>
            </a:r>
            <a:endParaRPr lang="fr-FR" sz="1600" dirty="0">
              <a:solidFill>
                <a:srgbClr val="000000"/>
              </a:solidFill>
              <a:latin typeface="Arial" panose="020B0604020202020204" pitchFamily="34" charset="0"/>
              <a:cs typeface="Arial" panose="020B0604020202020204" pitchFamily="34" charset="0"/>
            </a:endParaRPr>
          </a:p>
          <a:p>
            <a:pPr marL="0" lvl="0" indent="0">
              <a:buNone/>
            </a:pPr>
            <a:endParaRPr lang="fr-FR" b="1" dirty="0">
              <a:solidFill>
                <a:srgbClr val="FF0000"/>
              </a:solidFill>
              <a:latin typeface="+mn-lt"/>
            </a:endParaRPr>
          </a:p>
          <a:p>
            <a:endParaRPr lang="fr-FR" dirty="0">
              <a:latin typeface="+mn-lt"/>
            </a:endParaRPr>
          </a:p>
        </p:txBody>
      </p:sp>
      <p:sp>
        <p:nvSpPr>
          <p:cNvPr id="7" name="Titre 3">
            <a:extLst>
              <a:ext uri="{FF2B5EF4-FFF2-40B4-BE49-F238E27FC236}">
                <a16:creationId xmlns:a16="http://schemas.microsoft.com/office/drawing/2014/main" id="{F8C6E193-8973-44F8-B08E-EAF422BAE771}"/>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AAE6FF9F-6A1A-4827-9F87-5D4094A9820D}"/>
              </a:ext>
            </a:extLst>
          </p:cNvPr>
          <p:cNvSpPr>
            <a:spLocks noGrp="1"/>
          </p:cNvSpPr>
          <p:nvPr>
            <p:ph type="sldNum" sz="quarter" idx="10"/>
          </p:nvPr>
        </p:nvSpPr>
        <p:spPr/>
        <p:txBody>
          <a:bodyPr/>
          <a:lstStyle/>
          <a:p>
            <a:pPr>
              <a:defRPr/>
            </a:pPr>
            <a:fld id="{CE6B577E-FA0A-4000-9108-E9EC658625CC}" type="slidenum">
              <a:rPr lang="fr-FR" altLang="fr-FR" smtClean="0"/>
              <a:pPr>
                <a:defRPr/>
              </a:pPr>
              <a:t>37</a:t>
            </a:fld>
            <a:endParaRPr lang="fr-FR" altLang="fr-FR"/>
          </a:p>
        </p:txBody>
      </p:sp>
    </p:spTree>
    <p:extLst>
      <p:ext uri="{BB962C8B-B14F-4D97-AF65-F5344CB8AC3E}">
        <p14:creationId xmlns:p14="http://schemas.microsoft.com/office/powerpoint/2010/main" val="4282124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E4A9C48-2E8C-4C9C-AAA1-118AC958C3C4}"/>
              </a:ext>
            </a:extLst>
          </p:cNvPr>
          <p:cNvSpPr>
            <a:spLocks noGrp="1"/>
          </p:cNvSpPr>
          <p:nvPr>
            <p:ph idx="1"/>
          </p:nvPr>
        </p:nvSpPr>
        <p:spPr>
          <a:xfrm>
            <a:off x="318356" y="1102944"/>
            <a:ext cx="8507288" cy="3786443"/>
          </a:xfrm>
        </p:spPr>
        <p:txBody>
          <a:bodyPr>
            <a:normAutofit fontScale="85000" lnSpcReduction="20000"/>
          </a:bodyPr>
          <a:lstStyle/>
          <a:p>
            <a:pPr marL="0" indent="0">
              <a:buNone/>
            </a:pPr>
            <a:endParaRPr lang="fr-FR" sz="1900" u="sng" dirty="0">
              <a:solidFill>
                <a:srgbClr val="000000"/>
              </a:solidFill>
              <a:latin typeface="+mn-lt"/>
            </a:endParaRPr>
          </a:p>
          <a:p>
            <a:pPr marL="0" indent="0" algn="just">
              <a:spcAft>
                <a:spcPts val="600"/>
              </a:spcAft>
              <a:buNone/>
            </a:pPr>
            <a:r>
              <a:rPr lang="fr-FR" sz="1900" dirty="0">
                <a:solidFill>
                  <a:srgbClr val="000000"/>
                </a:solidFill>
                <a:latin typeface="Arial" panose="020B0604020202020204" pitchFamily="34" charset="0"/>
                <a:cs typeface="Arial" panose="020B0604020202020204" pitchFamily="34" charset="0"/>
              </a:rPr>
              <a:t>La sélection quantitative est soumise à deux exigences : le promoteur du réseau doit avoir clairement indiqué : </a:t>
            </a:r>
          </a:p>
          <a:p>
            <a:r>
              <a:rPr lang="fr-FR" sz="1900" dirty="0">
                <a:solidFill>
                  <a:srgbClr val="000000"/>
                </a:solidFill>
                <a:latin typeface="Arial" panose="020B0604020202020204" pitchFamily="34" charset="0"/>
                <a:cs typeface="Arial" panose="020B0604020202020204" pitchFamily="34" charset="0"/>
              </a:rPr>
              <a:t>les conditions quantitatives ; et </a:t>
            </a:r>
          </a:p>
          <a:p>
            <a:r>
              <a:rPr lang="fr-FR" sz="1900" dirty="0">
                <a:solidFill>
                  <a:srgbClr val="000000"/>
                </a:solidFill>
                <a:latin typeface="Arial" panose="020B0604020202020204" pitchFamily="34" charset="0"/>
                <a:cs typeface="Arial" panose="020B0604020202020204" pitchFamily="34" charset="0"/>
              </a:rPr>
              <a:t>les modalités d’application du </a:t>
            </a:r>
            <a:r>
              <a:rPr lang="fr-FR" sz="1900" i="1" dirty="0">
                <a:solidFill>
                  <a:srgbClr val="000000"/>
                </a:solidFill>
                <a:latin typeface="Arial" panose="020B0604020202020204" pitchFamily="34" charset="0"/>
                <a:cs typeface="Arial" panose="020B0604020202020204" pitchFamily="34" charset="0"/>
              </a:rPr>
              <a:t>numerus clausus</a:t>
            </a:r>
          </a:p>
          <a:p>
            <a:pPr marL="0" indent="0">
              <a:buNone/>
            </a:pPr>
            <a:endParaRPr lang="fr-FR" sz="1900" i="1" dirty="0">
              <a:solidFill>
                <a:srgbClr val="000000"/>
              </a:solidFill>
              <a:latin typeface="Arial" panose="020B0604020202020204" pitchFamily="34" charset="0"/>
              <a:cs typeface="Arial" panose="020B0604020202020204" pitchFamily="34" charset="0"/>
            </a:endParaRPr>
          </a:p>
          <a:p>
            <a:pPr marL="0" indent="0" algn="just">
              <a:spcAft>
                <a:spcPts val="600"/>
              </a:spcAft>
              <a:buNone/>
            </a:pPr>
            <a:r>
              <a:rPr lang="fr-FR" sz="1900" dirty="0">
                <a:solidFill>
                  <a:srgbClr val="000000"/>
                </a:solidFill>
                <a:latin typeface="Arial" panose="020B0604020202020204" pitchFamily="34" charset="0"/>
                <a:cs typeface="Arial" panose="020B0604020202020204" pitchFamily="34" charset="0"/>
              </a:rPr>
              <a:t>La limitation quantitative du nombre de distributeurs peut reposer sur les facteurs locaux de commercialité ou la densité de population mais risque d’insécurité juridique &gt; les autorités de la concurrence risquent de contrôler l’opportunité du choix de la tête de réseau &gt; plutôt recourir à des critères objectifs : </a:t>
            </a:r>
          </a:p>
          <a:p>
            <a:pPr algn="just"/>
            <a:r>
              <a:rPr lang="fr-FR" sz="1900" i="1" dirty="0">
                <a:solidFill>
                  <a:srgbClr val="000000"/>
                </a:solidFill>
                <a:latin typeface="Arial" panose="020B0604020202020204" pitchFamily="34" charset="0"/>
                <a:cs typeface="Arial" panose="020B0604020202020204" pitchFamily="34" charset="0"/>
              </a:rPr>
              <a:t>Ex.</a:t>
            </a:r>
            <a:r>
              <a:rPr lang="fr-FR" sz="1900" dirty="0">
                <a:solidFill>
                  <a:srgbClr val="000000"/>
                </a:solidFill>
                <a:latin typeface="Arial" panose="020B0604020202020204" pitchFamily="34" charset="0"/>
                <a:cs typeface="Arial" panose="020B0604020202020204" pitchFamily="34" charset="0"/>
              </a:rPr>
              <a:t> : plafond national du nombre de distributeurs accompagné de leur répartition par villes</a:t>
            </a:r>
          </a:p>
          <a:p>
            <a:pPr lvl="2" algn="just"/>
            <a:r>
              <a:rPr lang="fr-FR" sz="1900" dirty="0">
                <a:solidFill>
                  <a:srgbClr val="000000"/>
                </a:solidFill>
                <a:latin typeface="Arial" panose="020B0604020202020204" pitchFamily="34" charset="0"/>
                <a:cs typeface="Arial" panose="020B0604020202020204" pitchFamily="34" charset="0"/>
              </a:rPr>
              <a:t>illustration : 1 point de vente pour 500 000 habitants (Com, 28 juin 2005 n°04-15.279) ; ou</a:t>
            </a:r>
          </a:p>
          <a:p>
            <a:pPr lvl="2"/>
            <a:r>
              <a:rPr lang="fr-FR" sz="1900" dirty="0">
                <a:solidFill>
                  <a:srgbClr val="000000"/>
                </a:solidFill>
                <a:latin typeface="Arial" panose="020B0604020202020204" pitchFamily="34" charset="0"/>
                <a:cs typeface="Arial" panose="020B0604020202020204" pitchFamily="34" charset="0"/>
              </a:rPr>
              <a:t>illustration: 100 distributeurs pour la France (numerus clausus) implantés dans X zones</a:t>
            </a:r>
          </a:p>
          <a:p>
            <a:endParaRPr lang="fr-FR" sz="1800" dirty="0">
              <a:solidFill>
                <a:srgbClr val="000000"/>
              </a:solidFill>
              <a:latin typeface="+mn-lt"/>
            </a:endParaRPr>
          </a:p>
          <a:p>
            <a:pPr marL="0" indent="0">
              <a:buNone/>
            </a:pPr>
            <a:endParaRPr lang="fr-FR" sz="1800" dirty="0">
              <a:latin typeface="+mn-lt"/>
            </a:endParaRPr>
          </a:p>
        </p:txBody>
      </p:sp>
      <p:sp>
        <p:nvSpPr>
          <p:cNvPr id="7" name="Titre 3">
            <a:extLst>
              <a:ext uri="{FF2B5EF4-FFF2-40B4-BE49-F238E27FC236}">
                <a16:creationId xmlns:a16="http://schemas.microsoft.com/office/drawing/2014/main" id="{07FC9116-02A2-4298-BDA0-D1986FF7F0D9}"/>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BC3899B0-515C-4F2F-B2D3-8ABFBC846B9E}"/>
              </a:ext>
            </a:extLst>
          </p:cNvPr>
          <p:cNvSpPr>
            <a:spLocks noGrp="1"/>
          </p:cNvSpPr>
          <p:nvPr>
            <p:ph type="sldNum" sz="quarter" idx="10"/>
          </p:nvPr>
        </p:nvSpPr>
        <p:spPr/>
        <p:txBody>
          <a:bodyPr/>
          <a:lstStyle/>
          <a:p>
            <a:pPr>
              <a:defRPr/>
            </a:pPr>
            <a:fld id="{CE6B577E-FA0A-4000-9108-E9EC658625CC}" type="slidenum">
              <a:rPr lang="fr-FR" altLang="fr-FR" smtClean="0"/>
              <a:pPr>
                <a:defRPr/>
              </a:pPr>
              <a:t>38</a:t>
            </a:fld>
            <a:endParaRPr lang="fr-FR" altLang="fr-FR"/>
          </a:p>
        </p:txBody>
      </p:sp>
    </p:spTree>
    <p:extLst>
      <p:ext uri="{BB962C8B-B14F-4D97-AF65-F5344CB8AC3E}">
        <p14:creationId xmlns:p14="http://schemas.microsoft.com/office/powerpoint/2010/main" val="80842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a:xfrm>
            <a:off x="457200" y="868234"/>
            <a:ext cx="8229600" cy="3786443"/>
          </a:xfrm>
        </p:spPr>
        <p:txBody>
          <a:bodyPr>
            <a:normAutofit/>
          </a:bodyPr>
          <a:lstStyle/>
          <a:p>
            <a:pPr marL="457200" lvl="0" indent="-457200" algn="just">
              <a:buFont typeface="+mj-lt"/>
              <a:buAutoNum type="arabicParenR" startAt="6"/>
            </a:pPr>
            <a:r>
              <a:rPr lang="fr-FR" b="1" dirty="0">
                <a:solidFill>
                  <a:srgbClr val="C00000"/>
                </a:solidFill>
                <a:latin typeface="Arial" panose="020B0604020202020204" pitchFamily="34" charset="0"/>
                <a:cs typeface="Arial" panose="020B0604020202020204" pitchFamily="34" charset="0"/>
              </a:rPr>
              <a:t>Peut-on panacher les deux types de distribution sélective, qualitative et quantitative pour certains produits ou services contractuels, qualitative pour d’autres ?</a:t>
            </a:r>
          </a:p>
          <a:p>
            <a:pPr marL="0" lvl="0" indent="0" algn="just">
              <a:buNone/>
            </a:pPr>
            <a:endParaRPr lang="fr-FR" dirty="0">
              <a:solidFill>
                <a:srgbClr val="FF0000"/>
              </a:solidFill>
              <a:latin typeface="+mn-lt"/>
            </a:endParaRPr>
          </a:p>
          <a:p>
            <a:pPr marL="0" lvl="0" indent="0" algn="just">
              <a:spcAft>
                <a:spcPts val="600"/>
              </a:spcAft>
              <a:buNone/>
            </a:pPr>
            <a:r>
              <a:rPr lang="fr-FR" sz="1800" dirty="0">
                <a:latin typeface="Arial" panose="020B0604020202020204" pitchFamily="34" charset="0"/>
                <a:cs typeface="Arial" panose="020B0604020202020204" pitchFamily="34" charset="0"/>
              </a:rPr>
              <a:t>Oui, c’est très fréquent en pratique.</a:t>
            </a:r>
          </a:p>
          <a:p>
            <a:pPr marL="0" lvl="0" indent="0" algn="just">
              <a:buNone/>
            </a:pPr>
            <a:r>
              <a:rPr lang="fr-FR" sz="1800" dirty="0">
                <a:latin typeface="Arial" panose="020B0604020202020204" pitchFamily="34" charset="0"/>
                <a:cs typeface="Arial" panose="020B0604020202020204" pitchFamily="34" charset="0"/>
              </a:rPr>
              <a:t>Exemple dans l’automobile :</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Recours à la distribution sélective qualitative et quantitative pour la distribution de véhicules neufs,</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Recours à la distribution sélective qualitative pour la réparation agréée.</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8CF29E63-5759-4051-A02F-C507296D2B5E}"/>
              </a:ext>
            </a:extLst>
          </p:cNvPr>
          <p:cNvSpPr>
            <a:spLocks noGrp="1"/>
          </p:cNvSpPr>
          <p:nvPr>
            <p:ph type="sldNum" sz="quarter" idx="10"/>
          </p:nvPr>
        </p:nvSpPr>
        <p:spPr/>
        <p:txBody>
          <a:bodyPr/>
          <a:lstStyle/>
          <a:p>
            <a:pPr>
              <a:defRPr/>
            </a:pPr>
            <a:fld id="{CE6B577E-FA0A-4000-9108-E9EC658625CC}" type="slidenum">
              <a:rPr lang="fr-FR" altLang="fr-FR" smtClean="0"/>
              <a:pPr>
                <a:defRPr/>
              </a:pPr>
              <a:t>39</a:t>
            </a:fld>
            <a:endParaRPr lang="fr-FR" altLang="fr-FR"/>
          </a:p>
        </p:txBody>
      </p:sp>
    </p:spTree>
    <p:extLst>
      <p:ext uri="{BB962C8B-B14F-4D97-AF65-F5344CB8AC3E}">
        <p14:creationId xmlns:p14="http://schemas.microsoft.com/office/powerpoint/2010/main" val="299326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buNone/>
            </a:pPr>
            <a:r>
              <a:rPr lang="fr-FR" b="1" u="sng" dirty="0">
                <a:solidFill>
                  <a:srgbClr val="A50000"/>
                </a:solidFill>
              </a:rPr>
              <a:t>Définition</a:t>
            </a:r>
            <a:r>
              <a:rPr lang="fr-FR" b="1" dirty="0">
                <a:solidFill>
                  <a:srgbClr val="A50000"/>
                </a:solidFill>
              </a:rPr>
              <a:t> : </a:t>
            </a:r>
          </a:p>
          <a:p>
            <a:pPr marL="457200" indent="-457200" algn="just">
              <a:buAutoNum type="arabicPeriod"/>
            </a:pPr>
            <a:endParaRPr lang="fr-FR" sz="1400" b="1" dirty="0">
              <a:solidFill>
                <a:srgbClr val="FF0000"/>
              </a:solidFill>
            </a:endParaRPr>
          </a:p>
          <a:p>
            <a:pPr marL="0" indent="0" algn="just">
              <a:buNone/>
            </a:pPr>
            <a:r>
              <a:rPr lang="fr-FR" sz="1400" b="1" dirty="0"/>
              <a:t>Distribution sélective </a:t>
            </a:r>
            <a:r>
              <a:rPr lang="fr-FR" sz="1400" dirty="0"/>
              <a:t>: « </a:t>
            </a:r>
            <a:r>
              <a:rPr lang="fr-FR" sz="1200" i="1" dirty="0"/>
              <a:t>Un système de distribution dans lequel le fournisseur s’engage à ne vendre les biens ou les services contractuels, directement ou indirectement, qu’à des distributeurs sélectionnés sur la base de critères définis, et dans lequel ces distributeurs s’engagent à ne pas vendre ces biens ou ces services à des distributeurs non agréés </a:t>
            </a:r>
            <a:r>
              <a:rPr lang="fr-FR" sz="1200" b="1" i="1" dirty="0"/>
              <a:t>sur le territoire réservé par le fournisseur pour l’exploitation de ce système</a:t>
            </a:r>
            <a:r>
              <a:rPr lang="fr-FR" sz="1400" i="1" dirty="0"/>
              <a:t>».</a:t>
            </a:r>
          </a:p>
          <a:p>
            <a:pPr marL="0" indent="0" algn="just">
              <a:buNone/>
            </a:pPr>
            <a:endParaRPr lang="fr-FR" sz="1400" b="1" dirty="0">
              <a:solidFill>
                <a:srgbClr val="FF0000"/>
              </a:solidFill>
            </a:endParaRPr>
          </a:p>
          <a:p>
            <a:pPr lvl="1" algn="just">
              <a:buFontTx/>
              <a:buChar char="•"/>
            </a:pPr>
            <a:r>
              <a:rPr lang="fr-FR" sz="1400" dirty="0">
                <a:solidFill>
                  <a:srgbClr val="A50000"/>
                </a:solidFill>
              </a:rPr>
              <a:t>Règlement restrictions verticales n°2022/720 du 10 mai 2022 – Article 1 g) – entré en vigueur le 1</a:t>
            </a:r>
            <a:r>
              <a:rPr lang="fr-FR" sz="1400" baseline="30000" dirty="0">
                <a:solidFill>
                  <a:srgbClr val="A50000"/>
                </a:solidFill>
              </a:rPr>
              <a:t>er</a:t>
            </a:r>
            <a:r>
              <a:rPr lang="fr-FR" sz="1400" dirty="0">
                <a:solidFill>
                  <a:srgbClr val="A50000"/>
                </a:solidFill>
              </a:rPr>
              <a:t> juin 2022</a:t>
            </a:r>
          </a:p>
        </p:txBody>
      </p:sp>
      <p:sp>
        <p:nvSpPr>
          <p:cNvPr id="7" name="Titre 3">
            <a:extLst>
              <a:ext uri="{FF2B5EF4-FFF2-40B4-BE49-F238E27FC236}">
                <a16:creationId xmlns:a16="http://schemas.microsoft.com/office/drawing/2014/main" id="{CFE1FFEF-F6F0-49AA-8A1E-D0414A1D489E}"/>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EB18C906-DE83-41D7-A9F4-DF88B5ADA801}"/>
              </a:ext>
            </a:extLst>
          </p:cNvPr>
          <p:cNvSpPr>
            <a:spLocks noGrp="1"/>
          </p:cNvSpPr>
          <p:nvPr>
            <p:ph type="sldNum" sz="quarter" idx="10"/>
          </p:nvPr>
        </p:nvSpPr>
        <p:spPr/>
        <p:txBody>
          <a:bodyPr/>
          <a:lstStyle/>
          <a:p>
            <a:pPr>
              <a:defRPr/>
            </a:pPr>
            <a:fld id="{CE6B577E-FA0A-4000-9108-E9EC658625CC}" type="slidenum">
              <a:rPr lang="fr-FR" altLang="fr-FR" smtClean="0"/>
              <a:pPr>
                <a:defRPr/>
              </a:pPr>
              <a:t>4</a:t>
            </a:fld>
            <a:endParaRPr lang="fr-FR" altLang="fr-FR"/>
          </a:p>
        </p:txBody>
      </p:sp>
    </p:spTree>
    <p:extLst>
      <p:ext uri="{BB962C8B-B14F-4D97-AF65-F5344CB8AC3E}">
        <p14:creationId xmlns:p14="http://schemas.microsoft.com/office/powerpoint/2010/main" val="2607018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fontScale="92500" lnSpcReduction="20000"/>
          </a:bodyPr>
          <a:lstStyle/>
          <a:p>
            <a:pPr marL="457200" lvl="0" indent="-457200" algn="just">
              <a:buFont typeface="+mj-lt"/>
              <a:buAutoNum type="arabicParenR" startAt="7"/>
            </a:pPr>
            <a:r>
              <a:rPr lang="fr-FR" b="1" dirty="0">
                <a:solidFill>
                  <a:srgbClr val="C00000"/>
                </a:solidFill>
                <a:latin typeface="Arial" panose="020B0604020202020204" pitchFamily="34" charset="0"/>
                <a:cs typeface="Arial" panose="020B0604020202020204" pitchFamily="34" charset="0"/>
              </a:rPr>
              <a:t>Peut-on adopter un système de distribution sélective à plusieurs niveaux ?</a:t>
            </a:r>
          </a:p>
          <a:p>
            <a:pPr marL="0" lvl="0" indent="0" algn="just">
              <a:buNone/>
            </a:pPr>
            <a:endParaRPr lang="fr-FR" dirty="0">
              <a:solidFill>
                <a:srgbClr val="FF0000"/>
              </a:solidFill>
              <a:latin typeface="Arial" panose="020B0604020202020204" pitchFamily="34" charset="0"/>
              <a:cs typeface="Arial" panose="020B0604020202020204" pitchFamily="34" charset="0"/>
            </a:endParaRPr>
          </a:p>
          <a:p>
            <a:pPr lvl="0" algn="just">
              <a:buFont typeface="Calibri" panose="020F0502020204030204" pitchFamily="34" charset="0"/>
              <a:buChar char="-"/>
            </a:pPr>
            <a:r>
              <a:rPr lang="fr-FR" dirty="0">
                <a:latin typeface="Arial" panose="020B0604020202020204" pitchFamily="34" charset="0"/>
                <a:cs typeface="Arial" panose="020B0604020202020204" pitchFamily="34" charset="0"/>
              </a:rPr>
              <a:t>Oui</a:t>
            </a:r>
          </a:p>
          <a:p>
            <a:pPr lvl="0" algn="just">
              <a:buFont typeface="Calibri" panose="020F0502020204030204" pitchFamily="34" charset="0"/>
              <a:buChar char="-"/>
            </a:pPr>
            <a:r>
              <a:rPr lang="fr-FR" dirty="0">
                <a:latin typeface="Arial" panose="020B0604020202020204" pitchFamily="34" charset="0"/>
                <a:cs typeface="Arial" panose="020B0604020202020204" pitchFamily="34" charset="0"/>
              </a:rPr>
              <a:t>Entre fabricant et détaillants</a:t>
            </a:r>
          </a:p>
          <a:p>
            <a:pPr lvl="0" algn="just">
              <a:buFont typeface="Calibri" panose="020F0502020204030204" pitchFamily="34" charset="0"/>
              <a:buChar char="-"/>
            </a:pPr>
            <a:r>
              <a:rPr lang="fr-FR" dirty="0">
                <a:latin typeface="Arial" panose="020B0604020202020204" pitchFamily="34" charset="0"/>
                <a:cs typeface="Arial" panose="020B0604020202020204" pitchFamily="34" charset="0"/>
              </a:rPr>
              <a:t>Entre fabricant et importateurs ou grossistes</a:t>
            </a:r>
          </a:p>
          <a:p>
            <a:pPr lvl="0" algn="just">
              <a:buFont typeface="Calibri" panose="020F0502020204030204" pitchFamily="34" charset="0"/>
              <a:buChar char="-"/>
            </a:pPr>
            <a:r>
              <a:rPr lang="fr-FR" dirty="0">
                <a:latin typeface="Arial" panose="020B0604020202020204" pitchFamily="34" charset="0"/>
                <a:cs typeface="Arial" panose="020B0604020202020204" pitchFamily="34" charset="0"/>
              </a:rPr>
              <a:t>Entre grossistes et détaillants</a:t>
            </a:r>
          </a:p>
          <a:p>
            <a:pPr marL="0" lvl="0" indent="0" algn="just">
              <a:buNone/>
            </a:pPr>
            <a:endParaRPr lang="fr-FR" dirty="0">
              <a:latin typeface="Arial" panose="020B0604020202020204" pitchFamily="34" charset="0"/>
              <a:cs typeface="Arial" panose="020B0604020202020204" pitchFamily="34" charset="0"/>
            </a:endParaRPr>
          </a:p>
          <a:p>
            <a:pPr marL="0" lvl="0" indent="0" algn="just">
              <a:buNone/>
            </a:pPr>
            <a:r>
              <a:rPr lang="fr-FR" b="1" u="sng" dirty="0">
                <a:latin typeface="Arial" panose="020B0604020202020204" pitchFamily="34" charset="0"/>
                <a:cs typeface="Arial" panose="020B0604020202020204" pitchFamily="34" charset="0"/>
              </a:rPr>
              <a:t>Attention</a:t>
            </a:r>
            <a:r>
              <a:rPr lang="fr-FR" dirty="0">
                <a:latin typeface="Arial" panose="020B0604020202020204" pitchFamily="34" charset="0"/>
                <a:cs typeface="Arial" panose="020B0604020202020204" pitchFamily="34" charset="0"/>
              </a:rPr>
              <a:t> :</a:t>
            </a:r>
          </a:p>
          <a:p>
            <a:pPr marL="0" lvl="0" indent="0" algn="just">
              <a:buNone/>
            </a:pPr>
            <a:r>
              <a:rPr lang="fr-FR" dirty="0">
                <a:latin typeface="Arial" panose="020B0604020202020204" pitchFamily="34" charset="0"/>
                <a:cs typeface="Arial" panose="020B0604020202020204" pitchFamily="34" charset="0"/>
              </a:rPr>
              <a:t>La restriction des fournitures croisées entre les membres du système de distribution sélective qui agissent à des niveaux commerciaux identiques ou différents constitue une </a:t>
            </a:r>
            <a:r>
              <a:rPr lang="fr-FR" b="1" dirty="0">
                <a:latin typeface="Arial" panose="020B0604020202020204" pitchFamily="34" charset="0"/>
                <a:cs typeface="Arial" panose="020B0604020202020204" pitchFamily="34" charset="0"/>
              </a:rPr>
              <a:t>clause noire privative du bénéfice de l’exemption par catégorie </a:t>
            </a:r>
            <a:r>
              <a:rPr lang="fr-FR" dirty="0">
                <a:latin typeface="Arial" panose="020B0604020202020204" pitchFamily="34" charset="0"/>
                <a:cs typeface="Arial" panose="020B0604020202020204" pitchFamily="34" charset="0"/>
              </a:rPr>
              <a:t>(article 4 (c) ii. du règlement 2022/720)</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F9C42993-7579-4165-9E9A-F78AB16241B1}"/>
              </a:ext>
            </a:extLst>
          </p:cNvPr>
          <p:cNvSpPr>
            <a:spLocks noGrp="1"/>
          </p:cNvSpPr>
          <p:nvPr>
            <p:ph type="sldNum" sz="quarter" idx="10"/>
          </p:nvPr>
        </p:nvSpPr>
        <p:spPr/>
        <p:txBody>
          <a:bodyPr/>
          <a:lstStyle/>
          <a:p>
            <a:pPr>
              <a:defRPr/>
            </a:pPr>
            <a:fld id="{CE6B577E-FA0A-4000-9108-E9EC658625CC}" type="slidenum">
              <a:rPr lang="fr-FR" altLang="fr-FR" smtClean="0"/>
              <a:pPr>
                <a:defRPr/>
              </a:pPr>
              <a:t>40</a:t>
            </a:fld>
            <a:endParaRPr lang="fr-FR" altLang="fr-FR"/>
          </a:p>
        </p:txBody>
      </p:sp>
    </p:spTree>
    <p:extLst>
      <p:ext uri="{BB962C8B-B14F-4D97-AF65-F5344CB8AC3E}">
        <p14:creationId xmlns:p14="http://schemas.microsoft.com/office/powerpoint/2010/main" val="1652087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lvl="0" indent="-457200" algn="just">
              <a:buFont typeface="+mj-lt"/>
              <a:buAutoNum type="arabicParenR" startAt="8"/>
            </a:pPr>
            <a:r>
              <a:rPr lang="fr-FR" sz="1700" b="1" dirty="0">
                <a:solidFill>
                  <a:srgbClr val="C00000"/>
                </a:solidFill>
                <a:latin typeface="Arial" panose="020B0604020202020204" pitchFamily="34" charset="0"/>
                <a:cs typeface="Arial" panose="020B0604020202020204" pitchFamily="34" charset="0"/>
              </a:rPr>
              <a:t>Peut-on pratiquer un système de double distribution avec des ventes directes aux clients finals parallèlement aux ventes des distributeurs sélectifs ?</a:t>
            </a:r>
          </a:p>
          <a:p>
            <a:pPr marL="0" lvl="0" indent="0" algn="just">
              <a:buNone/>
            </a:pPr>
            <a:endParaRPr lang="fr-FR" dirty="0">
              <a:solidFill>
                <a:srgbClr val="FF0000"/>
              </a:solidFill>
              <a:latin typeface="Arial" panose="020B0604020202020204" pitchFamily="34" charset="0"/>
              <a:cs typeface="Arial" panose="020B0604020202020204" pitchFamily="34" charset="0"/>
            </a:endParaRPr>
          </a:p>
          <a:p>
            <a:pPr algn="just">
              <a:spcAft>
                <a:spcPts val="600"/>
              </a:spcAft>
              <a:buFont typeface="Calibri" panose="020F0502020204030204" pitchFamily="34" charset="0"/>
              <a:buChar char="-"/>
            </a:pPr>
            <a:r>
              <a:rPr lang="fr-FR" sz="1600" dirty="0">
                <a:latin typeface="Arial" panose="020B0604020202020204" pitchFamily="34" charset="0"/>
                <a:ea typeface="ＭＳ Ｐゴシック"/>
                <a:cs typeface="Arial" panose="020B0604020202020204" pitchFamily="34" charset="0"/>
              </a:rPr>
              <a:t>Oui, la double distribution est exemptée (considérant 12, et article 2, par. 4, du Règlement 2022/720). Cependant, l'échange d'informations dans un réseau de franchise n'est pas exempté par ce règlement. </a:t>
            </a:r>
            <a:endParaRPr lang="fr-FR" sz="1600" dirty="0">
              <a:latin typeface="Arial" panose="020B0604020202020204" pitchFamily="34" charset="0"/>
              <a:cs typeface="Arial" panose="020B0604020202020204" pitchFamily="34" charset="0"/>
            </a:endParaRPr>
          </a:p>
          <a:p>
            <a:pPr lvl="0" algn="just">
              <a:buFont typeface="Calibri" panose="020F0502020204030204" pitchFamily="34" charset="0"/>
              <a:buChar char="-"/>
            </a:pPr>
            <a:r>
              <a:rPr lang="fr-FR" sz="1600" dirty="0">
                <a:latin typeface="Arial" panose="020B0604020202020204" pitchFamily="34" charset="0"/>
                <a:ea typeface="ＭＳ Ｐゴシック"/>
                <a:cs typeface="Arial" panose="020B0604020202020204" pitchFamily="34" charset="0"/>
              </a:rPr>
              <a:t>Attention à la problématique des échanges d’informations en cas de double distribution et plus largement des restrictions de concurrence interdites au niveau horizontal (cf. jurisprudence danoise Hugo Boss).</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B0A2CD24-0C83-4414-A144-CAE55E94C38C}"/>
              </a:ext>
            </a:extLst>
          </p:cNvPr>
          <p:cNvSpPr>
            <a:spLocks noGrp="1"/>
          </p:cNvSpPr>
          <p:nvPr>
            <p:ph type="sldNum" sz="quarter" idx="10"/>
          </p:nvPr>
        </p:nvSpPr>
        <p:spPr/>
        <p:txBody>
          <a:bodyPr/>
          <a:lstStyle/>
          <a:p>
            <a:pPr>
              <a:defRPr/>
            </a:pPr>
            <a:fld id="{CE6B577E-FA0A-4000-9108-E9EC658625CC}" type="slidenum">
              <a:rPr lang="fr-FR" altLang="fr-FR" smtClean="0"/>
              <a:pPr>
                <a:defRPr/>
              </a:pPr>
              <a:t>41</a:t>
            </a:fld>
            <a:endParaRPr lang="fr-FR" altLang="fr-FR"/>
          </a:p>
        </p:txBody>
      </p:sp>
    </p:spTree>
    <p:extLst>
      <p:ext uri="{BB962C8B-B14F-4D97-AF65-F5344CB8AC3E}">
        <p14:creationId xmlns:p14="http://schemas.microsoft.com/office/powerpoint/2010/main" val="228414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fontScale="85000" lnSpcReduction="20000"/>
          </a:bodyPr>
          <a:lstStyle/>
          <a:p>
            <a:pPr marL="457200" lvl="0" indent="-457200" algn="just">
              <a:buFont typeface="+mj-lt"/>
              <a:buAutoNum type="arabicParenR" startAt="8"/>
            </a:pPr>
            <a:r>
              <a:rPr lang="fr-FR" b="1" dirty="0">
                <a:solidFill>
                  <a:srgbClr val="C00000"/>
                </a:solidFill>
                <a:latin typeface="Arial" panose="020B0604020202020204" pitchFamily="34" charset="0"/>
                <a:cs typeface="Arial" panose="020B0604020202020204" pitchFamily="34" charset="0"/>
              </a:rPr>
              <a:t>Peut-on pratiquer un système de double distribution avec des ventes directes aux clients finals parallèlement aux ventes des distributeurs sélectifs ?</a:t>
            </a:r>
          </a:p>
          <a:p>
            <a:pPr marL="0" lvl="0" indent="0" algn="just">
              <a:buNone/>
            </a:pPr>
            <a:endParaRPr lang="fr-FR" dirty="0">
              <a:solidFill>
                <a:srgbClr val="FF0000"/>
              </a:solidFill>
              <a:latin typeface="Arial" panose="020B0604020202020204" pitchFamily="34" charset="0"/>
              <a:cs typeface="Arial" panose="020B0604020202020204" pitchFamily="34" charset="0"/>
            </a:endParaRPr>
          </a:p>
          <a:p>
            <a:pPr algn="just">
              <a:spcAft>
                <a:spcPts val="600"/>
              </a:spcAft>
              <a:buFont typeface="Calibri" panose="020F0502020204030204" pitchFamily="34" charset="0"/>
              <a:buChar char="-"/>
            </a:pPr>
            <a:r>
              <a:rPr lang="fr-FR" sz="1900" dirty="0">
                <a:latin typeface="Arial" panose="020B0604020202020204" pitchFamily="34" charset="0"/>
                <a:ea typeface="ＭＳ Ｐゴシック"/>
                <a:cs typeface="Arial" panose="020B0604020202020204" pitchFamily="34" charset="0"/>
              </a:rPr>
              <a:t>Considérant 13 et article 2, par. 4 et 5, du Règlement sur les échanges d’informations en cas de distribution duale : admission des échanges d’informations lorsque l’échange d’informations est à la fois directement lié à la mise en œuvre de l’accord vertical et nécessaire pour améliorer la production ou la distribution des produits ou services contractuels par les parties. </a:t>
            </a:r>
          </a:p>
          <a:p>
            <a:pPr algn="just">
              <a:spcAft>
                <a:spcPts val="600"/>
              </a:spcAft>
              <a:buFont typeface="Calibri" panose="020F0502020204030204" pitchFamily="34" charset="0"/>
              <a:buChar char="-"/>
            </a:pPr>
            <a:r>
              <a:rPr lang="fr-FR" sz="1900" dirty="0">
                <a:latin typeface="Arial" panose="020B0604020202020204" pitchFamily="34" charset="0"/>
                <a:ea typeface="ＭＳ Ｐゴシック"/>
                <a:cs typeface="Arial" panose="020B0604020202020204" pitchFamily="34" charset="0"/>
              </a:rPr>
              <a:t>Le chapitre 6 sur les échanges d'informations a presque été entièrement réécrit dans les nouvelles lignes directrices car il était apparu, lors de l'évaluation des précédentes que les anciennes lignes directrices nécessitaient une mise à jour pour s'adapter à l'heure du numérique. </a:t>
            </a:r>
            <a:endParaRPr lang="fr-FR" sz="1900" dirty="0">
              <a:latin typeface="Arial" panose="020B0604020202020204" pitchFamily="34" charset="0"/>
              <a:cs typeface="Arial" panose="020B0604020202020204" pitchFamily="34" charset="0"/>
            </a:endParaRPr>
          </a:p>
          <a:p>
            <a:pPr algn="just">
              <a:buFont typeface="Calibri" panose="020F0502020204030204" pitchFamily="34" charset="0"/>
              <a:buChar char="-"/>
            </a:pPr>
            <a:r>
              <a:rPr lang="fr-FR" sz="1900" dirty="0">
                <a:latin typeface="Arial" panose="020B0604020202020204" pitchFamily="34" charset="0"/>
                <a:ea typeface="ＭＳ Ｐゴシック"/>
                <a:cs typeface="Arial" panose="020B0604020202020204" pitchFamily="34" charset="0"/>
              </a:rPr>
              <a:t>Le 21 juillet 2023, la Commission Européenne a adopté de nouvelles lignes directrices applicables aux accords de coopération horizontales ayant un éventuel impact sur la double distribution. </a:t>
            </a:r>
            <a:endParaRPr lang="fr-FR" sz="1900" dirty="0">
              <a:latin typeface="Arial" panose="020B0604020202020204" pitchFamily="34" charset="0"/>
              <a:cs typeface="Arial" panose="020B0604020202020204" pitchFamily="34" charset="0"/>
            </a:endParaRP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B0A2CD24-0C83-4414-A144-CAE55E94C38C}"/>
              </a:ext>
            </a:extLst>
          </p:cNvPr>
          <p:cNvSpPr>
            <a:spLocks noGrp="1"/>
          </p:cNvSpPr>
          <p:nvPr>
            <p:ph type="sldNum" sz="quarter" idx="10"/>
          </p:nvPr>
        </p:nvSpPr>
        <p:spPr/>
        <p:txBody>
          <a:bodyPr/>
          <a:lstStyle/>
          <a:p>
            <a:pPr>
              <a:defRPr/>
            </a:pPr>
            <a:fld id="{CE6B577E-FA0A-4000-9108-E9EC658625CC}" type="slidenum">
              <a:rPr lang="fr-FR" altLang="fr-FR" smtClean="0"/>
              <a:pPr>
                <a:defRPr/>
              </a:pPr>
              <a:t>42</a:t>
            </a:fld>
            <a:endParaRPr lang="fr-FR" altLang="fr-FR"/>
          </a:p>
        </p:txBody>
      </p:sp>
    </p:spTree>
    <p:extLst>
      <p:ext uri="{BB962C8B-B14F-4D97-AF65-F5344CB8AC3E}">
        <p14:creationId xmlns:p14="http://schemas.microsoft.com/office/powerpoint/2010/main" val="3016813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lvl="0" indent="-457200" algn="just">
              <a:buFont typeface="+mj-lt"/>
              <a:buAutoNum type="arabicParenR" startAt="9"/>
            </a:pPr>
            <a:r>
              <a:rPr lang="fr-FR" b="1" dirty="0">
                <a:solidFill>
                  <a:srgbClr val="C00000"/>
                </a:solidFill>
                <a:latin typeface="Arial" panose="020B0604020202020204" pitchFamily="34" charset="0"/>
                <a:cs typeface="Arial" panose="020B0604020202020204" pitchFamily="34" charset="0"/>
              </a:rPr>
              <a:t>Peut-on adopter la distribution sélective dans certains pays et la distribution exclusive dans d’autres ?</a:t>
            </a:r>
          </a:p>
          <a:p>
            <a:pPr marL="0" lvl="0" indent="0" algn="just">
              <a:buNone/>
            </a:pPr>
            <a:endParaRPr lang="fr-FR" dirty="0">
              <a:solidFill>
                <a:srgbClr val="FF0000"/>
              </a:solidFill>
              <a:latin typeface="Arial" panose="020B0604020202020204" pitchFamily="34" charset="0"/>
              <a:cs typeface="Arial" panose="020B0604020202020204" pitchFamily="34" charset="0"/>
            </a:endParaRPr>
          </a:p>
          <a:p>
            <a:pPr lvl="0" algn="just">
              <a:spcAft>
                <a:spcPts val="600"/>
              </a:spcAft>
              <a:buFont typeface="Calibri" panose="020F0502020204030204" pitchFamily="34" charset="0"/>
              <a:buChar char="-"/>
            </a:pPr>
            <a:r>
              <a:rPr lang="fr-FR" sz="1700" dirty="0">
                <a:latin typeface="Arial" panose="020B0604020202020204" pitchFamily="34" charset="0"/>
                <a:cs typeface="Arial" panose="020B0604020202020204" pitchFamily="34" charset="0"/>
              </a:rPr>
              <a:t>Un même produit peut-il être considéré comme exigeant une distribution qualitative sur un marché et non qualitative sur un autre ? Oui.</a:t>
            </a:r>
          </a:p>
          <a:p>
            <a:pPr lvl="0" algn="just">
              <a:buFont typeface="Calibri" panose="020F0502020204030204" pitchFamily="34" charset="0"/>
              <a:buChar char="-"/>
            </a:pPr>
            <a:r>
              <a:rPr lang="fr-FR" sz="1700" dirty="0">
                <a:latin typeface="Arial" panose="020B0604020202020204" pitchFamily="34" charset="0"/>
                <a:cs typeface="Arial" panose="020B0604020202020204" pitchFamily="34" charset="0"/>
              </a:rPr>
              <a:t>Problème de la cohabitation de régimes différents permettant des ventes parallèles en provenance de pays soumis à un régime vers les pays soumis à un autre régime en contravention avec les règles de distribution du pays de destination.</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D82DBD7F-CFDF-4A48-BFC9-915CF960F216}"/>
              </a:ext>
            </a:extLst>
          </p:cNvPr>
          <p:cNvSpPr>
            <a:spLocks noGrp="1"/>
          </p:cNvSpPr>
          <p:nvPr>
            <p:ph type="sldNum" sz="quarter" idx="10"/>
          </p:nvPr>
        </p:nvSpPr>
        <p:spPr/>
        <p:txBody>
          <a:bodyPr/>
          <a:lstStyle/>
          <a:p>
            <a:pPr>
              <a:defRPr/>
            </a:pPr>
            <a:fld id="{CE6B577E-FA0A-4000-9108-E9EC658625CC}" type="slidenum">
              <a:rPr lang="fr-FR" altLang="fr-FR" smtClean="0"/>
              <a:pPr>
                <a:defRPr/>
              </a:pPr>
              <a:t>43</a:t>
            </a:fld>
            <a:endParaRPr lang="fr-FR" altLang="fr-FR"/>
          </a:p>
        </p:txBody>
      </p:sp>
    </p:spTree>
    <p:extLst>
      <p:ext uri="{BB962C8B-B14F-4D97-AF65-F5344CB8AC3E}">
        <p14:creationId xmlns:p14="http://schemas.microsoft.com/office/powerpoint/2010/main" val="71097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0" lvl="0" indent="0" algn="just">
              <a:spcAft>
                <a:spcPts val="600"/>
              </a:spcAft>
              <a:buNone/>
            </a:pPr>
            <a:r>
              <a:rPr lang="fr-FR" b="1" dirty="0">
                <a:latin typeface="Arial" panose="020B0604020202020204" pitchFamily="34" charset="0"/>
                <a:cs typeface="Arial" panose="020B0604020202020204" pitchFamily="34" charset="0"/>
              </a:rPr>
              <a:t>En cas de recours à des systèmes de distribution différents selon les Etats membres, le nouveau règlement sur les restrictions verticales prévoit </a:t>
            </a:r>
            <a:r>
              <a:rPr lang="fr-FR" dirty="0">
                <a:latin typeface="Arial" panose="020B0604020202020204" pitchFamily="34" charset="0"/>
                <a:cs typeface="Arial" panose="020B0604020202020204" pitchFamily="34" charset="0"/>
              </a:rPr>
              <a:t>:</a:t>
            </a:r>
          </a:p>
          <a:p>
            <a:pPr lvl="0" algn="just">
              <a:buFont typeface="Calibri" panose="020F0502020204030204" pitchFamily="34" charset="0"/>
              <a:buChar char="-"/>
            </a:pPr>
            <a:r>
              <a:rPr lang="fr-FR" sz="1600" dirty="0">
                <a:latin typeface="Arial" panose="020B0604020202020204" pitchFamily="34" charset="0"/>
                <a:cs typeface="Arial" panose="020B0604020202020204" pitchFamily="34" charset="0"/>
              </a:rPr>
              <a:t>Un système de protection des distributeurs sélectifs des Etats sélectifs contre les ventes actives ou passives des distributeurs exclusifs et de leurs clients à des distributeurs non agréés situés sur un autre territoire sur lequel le fournisseur exploite un système de distribution sélective pour les biens ou services contractuels (Règlement, art. 4, b, ii ) ;</a:t>
            </a:r>
          </a:p>
          <a:p>
            <a:pPr lvl="0" algn="just">
              <a:buFont typeface="Calibri" panose="020F0502020204030204" pitchFamily="34" charset="0"/>
              <a:buChar char="-"/>
            </a:pPr>
            <a:r>
              <a:rPr lang="fr-FR" sz="1600" dirty="0">
                <a:latin typeface="Arial" panose="020B0604020202020204" pitchFamily="34" charset="0"/>
                <a:cs typeface="Arial" panose="020B0604020202020204" pitchFamily="34" charset="0"/>
              </a:rPr>
              <a:t>Et un système de protection des revendeurs exclusifs contre les ventes actives réalisées par des distributeurs sélectifs ou leurs clients sur un autre territoire ou à une clientèle que le fournisseur s’est réservés ou qu’il a alloués exclusivement à un acheteur ou à un nombre limité d’acheteurs.</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63F9F5BD-9C36-4628-AD6E-2504ACADD3B7}"/>
              </a:ext>
            </a:extLst>
          </p:cNvPr>
          <p:cNvSpPr>
            <a:spLocks noGrp="1"/>
          </p:cNvSpPr>
          <p:nvPr>
            <p:ph type="sldNum" sz="quarter" idx="10"/>
          </p:nvPr>
        </p:nvSpPr>
        <p:spPr/>
        <p:txBody>
          <a:bodyPr/>
          <a:lstStyle/>
          <a:p>
            <a:pPr>
              <a:defRPr/>
            </a:pPr>
            <a:fld id="{CE6B577E-FA0A-4000-9108-E9EC658625CC}" type="slidenum">
              <a:rPr lang="fr-FR" altLang="fr-FR" smtClean="0"/>
              <a:pPr>
                <a:defRPr/>
              </a:pPr>
              <a:t>44</a:t>
            </a:fld>
            <a:endParaRPr lang="fr-FR" altLang="fr-FR"/>
          </a:p>
        </p:txBody>
      </p:sp>
    </p:spTree>
    <p:extLst>
      <p:ext uri="{BB962C8B-B14F-4D97-AF65-F5344CB8AC3E}">
        <p14:creationId xmlns:p14="http://schemas.microsoft.com/office/powerpoint/2010/main" val="1307367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C53746-4427-6034-126C-E572684115DD}"/>
              </a:ext>
            </a:extLst>
          </p:cNvPr>
          <p:cNvSpPr>
            <a:spLocks noGrp="1"/>
          </p:cNvSpPr>
          <p:nvPr>
            <p:ph type="sldNum" sz="quarter" idx="10"/>
          </p:nvPr>
        </p:nvSpPr>
        <p:spPr/>
        <p:txBody>
          <a:bodyPr/>
          <a:lstStyle/>
          <a:p>
            <a:pPr>
              <a:defRPr/>
            </a:pPr>
            <a:fld id="{056E4648-1381-4A13-B47D-A6DF9BF65AFC}" type="slidenum">
              <a:rPr lang="fr-FR" altLang="fr-FR" smtClean="0"/>
              <a:pPr>
                <a:defRPr/>
              </a:pPr>
              <a:t>45</a:t>
            </a:fld>
            <a:endParaRPr lang="fr-FR" altLang="fr-FR"/>
          </a:p>
        </p:txBody>
      </p:sp>
      <p:sp>
        <p:nvSpPr>
          <p:cNvPr id="3" name="ZoneTexte 2">
            <a:extLst>
              <a:ext uri="{FF2B5EF4-FFF2-40B4-BE49-F238E27FC236}">
                <a16:creationId xmlns:a16="http://schemas.microsoft.com/office/drawing/2014/main" id="{083D35BC-FF3F-3E1E-FF5E-E9EF859F2D2D}"/>
              </a:ext>
            </a:extLst>
          </p:cNvPr>
          <p:cNvSpPr txBox="1"/>
          <p:nvPr/>
        </p:nvSpPr>
        <p:spPr>
          <a:xfrm>
            <a:off x="704548" y="2210648"/>
            <a:ext cx="8103395" cy="2739211"/>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
            </a:pPr>
            <a:r>
              <a:rPr lang="fr-FR" sz="1400" dirty="0"/>
              <a:t>Dernièrement, certains revendeurs hors réseau ont argué, dans le cadre d’actions judiciaires, que la conclusion d’un contrat de distribution sélective qualitative et quantitative bénéficiant de l’exemption par catégorie avec un seul distributeur agréé situé dans un DOM constituait une violation de l’article L. 420-2-1 du Code de commerce. </a:t>
            </a:r>
          </a:p>
          <a:p>
            <a:pPr marL="285750" indent="-285750" algn="just">
              <a:spcAft>
                <a:spcPts val="1200"/>
              </a:spcAft>
              <a:buFont typeface="Wingdings" panose="05000000000000000000" pitchFamily="2" charset="2"/>
              <a:buChar char="§"/>
            </a:pPr>
            <a:r>
              <a:rPr lang="fr-FR" sz="1400" dirty="0"/>
              <a:t>Pour mémoire, l’article L. 420-2-1 du Code de commerce, introduit par la loi LUREL, prohibe les accords exclusifs d’importation dans les DOM. </a:t>
            </a:r>
          </a:p>
          <a:p>
            <a:pPr marL="285750" indent="-285750" algn="just">
              <a:spcAft>
                <a:spcPts val="1200"/>
              </a:spcAft>
              <a:buFont typeface="Wingdings" panose="05000000000000000000" pitchFamily="2" charset="2"/>
              <a:buChar char="§"/>
            </a:pPr>
            <a:r>
              <a:rPr lang="fr-FR" sz="1400" dirty="0"/>
              <a:t>Cet argument vise à contester la licéité du réseau de distribution sélective mis en place par un constructeur ou un importateur et pourrait donc potentiellement mettre en échec une action dirigée contre des revendeurs hors réseau. </a:t>
            </a:r>
          </a:p>
          <a:p>
            <a:pPr marL="285750" indent="-285750" algn="just">
              <a:spcAft>
                <a:spcPts val="1200"/>
              </a:spcAft>
              <a:buFont typeface="Wingdings" panose="05000000000000000000" pitchFamily="2" charset="2"/>
              <a:buChar char="§"/>
            </a:pPr>
            <a:endParaRPr lang="fr-FR" sz="1600" dirty="0"/>
          </a:p>
        </p:txBody>
      </p:sp>
      <p:sp>
        <p:nvSpPr>
          <p:cNvPr id="5" name="ZoneTexte 4">
            <a:extLst>
              <a:ext uri="{FF2B5EF4-FFF2-40B4-BE49-F238E27FC236}">
                <a16:creationId xmlns:a16="http://schemas.microsoft.com/office/drawing/2014/main" id="{E64B342B-EEC2-3961-B15B-D83D4BBB2A46}"/>
              </a:ext>
            </a:extLst>
          </p:cNvPr>
          <p:cNvSpPr txBox="1"/>
          <p:nvPr/>
        </p:nvSpPr>
        <p:spPr>
          <a:xfrm>
            <a:off x="605774" y="971212"/>
            <a:ext cx="8202169" cy="923330"/>
          </a:xfrm>
          <a:prstGeom prst="rect">
            <a:avLst/>
          </a:prstGeom>
          <a:noFill/>
        </p:spPr>
        <p:txBody>
          <a:bodyPr wrap="square">
            <a:spAutoFit/>
          </a:bodyPr>
          <a:lstStyle/>
          <a:p>
            <a:pPr marL="342900" lvl="0" indent="-342900" algn="just">
              <a:buFont typeface="+mj-lt"/>
              <a:buAutoNum type="arabicPeriod" startAt="10"/>
            </a:pPr>
            <a:r>
              <a:rPr lang="fr-FR" b="1" dirty="0">
                <a:solidFill>
                  <a:srgbClr val="C00000"/>
                </a:solidFill>
                <a:cs typeface="Arial" panose="020B0604020202020204" pitchFamily="34" charset="0"/>
              </a:rPr>
              <a:t>Le recours à la distribution sélective qualitative et quantitative dans les DOM est-il contraire à la loi LUREL ?</a:t>
            </a:r>
          </a:p>
          <a:p>
            <a:pPr marL="0" lvl="0" indent="0" algn="just">
              <a:buNone/>
            </a:pPr>
            <a:endParaRPr lang="fr-FR" dirty="0">
              <a:solidFill>
                <a:srgbClr val="FF0000"/>
              </a:solidFill>
              <a:latin typeface="+mn-lt"/>
            </a:endParaRPr>
          </a:p>
        </p:txBody>
      </p:sp>
      <p:sp>
        <p:nvSpPr>
          <p:cNvPr id="11" name="Titre 3">
            <a:extLst>
              <a:ext uri="{FF2B5EF4-FFF2-40B4-BE49-F238E27FC236}">
                <a16:creationId xmlns:a16="http://schemas.microsoft.com/office/drawing/2014/main" id="{D090CC10-297E-1466-C610-2C3C167E550F}"/>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
        <p:nvSpPr>
          <p:cNvPr id="2" name="ZoneTexte 1">
            <a:extLst>
              <a:ext uri="{FF2B5EF4-FFF2-40B4-BE49-F238E27FC236}">
                <a16:creationId xmlns:a16="http://schemas.microsoft.com/office/drawing/2014/main" id="{66127000-795E-07EC-DFEB-761EC385E2C6}"/>
              </a:ext>
            </a:extLst>
          </p:cNvPr>
          <p:cNvSpPr txBox="1"/>
          <p:nvPr/>
        </p:nvSpPr>
        <p:spPr>
          <a:xfrm>
            <a:off x="611560" y="1738422"/>
            <a:ext cx="8202170" cy="369332"/>
          </a:xfrm>
          <a:prstGeom prst="rect">
            <a:avLst/>
          </a:prstGeom>
          <a:noFill/>
        </p:spPr>
        <p:txBody>
          <a:bodyPr wrap="square" rtlCol="0">
            <a:spAutoFit/>
          </a:bodyPr>
          <a:lstStyle/>
          <a:p>
            <a:r>
              <a:rPr lang="fr-FR" b="1" dirty="0"/>
              <a:t>Contexte : </a:t>
            </a:r>
          </a:p>
        </p:txBody>
      </p:sp>
    </p:spTree>
    <p:extLst>
      <p:ext uri="{BB962C8B-B14F-4D97-AF65-F5344CB8AC3E}">
        <p14:creationId xmlns:p14="http://schemas.microsoft.com/office/powerpoint/2010/main" val="4102519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C53746-4427-6034-126C-E572684115DD}"/>
              </a:ext>
            </a:extLst>
          </p:cNvPr>
          <p:cNvSpPr>
            <a:spLocks noGrp="1"/>
          </p:cNvSpPr>
          <p:nvPr>
            <p:ph type="sldNum" sz="quarter" idx="10"/>
          </p:nvPr>
        </p:nvSpPr>
        <p:spPr/>
        <p:txBody>
          <a:bodyPr/>
          <a:lstStyle/>
          <a:p>
            <a:pPr>
              <a:defRPr/>
            </a:pPr>
            <a:fld id="{056E4648-1381-4A13-B47D-A6DF9BF65AFC}" type="slidenum">
              <a:rPr lang="fr-FR" altLang="fr-FR" smtClean="0"/>
              <a:pPr>
                <a:defRPr/>
              </a:pPr>
              <a:t>46</a:t>
            </a:fld>
            <a:endParaRPr lang="fr-FR" altLang="fr-FR"/>
          </a:p>
        </p:txBody>
      </p:sp>
      <p:sp>
        <p:nvSpPr>
          <p:cNvPr id="11" name="Titre 3">
            <a:extLst>
              <a:ext uri="{FF2B5EF4-FFF2-40B4-BE49-F238E27FC236}">
                <a16:creationId xmlns:a16="http://schemas.microsoft.com/office/drawing/2014/main" id="{D090CC10-297E-1466-C610-2C3C167E550F}"/>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
        <p:nvSpPr>
          <p:cNvPr id="7" name="ZoneTexte 6">
            <a:extLst>
              <a:ext uri="{FF2B5EF4-FFF2-40B4-BE49-F238E27FC236}">
                <a16:creationId xmlns:a16="http://schemas.microsoft.com/office/drawing/2014/main" id="{33E7DB6B-02C3-7DE9-2533-3D41C68C23FD}"/>
              </a:ext>
            </a:extLst>
          </p:cNvPr>
          <p:cNvSpPr txBox="1"/>
          <p:nvPr/>
        </p:nvSpPr>
        <p:spPr>
          <a:xfrm>
            <a:off x="367138" y="1130128"/>
            <a:ext cx="8319662" cy="2951064"/>
          </a:xfrm>
          <a:prstGeom prst="rect">
            <a:avLst/>
          </a:prstGeom>
          <a:noFill/>
        </p:spPr>
        <p:txBody>
          <a:bodyPr wrap="square">
            <a:spAutoFit/>
          </a:bodyPr>
          <a:lstStyle/>
          <a:p>
            <a:pPr algn="just">
              <a:lnSpc>
                <a:spcPct val="120000"/>
              </a:lnSpc>
              <a:buClr>
                <a:srgbClr val="000000"/>
              </a:buClr>
              <a:defRPr/>
            </a:pPr>
            <a:r>
              <a:rPr lang="fr-FR" altLang="fr-FR" sz="1300" u="sng" cap="none" dirty="0">
                <a:solidFill>
                  <a:schemeClr val="tx1"/>
                </a:solidFill>
                <a:ea typeface="ＭＳ Ｐゴシック"/>
                <a:cs typeface="Arial" panose="020B0604020202020204" pitchFamily="34" charset="0"/>
              </a:rPr>
              <a:t>Art. L.420-2-1 Code de commerce</a:t>
            </a:r>
            <a:r>
              <a:rPr lang="fr-FR" altLang="fr-FR" sz="1300" cap="none" dirty="0">
                <a:solidFill>
                  <a:schemeClr val="tx1"/>
                </a:solidFill>
                <a:ea typeface="ＭＳ Ｐゴシック"/>
                <a:cs typeface="Arial" panose="020B0604020202020204" pitchFamily="34" charset="0"/>
              </a:rPr>
              <a:t> : </a:t>
            </a:r>
            <a:r>
              <a:rPr lang="fr-FR" sz="1300" cap="none" dirty="0">
                <a:solidFill>
                  <a:schemeClr val="tx1"/>
                </a:solidFill>
                <a:ea typeface="ＭＳ Ｐゴシック"/>
                <a:cs typeface="Arial" panose="020B0604020202020204" pitchFamily="34" charset="0"/>
              </a:rPr>
              <a:t>« </a:t>
            </a:r>
            <a:r>
              <a:rPr lang="fr-FR" sz="1300" i="1" cap="none" dirty="0">
                <a:solidFill>
                  <a:schemeClr val="tx1"/>
                </a:solidFill>
                <a:ea typeface="ＭＳ Ｐゴシック"/>
                <a:cs typeface="Arial" panose="020B0604020202020204" pitchFamily="34" charset="0"/>
              </a:rPr>
              <a:t>Sont prohibés, dans les collectivités relevant de l'article 73 de la Constitution et dans les collectivités d'outre-mer de Saint-Barthélemy, de Saint-Martin, de Saint-Pierre-et-Miquelon et de Wallis-et-Futuna, </a:t>
            </a:r>
            <a:r>
              <a:rPr lang="fr-FR" sz="1300" b="1" i="1" cap="none" dirty="0">
                <a:solidFill>
                  <a:schemeClr val="tx1"/>
                </a:solidFill>
                <a:ea typeface="ＭＳ Ｐゴシック"/>
                <a:cs typeface="Arial" panose="020B0604020202020204" pitchFamily="34" charset="0"/>
              </a:rPr>
              <a:t>les accords ou pratiques concertées ayant pour objet ou pour effet d'accorder des droits exclusifs d'importation à une entreprise ou à un groupe d'entreprises</a:t>
            </a:r>
            <a:r>
              <a:rPr lang="fr-FR" sz="1300" i="1" cap="none" dirty="0">
                <a:solidFill>
                  <a:schemeClr val="tx1"/>
                </a:solidFill>
                <a:ea typeface="ＭＳ Ｐゴシック"/>
                <a:cs typeface="Arial" panose="020B0604020202020204" pitchFamily="34" charset="0"/>
              </a:rPr>
              <a:t>. </a:t>
            </a:r>
          </a:p>
          <a:p>
            <a:pPr algn="just">
              <a:lnSpc>
                <a:spcPct val="120000"/>
              </a:lnSpc>
              <a:buClr>
                <a:srgbClr val="000000"/>
              </a:buClr>
              <a:defRPr/>
            </a:pPr>
            <a:r>
              <a:rPr lang="fr-FR" sz="1300" i="1" cap="none" dirty="0">
                <a:solidFill>
                  <a:schemeClr val="tx1"/>
                </a:solidFill>
                <a:ea typeface="ＭＳ Ｐゴシック"/>
                <a:cs typeface="Arial" panose="020B0604020202020204" pitchFamily="34" charset="0"/>
              </a:rPr>
              <a:t>Est également prohibé dans les collectivités mentionnées au premier alinéa du présent article le fait, pour une entreprise exerçant une activité de grossiste importateur ou de commerce de détail ou pour un groupe d'entreprises dont au moins une des entités exerce une de ces activités, </a:t>
            </a:r>
            <a:r>
              <a:rPr lang="fr-FR" sz="1300" b="1" i="1" cap="none" dirty="0">
                <a:solidFill>
                  <a:schemeClr val="tx1"/>
                </a:solidFill>
                <a:ea typeface="ＭＳ Ｐゴシック"/>
                <a:cs typeface="Arial" panose="020B0604020202020204" pitchFamily="34" charset="0"/>
              </a:rPr>
              <a:t>d'appliquer à l'encontre d'une entreprise dont elle ne détient aucune part du capital des conditions discriminatoires relatives à des produits ou services pour lesquels existe une situation d'exclusivité d'importation de fait.</a:t>
            </a:r>
            <a:r>
              <a:rPr lang="fr-FR" sz="1300" cap="none" dirty="0">
                <a:solidFill>
                  <a:schemeClr val="tx1"/>
                </a:solidFill>
                <a:ea typeface="ＭＳ Ｐゴシック"/>
                <a:cs typeface="Arial" panose="020B0604020202020204" pitchFamily="34" charset="0"/>
              </a:rPr>
              <a:t> »</a:t>
            </a:r>
            <a:endParaRPr lang="fr-FR" sz="1300" dirty="0">
              <a:solidFill>
                <a:schemeClr val="tx1"/>
              </a:solidFill>
              <a:cs typeface="Arial" panose="020B0604020202020204" pitchFamily="34" charset="0"/>
            </a:endParaRPr>
          </a:p>
          <a:p>
            <a:pPr marL="0" indent="0" algn="just">
              <a:lnSpc>
                <a:spcPct val="120000"/>
              </a:lnSpc>
              <a:buClr>
                <a:srgbClr val="000000"/>
              </a:buClr>
              <a:buNone/>
              <a:defRPr/>
            </a:pPr>
            <a:endParaRPr lang="fr-FR" sz="1300" cap="none" dirty="0">
              <a:solidFill>
                <a:schemeClr val="tx1"/>
              </a:solidFill>
              <a:ea typeface="ＭＳ Ｐゴシック"/>
              <a:cs typeface="Arial" panose="020B0604020202020204" pitchFamily="34" charset="0"/>
            </a:endParaRPr>
          </a:p>
          <a:p>
            <a:pPr algn="just">
              <a:lnSpc>
                <a:spcPct val="120000"/>
              </a:lnSpc>
              <a:buClr>
                <a:srgbClr val="000000"/>
              </a:buClr>
              <a:defRPr/>
            </a:pPr>
            <a:r>
              <a:rPr lang="fr-FR" sz="1300" u="sng" cap="none" dirty="0">
                <a:solidFill>
                  <a:schemeClr val="tx1"/>
                </a:solidFill>
                <a:ea typeface="ＭＳ Ｐゴシック"/>
                <a:cs typeface="Arial" panose="020B0604020202020204" pitchFamily="34" charset="0"/>
              </a:rPr>
              <a:t>Art. L.420-3 Code de commerce</a:t>
            </a:r>
            <a:r>
              <a:rPr lang="fr-FR" sz="1300" cap="none" dirty="0">
                <a:solidFill>
                  <a:schemeClr val="tx1"/>
                </a:solidFill>
                <a:ea typeface="ＭＳ Ｐゴシック"/>
                <a:cs typeface="Arial" panose="020B0604020202020204" pitchFamily="34" charset="0"/>
              </a:rPr>
              <a:t> : « </a:t>
            </a:r>
            <a:r>
              <a:rPr lang="fr-FR" sz="1300" i="1" cap="none" dirty="0">
                <a:solidFill>
                  <a:schemeClr val="tx1"/>
                </a:solidFill>
                <a:ea typeface="ＭＳ Ｐゴシック"/>
                <a:cs typeface="Arial" panose="020B0604020202020204" pitchFamily="34" charset="0"/>
              </a:rPr>
              <a:t>Est nul tout engagement, convention ou clause contractuelle se rapportant à une pratique prohibée par les articles L.420-1, L.420-2,  L.420-2-1 et L.420-2-2. </a:t>
            </a:r>
            <a:r>
              <a:rPr lang="fr-FR" sz="1300" cap="none" dirty="0">
                <a:solidFill>
                  <a:schemeClr val="tx1"/>
                </a:solidFill>
                <a:ea typeface="ＭＳ Ｐゴシック"/>
                <a:cs typeface="Arial" panose="020B0604020202020204" pitchFamily="34" charset="0"/>
              </a:rPr>
              <a:t>»</a:t>
            </a:r>
            <a:endParaRPr lang="fr-FR" sz="1300"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2476563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C53746-4427-6034-126C-E572684115DD}"/>
              </a:ext>
            </a:extLst>
          </p:cNvPr>
          <p:cNvSpPr>
            <a:spLocks noGrp="1"/>
          </p:cNvSpPr>
          <p:nvPr>
            <p:ph type="sldNum" sz="quarter" idx="10"/>
          </p:nvPr>
        </p:nvSpPr>
        <p:spPr/>
        <p:txBody>
          <a:bodyPr/>
          <a:lstStyle/>
          <a:p>
            <a:pPr>
              <a:defRPr/>
            </a:pPr>
            <a:fld id="{056E4648-1381-4A13-B47D-A6DF9BF65AFC}" type="slidenum">
              <a:rPr lang="fr-FR" altLang="fr-FR" smtClean="0"/>
              <a:pPr>
                <a:defRPr/>
              </a:pPr>
              <a:t>47</a:t>
            </a:fld>
            <a:endParaRPr lang="fr-FR" altLang="fr-FR"/>
          </a:p>
        </p:txBody>
      </p:sp>
      <p:sp>
        <p:nvSpPr>
          <p:cNvPr id="11" name="Titre 3">
            <a:extLst>
              <a:ext uri="{FF2B5EF4-FFF2-40B4-BE49-F238E27FC236}">
                <a16:creationId xmlns:a16="http://schemas.microsoft.com/office/drawing/2014/main" id="{D090CC10-297E-1466-C610-2C3C167E550F}"/>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
        <p:nvSpPr>
          <p:cNvPr id="7" name="ZoneTexte 6">
            <a:extLst>
              <a:ext uri="{FF2B5EF4-FFF2-40B4-BE49-F238E27FC236}">
                <a16:creationId xmlns:a16="http://schemas.microsoft.com/office/drawing/2014/main" id="{33E7DB6B-02C3-7DE9-2533-3D41C68C23FD}"/>
              </a:ext>
            </a:extLst>
          </p:cNvPr>
          <p:cNvSpPr txBox="1"/>
          <p:nvPr/>
        </p:nvSpPr>
        <p:spPr>
          <a:xfrm>
            <a:off x="367138" y="1203598"/>
            <a:ext cx="8597350" cy="3614195"/>
          </a:xfrm>
          <a:prstGeom prst="rect">
            <a:avLst/>
          </a:prstGeom>
          <a:noFill/>
        </p:spPr>
        <p:txBody>
          <a:bodyPr wrap="square" lIns="91440" tIns="45720" rIns="91440" bIns="45720" anchor="t">
            <a:spAutoFit/>
          </a:bodyPr>
          <a:lstStyle/>
          <a:p>
            <a:pPr marL="0" indent="0" algn="just">
              <a:lnSpc>
                <a:spcPct val="120000"/>
              </a:lnSpc>
              <a:spcAft>
                <a:spcPts val="0"/>
              </a:spcAft>
              <a:buNone/>
            </a:pPr>
            <a:r>
              <a:rPr lang="fr-FR" altLang="fr-FR" sz="1600" u="sng" cap="none" dirty="0">
                <a:ea typeface="ＭＳ Ｐゴシック"/>
                <a:cs typeface="Arial" panose="020B0604020202020204" pitchFamily="34" charset="0"/>
              </a:rPr>
              <a:t>Application de la loi LUREL par l'</a:t>
            </a:r>
            <a:r>
              <a:rPr lang="fr-FR" altLang="fr-FR" sz="1600" u="sng" cap="none" dirty="0" err="1">
                <a:ea typeface="ＭＳ Ｐゴシック"/>
                <a:cs typeface="Arial" panose="020B0604020202020204" pitchFamily="34" charset="0"/>
              </a:rPr>
              <a:t>Adlc</a:t>
            </a:r>
            <a:r>
              <a:rPr lang="fr-FR" altLang="fr-FR" sz="1600" cap="none" dirty="0">
                <a:ea typeface="ＭＳ Ｐゴシック"/>
                <a:cs typeface="Arial" panose="020B0604020202020204" pitchFamily="34" charset="0"/>
              </a:rPr>
              <a:t> :</a:t>
            </a:r>
          </a:p>
          <a:p>
            <a:pPr marL="285750" indent="-285750" algn="just">
              <a:lnSpc>
                <a:spcPct val="120000"/>
              </a:lnSpc>
              <a:spcAft>
                <a:spcPts val="0"/>
              </a:spcAft>
              <a:buFont typeface="Arial" panose="020B0604020202020204" pitchFamily="34" charset="0"/>
              <a:buChar char="•"/>
            </a:pPr>
            <a:r>
              <a:rPr lang="fr-FR" sz="1600" dirty="0">
                <a:ea typeface="ＭＳ Ｐゴシック"/>
                <a:cs typeface="Arial" panose="020B0604020202020204" pitchFamily="34" charset="0"/>
              </a:rPr>
              <a:t>Décision 23-D-02 du 08 mars 2023</a:t>
            </a:r>
            <a:endParaRPr lang="fr-FR" altLang="fr-FR" sz="1600" dirty="0">
              <a:ea typeface="ＭＳ Ｐゴシック"/>
              <a:cs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fr-FR" altLang="fr-FR" sz="1600" cap="none" dirty="0">
                <a:ea typeface="ＭＳ Ｐゴシック"/>
                <a:cs typeface="Arial" panose="020B0604020202020204" pitchFamily="34" charset="0"/>
              </a:rPr>
              <a:t>Décision n°20-D-16 du 29 octobre 2020 </a:t>
            </a:r>
            <a:endParaRPr lang="fr-FR" dirty="0">
              <a:cs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fr-FR" altLang="fr-FR" sz="1600" cap="none" dirty="0">
                <a:solidFill>
                  <a:schemeClr val="tx1"/>
                </a:solidFill>
                <a:ea typeface="ＭＳ Ｐゴシック"/>
                <a:cs typeface="Arial" panose="020B0604020202020204" pitchFamily="34" charset="0"/>
              </a:rPr>
              <a:t>Décision n°19-D-20 du 8 octobre 2019</a:t>
            </a:r>
            <a:endParaRPr lang="fr-FR" sz="1600" dirty="0">
              <a:solidFill>
                <a:schemeClr val="tx1"/>
              </a:solidFill>
              <a:cs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fr-FR" altLang="fr-FR" sz="1600" cap="none" dirty="0">
                <a:solidFill>
                  <a:schemeClr val="tx1"/>
                </a:solidFill>
                <a:ea typeface="ＭＳ Ｐゴシック"/>
                <a:cs typeface="Arial" panose="020B0604020202020204" pitchFamily="34" charset="0"/>
              </a:rPr>
              <a:t>Décision n°18-D-21 du 8 octobre 2018</a:t>
            </a:r>
          </a:p>
          <a:p>
            <a:pPr marL="285750" indent="-285750" algn="just">
              <a:lnSpc>
                <a:spcPct val="120000"/>
              </a:lnSpc>
              <a:spcAft>
                <a:spcPts val="0"/>
              </a:spcAft>
              <a:buFont typeface="Arial" panose="020B0604020202020204" pitchFamily="34" charset="0"/>
              <a:buChar char="•"/>
            </a:pPr>
            <a:r>
              <a:rPr lang="fr-FR" altLang="fr-FR" sz="1600" cap="none" dirty="0">
                <a:solidFill>
                  <a:schemeClr val="tx1"/>
                </a:solidFill>
                <a:ea typeface="ＭＳ Ｐゴシック"/>
                <a:cs typeface="Arial" panose="020B0604020202020204" pitchFamily="34" charset="0"/>
              </a:rPr>
              <a:t>Décision n°18-D-03 du 20 février 2018</a:t>
            </a:r>
          </a:p>
          <a:p>
            <a:pPr marL="285750" indent="-285750" algn="just">
              <a:lnSpc>
                <a:spcPct val="120000"/>
              </a:lnSpc>
              <a:spcAft>
                <a:spcPts val="0"/>
              </a:spcAft>
              <a:buFont typeface="Arial" panose="020B0604020202020204" pitchFamily="34" charset="0"/>
              <a:buChar char="•"/>
            </a:pPr>
            <a:r>
              <a:rPr lang="fr-FR" altLang="fr-FR" sz="1600" cap="none" dirty="0">
                <a:solidFill>
                  <a:schemeClr val="tx1"/>
                </a:solidFill>
                <a:ea typeface="ＭＳ Ｐゴシック"/>
                <a:cs typeface="Arial" panose="020B0604020202020204" pitchFamily="34" charset="0"/>
              </a:rPr>
              <a:t>Décision n°17-D-14 du 27 juillet 2017</a:t>
            </a:r>
          </a:p>
          <a:p>
            <a:pPr marL="285750" indent="-285750" algn="just">
              <a:lnSpc>
                <a:spcPct val="120000"/>
              </a:lnSpc>
              <a:spcAft>
                <a:spcPts val="0"/>
              </a:spcAft>
              <a:buFont typeface="Arial" panose="020B0604020202020204" pitchFamily="34" charset="0"/>
              <a:buChar char="•"/>
            </a:pPr>
            <a:r>
              <a:rPr lang="fr-FR" altLang="fr-FR" sz="1600" cap="none" dirty="0">
                <a:solidFill>
                  <a:schemeClr val="tx1"/>
                </a:solidFill>
                <a:ea typeface="ＭＳ Ｐゴシック"/>
                <a:cs typeface="Arial" panose="020B0604020202020204" pitchFamily="34" charset="0"/>
              </a:rPr>
              <a:t>Décision n°16-D-15 du 6 juillet 2016, confirmée par Paris du 20 février 2020 (une simple exclusivité de fait ne suffit pas mais un accord peut être prouvé par des preuves directes ou par un faisceau d'indices)</a:t>
            </a:r>
          </a:p>
          <a:p>
            <a:pPr lvl="1" algn="just">
              <a:lnSpc>
                <a:spcPct val="120000"/>
              </a:lnSpc>
              <a:spcAft>
                <a:spcPts val="0"/>
              </a:spcAft>
              <a:buFont typeface="Wingdings" panose="020B0604020202020204" pitchFamily="34" charset="0"/>
              <a:buChar char="Ø"/>
            </a:pPr>
            <a:r>
              <a:rPr lang="fr-FR" altLang="fr-FR" sz="1600" dirty="0">
                <a:solidFill>
                  <a:schemeClr val="tx1"/>
                </a:solidFill>
                <a:ea typeface="ＭＳ Ｐゴシック"/>
                <a:cs typeface="Arial" panose="020B0604020202020204" pitchFamily="34" charset="0"/>
              </a:rPr>
              <a:t>Arrêt approuvé par </a:t>
            </a:r>
            <a:r>
              <a:rPr lang="fr-FR" altLang="fr-FR" sz="1600" dirty="0">
                <a:ea typeface="ＭＳ Ｐゴシック"/>
                <a:cs typeface="Arial" panose="020B0604020202020204" pitchFamily="34" charset="0"/>
              </a:rPr>
              <a:t>C</a:t>
            </a:r>
            <a:r>
              <a:rPr lang="fr-FR" altLang="fr-FR" sz="1600" dirty="0">
                <a:solidFill>
                  <a:schemeClr val="tx1"/>
                </a:solidFill>
                <a:ea typeface="ＭＳ Ｐゴシック"/>
                <a:cs typeface="Arial" panose="020B0604020202020204" pitchFamily="34" charset="0"/>
              </a:rPr>
              <a:t>om., 26 janvier 2022, n°20-14000 </a:t>
            </a:r>
            <a:endParaRPr lang="fr-FR" altLang="fr-FR" sz="1600" cap="none" dirty="0">
              <a:solidFill>
                <a:schemeClr val="tx1"/>
              </a:solidFill>
              <a:ea typeface="ＭＳ Ｐゴシック"/>
              <a:cs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fr-FR" altLang="fr-FR" sz="1600" cap="none" dirty="0">
                <a:solidFill>
                  <a:schemeClr val="tx1"/>
                </a:solidFill>
                <a:ea typeface="ＭＳ Ｐゴシック"/>
                <a:cs typeface="Arial" panose="020B0604020202020204" pitchFamily="34" charset="0"/>
              </a:rPr>
              <a:t>Décision n°15-D-14 du 10 septembre 2015</a:t>
            </a:r>
          </a:p>
        </p:txBody>
      </p:sp>
    </p:spTree>
    <p:extLst>
      <p:ext uri="{BB962C8B-B14F-4D97-AF65-F5344CB8AC3E}">
        <p14:creationId xmlns:p14="http://schemas.microsoft.com/office/powerpoint/2010/main" val="1368129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C53746-4427-6034-126C-E572684115DD}"/>
              </a:ext>
            </a:extLst>
          </p:cNvPr>
          <p:cNvSpPr>
            <a:spLocks noGrp="1"/>
          </p:cNvSpPr>
          <p:nvPr>
            <p:ph type="sldNum" sz="quarter" idx="10"/>
          </p:nvPr>
        </p:nvSpPr>
        <p:spPr/>
        <p:txBody>
          <a:bodyPr/>
          <a:lstStyle/>
          <a:p>
            <a:pPr>
              <a:defRPr/>
            </a:pPr>
            <a:fld id="{056E4648-1381-4A13-B47D-A6DF9BF65AFC}" type="slidenum">
              <a:rPr lang="fr-FR" altLang="fr-FR" smtClean="0"/>
              <a:pPr>
                <a:defRPr/>
              </a:pPr>
              <a:t>48</a:t>
            </a:fld>
            <a:endParaRPr lang="fr-FR" altLang="fr-FR"/>
          </a:p>
        </p:txBody>
      </p:sp>
      <p:sp>
        <p:nvSpPr>
          <p:cNvPr id="11" name="Titre 3">
            <a:extLst>
              <a:ext uri="{FF2B5EF4-FFF2-40B4-BE49-F238E27FC236}">
                <a16:creationId xmlns:a16="http://schemas.microsoft.com/office/drawing/2014/main" id="{D090CC10-297E-1466-C610-2C3C167E550F}"/>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
        <p:nvSpPr>
          <p:cNvPr id="7" name="ZoneTexte 6">
            <a:extLst>
              <a:ext uri="{FF2B5EF4-FFF2-40B4-BE49-F238E27FC236}">
                <a16:creationId xmlns:a16="http://schemas.microsoft.com/office/drawing/2014/main" id="{33E7DB6B-02C3-7DE9-2533-3D41C68C23FD}"/>
              </a:ext>
            </a:extLst>
          </p:cNvPr>
          <p:cNvSpPr txBox="1"/>
          <p:nvPr/>
        </p:nvSpPr>
        <p:spPr>
          <a:xfrm>
            <a:off x="367138" y="1203598"/>
            <a:ext cx="8597350" cy="3241528"/>
          </a:xfrm>
          <a:prstGeom prst="rect">
            <a:avLst/>
          </a:prstGeom>
          <a:noFill/>
        </p:spPr>
        <p:txBody>
          <a:bodyPr wrap="square">
            <a:spAutoFit/>
          </a:bodyPr>
          <a:lstStyle/>
          <a:p>
            <a:pPr marL="0" indent="0" algn="just">
              <a:lnSpc>
                <a:spcPct val="120000"/>
              </a:lnSpc>
              <a:spcAft>
                <a:spcPts val="0"/>
              </a:spcAft>
              <a:buNone/>
              <a:defRPr/>
            </a:pPr>
            <a:r>
              <a:rPr lang="fr-FR" sz="2400" b="1" cap="none" dirty="0">
                <a:solidFill>
                  <a:schemeClr val="tx1"/>
                </a:solidFill>
                <a:effectLst>
                  <a:outerShdw blurRad="38100" dist="38100" dir="2700000" algn="tl">
                    <a:srgbClr val="000000">
                      <a:alpha val="43137"/>
                    </a:srgbClr>
                  </a:outerShdw>
                </a:effectLst>
                <a:ea typeface="ＭＳ Ｐゴシック"/>
                <a:cs typeface="Arial" panose="020B0604020202020204" pitchFamily="34" charset="0"/>
              </a:rPr>
              <a:t>Problématiques posées par l'interdiction des exclusivités d'importation: </a:t>
            </a:r>
          </a:p>
          <a:p>
            <a:pPr marL="0" indent="0" algn="just">
              <a:lnSpc>
                <a:spcPct val="120000"/>
              </a:lnSpc>
              <a:spcAft>
                <a:spcPts val="0"/>
              </a:spcAft>
              <a:buNone/>
              <a:defRPr/>
            </a:pPr>
            <a:endParaRPr lang="fr-FR" sz="1000" b="1" cap="none" dirty="0">
              <a:solidFill>
                <a:srgbClr val="CD1719"/>
              </a:solidFill>
              <a:effectLst>
                <a:outerShdw blurRad="38100" dist="38100" dir="2700000" algn="tl">
                  <a:srgbClr val="000000">
                    <a:alpha val="43137"/>
                  </a:srgbClr>
                </a:outerShdw>
              </a:effectLst>
              <a:cs typeface="Arial" panose="020B0604020202020204" pitchFamily="34" charset="0"/>
            </a:endParaRPr>
          </a:p>
          <a:p>
            <a:pPr algn="just" eaLnBrk="1" hangingPunct="1">
              <a:lnSpc>
                <a:spcPct val="120000"/>
              </a:lnSpc>
              <a:spcAft>
                <a:spcPts val="0"/>
              </a:spcAft>
              <a:buClr>
                <a:srgbClr val="000000"/>
              </a:buClr>
            </a:pPr>
            <a:r>
              <a:rPr lang="fr-FR" altLang="fr-FR" sz="2400" cap="none" dirty="0">
                <a:solidFill>
                  <a:srgbClr val="000000"/>
                </a:solidFill>
                <a:ea typeface="ＭＳ Ｐゴシック"/>
                <a:cs typeface="Arial" panose="020B0604020202020204" pitchFamily="34" charset="0"/>
              </a:rPr>
              <a:t>Inconvénients et effets pervers du point de vue économique et commercial: </a:t>
            </a:r>
          </a:p>
          <a:p>
            <a:pPr lvl="1" algn="just">
              <a:lnSpc>
                <a:spcPct val="120000"/>
              </a:lnSpc>
              <a:spcAft>
                <a:spcPts val="0"/>
              </a:spcAft>
              <a:buClr>
                <a:srgbClr val="000000"/>
              </a:buClr>
              <a:buFont typeface="Calibri" panose="020B0604020202020204" pitchFamily="34" charset="0"/>
              <a:buChar char="-"/>
            </a:pPr>
            <a:r>
              <a:rPr lang="fr-FR" altLang="fr-FR" sz="2200" cap="none" dirty="0">
                <a:solidFill>
                  <a:srgbClr val="000000"/>
                </a:solidFill>
                <a:ea typeface="ＭＳ Ｐゴシック"/>
                <a:cs typeface="Arial" panose="020B0604020202020204" pitchFamily="34" charset="0"/>
              </a:rPr>
              <a:t>Coûts de transaction </a:t>
            </a:r>
          </a:p>
          <a:p>
            <a:pPr lvl="1" algn="just">
              <a:lnSpc>
                <a:spcPct val="120000"/>
              </a:lnSpc>
              <a:spcAft>
                <a:spcPts val="0"/>
              </a:spcAft>
              <a:buClr>
                <a:srgbClr val="000000"/>
              </a:buClr>
              <a:buFont typeface="Calibri" panose="020B0604020202020204" pitchFamily="34" charset="0"/>
              <a:buChar char="-"/>
            </a:pPr>
            <a:r>
              <a:rPr lang="fr-FR" altLang="fr-FR" sz="2200" cap="none" dirty="0">
                <a:solidFill>
                  <a:srgbClr val="000000"/>
                </a:solidFill>
                <a:ea typeface="ＭＳ Ｐゴシック"/>
                <a:cs typeface="Arial" panose="020B0604020202020204" pitchFamily="34" charset="0"/>
              </a:rPr>
              <a:t>Désincitation à investir </a:t>
            </a:r>
          </a:p>
          <a:p>
            <a:pPr lvl="1" algn="just">
              <a:lnSpc>
                <a:spcPct val="120000"/>
              </a:lnSpc>
              <a:spcAft>
                <a:spcPts val="0"/>
              </a:spcAft>
              <a:buClr>
                <a:srgbClr val="000000"/>
              </a:buClr>
              <a:buFont typeface="Calibri" panose="020B0604020202020204" pitchFamily="34" charset="0"/>
              <a:buChar char="-"/>
            </a:pPr>
            <a:r>
              <a:rPr lang="fr-FR" altLang="fr-FR" sz="2200" cap="none" dirty="0">
                <a:solidFill>
                  <a:srgbClr val="000000"/>
                </a:solidFill>
                <a:ea typeface="ＭＳ Ｐゴシック"/>
                <a:cs typeface="Arial" panose="020B0604020202020204" pitchFamily="34" charset="0"/>
              </a:rPr>
              <a:t>Précarisation des relations et </a:t>
            </a:r>
            <a:r>
              <a:rPr lang="fr-FR" altLang="fr-FR" sz="2200" dirty="0">
                <a:solidFill>
                  <a:srgbClr val="000000"/>
                </a:solidFill>
                <a:ea typeface="ＭＳ Ｐゴシック"/>
                <a:cs typeface="Arial" panose="020B0604020202020204" pitchFamily="34" charset="0"/>
              </a:rPr>
              <a:t>insécurité</a:t>
            </a:r>
            <a:r>
              <a:rPr lang="fr-FR" altLang="fr-FR" sz="2200" cap="none" dirty="0">
                <a:solidFill>
                  <a:srgbClr val="000000"/>
                </a:solidFill>
                <a:ea typeface="ＭＳ Ｐゴシック"/>
                <a:cs typeface="Arial" panose="020B0604020202020204" pitchFamily="34" charset="0"/>
              </a:rPr>
              <a:t> </a:t>
            </a:r>
            <a:r>
              <a:rPr lang="fr-FR" altLang="fr-FR" sz="2200" dirty="0">
                <a:solidFill>
                  <a:srgbClr val="000000"/>
                </a:solidFill>
                <a:ea typeface="ＭＳ Ｐゴシック"/>
                <a:cs typeface="Arial" panose="020B0604020202020204" pitchFamily="34" charset="0"/>
              </a:rPr>
              <a:t>juridique</a:t>
            </a:r>
            <a:endParaRPr lang="fr-FR" altLang="fr-FR" sz="2200" cap="none" dirty="0">
              <a:solidFill>
                <a:srgbClr val="000000"/>
              </a:solidFill>
              <a:ea typeface="ＭＳ Ｐゴシック"/>
              <a:cs typeface="Arial" panose="020B0604020202020204" pitchFamily="34" charset="0"/>
            </a:endParaRPr>
          </a:p>
        </p:txBody>
      </p:sp>
    </p:spTree>
    <p:extLst>
      <p:ext uri="{BB962C8B-B14F-4D97-AF65-F5344CB8AC3E}">
        <p14:creationId xmlns:p14="http://schemas.microsoft.com/office/powerpoint/2010/main" val="474453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C53746-4427-6034-126C-E572684115DD}"/>
              </a:ext>
            </a:extLst>
          </p:cNvPr>
          <p:cNvSpPr>
            <a:spLocks noGrp="1"/>
          </p:cNvSpPr>
          <p:nvPr>
            <p:ph type="sldNum" sz="quarter" idx="10"/>
          </p:nvPr>
        </p:nvSpPr>
        <p:spPr/>
        <p:txBody>
          <a:bodyPr/>
          <a:lstStyle/>
          <a:p>
            <a:pPr>
              <a:defRPr/>
            </a:pPr>
            <a:fld id="{056E4648-1381-4A13-B47D-A6DF9BF65AFC}" type="slidenum">
              <a:rPr lang="fr-FR" altLang="fr-FR" smtClean="0"/>
              <a:pPr>
                <a:defRPr/>
              </a:pPr>
              <a:t>49</a:t>
            </a:fld>
            <a:endParaRPr lang="fr-FR" altLang="fr-FR"/>
          </a:p>
        </p:txBody>
      </p:sp>
      <p:sp>
        <p:nvSpPr>
          <p:cNvPr id="6" name="ZoneTexte 5">
            <a:extLst>
              <a:ext uri="{FF2B5EF4-FFF2-40B4-BE49-F238E27FC236}">
                <a16:creationId xmlns:a16="http://schemas.microsoft.com/office/drawing/2014/main" id="{2E66EE3E-0CD7-F0EF-A22A-8613DA050598}"/>
              </a:ext>
            </a:extLst>
          </p:cNvPr>
          <p:cNvSpPr txBox="1"/>
          <p:nvPr/>
        </p:nvSpPr>
        <p:spPr>
          <a:xfrm>
            <a:off x="611560" y="987574"/>
            <a:ext cx="8202170" cy="369332"/>
          </a:xfrm>
          <a:prstGeom prst="rect">
            <a:avLst/>
          </a:prstGeom>
          <a:noFill/>
        </p:spPr>
        <p:txBody>
          <a:bodyPr wrap="square" rtlCol="0">
            <a:spAutoFit/>
          </a:bodyPr>
          <a:lstStyle/>
          <a:p>
            <a:r>
              <a:rPr lang="fr-FR" b="1" dirty="0"/>
              <a:t>Une conception erronée à plusieurs égards </a:t>
            </a:r>
          </a:p>
        </p:txBody>
      </p:sp>
      <p:sp>
        <p:nvSpPr>
          <p:cNvPr id="3" name="ZoneTexte 2">
            <a:extLst>
              <a:ext uri="{FF2B5EF4-FFF2-40B4-BE49-F238E27FC236}">
                <a16:creationId xmlns:a16="http://schemas.microsoft.com/office/drawing/2014/main" id="{083D35BC-FF3F-3E1E-FF5E-E9EF859F2D2D}"/>
              </a:ext>
            </a:extLst>
          </p:cNvPr>
          <p:cNvSpPr txBox="1"/>
          <p:nvPr/>
        </p:nvSpPr>
        <p:spPr>
          <a:xfrm>
            <a:off x="847246" y="1521300"/>
            <a:ext cx="7632848" cy="3262432"/>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
            </a:pPr>
            <a:r>
              <a:rPr lang="fr-FR" sz="1600" dirty="0"/>
              <a:t>Le droit de la concurrence de l’Union est pleinement applicable aux départements d’Outre-mer (articles 355 et 349 du TFUE).</a:t>
            </a:r>
          </a:p>
          <a:p>
            <a:pPr marL="285750" indent="-285750" algn="just">
              <a:spcAft>
                <a:spcPts val="1200"/>
              </a:spcAft>
              <a:buFont typeface="Wingdings" panose="05000000000000000000" pitchFamily="2" charset="2"/>
              <a:buChar char="§"/>
            </a:pPr>
            <a:r>
              <a:rPr lang="fr-FR" sz="1600" dirty="0"/>
              <a:t>L’application du droit national de la concurrence ne peut pas entraîner l’interdiction d’accords qui sont exemptés par un règlement d’exemption pour l’application de l’article 101, par. 3 du TFUE. </a:t>
            </a:r>
          </a:p>
          <a:p>
            <a:pPr marL="285750" indent="-285750" algn="just">
              <a:spcAft>
                <a:spcPts val="1200"/>
              </a:spcAft>
              <a:buFont typeface="Wingdings" panose="05000000000000000000" pitchFamily="2" charset="2"/>
              <a:buChar char="§"/>
            </a:pPr>
            <a:r>
              <a:rPr lang="fr-FR" sz="1600" dirty="0"/>
              <a:t>Un contrat de distribution sélective, y compris qualitative et quantitative, qui repose sur un principe de liberté de vente active et passive, ne saurait être assimilé à un contrat d’importation ou de distribution exclusive sur un territoire (qui doit comporter une protection contre les ventes actives des autres territoires exclusifs). </a:t>
            </a:r>
          </a:p>
          <a:p>
            <a:pPr marL="285750" indent="-285750" algn="just">
              <a:spcAft>
                <a:spcPts val="1200"/>
              </a:spcAft>
              <a:buFont typeface="Wingdings" panose="05000000000000000000" pitchFamily="2" charset="2"/>
              <a:buChar char="§"/>
            </a:pPr>
            <a:endParaRPr lang="fr-FR" sz="1600" dirty="0"/>
          </a:p>
        </p:txBody>
      </p:sp>
      <p:sp>
        <p:nvSpPr>
          <p:cNvPr id="10" name="Titre 3">
            <a:extLst>
              <a:ext uri="{FF2B5EF4-FFF2-40B4-BE49-F238E27FC236}">
                <a16:creationId xmlns:a16="http://schemas.microsoft.com/office/drawing/2014/main" id="{D48A9A15-B2FF-6EEC-140D-8BD00A67A9A6}"/>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54642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spcAft>
                <a:spcPts val="600"/>
              </a:spcAft>
              <a:buNone/>
            </a:pPr>
            <a:r>
              <a:rPr lang="fr-FR" sz="1800" b="1" u="sng" dirty="0">
                <a:solidFill>
                  <a:srgbClr val="C00000"/>
                </a:solidFill>
              </a:rPr>
              <a:t>Caractéristiques</a:t>
            </a:r>
            <a:r>
              <a:rPr lang="fr-FR" sz="1800" dirty="0">
                <a:solidFill>
                  <a:srgbClr val="C00000"/>
                </a:solidFill>
              </a:rPr>
              <a:t> </a:t>
            </a:r>
            <a:r>
              <a:rPr lang="fr-FR" sz="1800" dirty="0"/>
              <a:t>:</a:t>
            </a:r>
          </a:p>
          <a:p>
            <a:pPr algn="just">
              <a:spcAft>
                <a:spcPts val="600"/>
              </a:spcAft>
              <a:buFont typeface="Arial" panose="020B0604020202020204" pitchFamily="34" charset="0"/>
              <a:buChar char="-"/>
            </a:pPr>
            <a:r>
              <a:rPr lang="fr-FR" sz="1800" dirty="0"/>
              <a:t>un système de distribution,</a:t>
            </a:r>
          </a:p>
          <a:p>
            <a:pPr algn="just">
              <a:spcAft>
                <a:spcPts val="600"/>
              </a:spcAft>
              <a:buFont typeface="Arial" panose="020B0604020202020204" pitchFamily="34" charset="0"/>
              <a:buChar char="-"/>
            </a:pPr>
            <a:r>
              <a:rPr lang="fr-FR" sz="1800" dirty="0"/>
              <a:t>dans lequel le fournisseur s’engage à ne vendre les biens ou les services contractuels, directement ou indirectement, qu’à des distributeurs sélectionnés sur la base de critères définis,</a:t>
            </a:r>
          </a:p>
          <a:p>
            <a:pPr algn="just">
              <a:spcAft>
                <a:spcPts val="600"/>
              </a:spcAft>
              <a:buFont typeface="Arial" panose="020B0604020202020204" pitchFamily="34" charset="0"/>
              <a:buChar char="-"/>
            </a:pPr>
            <a:r>
              <a:rPr lang="fr-FR" sz="1800" dirty="0"/>
              <a:t>et dans lequel ces distributeurs s’engagent à ne pas vendre ces biens ou ces services à des distributeurs non agréés.</a:t>
            </a:r>
          </a:p>
        </p:txBody>
      </p:sp>
      <p:sp>
        <p:nvSpPr>
          <p:cNvPr id="7" name="Titre 3">
            <a:extLst>
              <a:ext uri="{FF2B5EF4-FFF2-40B4-BE49-F238E27FC236}">
                <a16:creationId xmlns:a16="http://schemas.microsoft.com/office/drawing/2014/main" id="{D5DE1826-67F1-4D05-9C5B-0C2A2E0380EB}"/>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BEFCE993-E30A-4DDC-9333-8ED4B5795D50}"/>
              </a:ext>
            </a:extLst>
          </p:cNvPr>
          <p:cNvSpPr>
            <a:spLocks noGrp="1"/>
          </p:cNvSpPr>
          <p:nvPr>
            <p:ph type="sldNum" sz="quarter" idx="10"/>
          </p:nvPr>
        </p:nvSpPr>
        <p:spPr/>
        <p:txBody>
          <a:bodyPr/>
          <a:lstStyle/>
          <a:p>
            <a:pPr>
              <a:defRPr/>
            </a:pPr>
            <a:fld id="{CE6B577E-FA0A-4000-9108-E9EC658625CC}" type="slidenum">
              <a:rPr lang="fr-FR" altLang="fr-FR" smtClean="0"/>
              <a:pPr>
                <a:defRPr/>
              </a:pPr>
              <a:t>5</a:t>
            </a:fld>
            <a:endParaRPr lang="fr-FR" altLang="fr-FR"/>
          </a:p>
        </p:txBody>
      </p:sp>
    </p:spTree>
    <p:extLst>
      <p:ext uri="{BB962C8B-B14F-4D97-AF65-F5344CB8AC3E}">
        <p14:creationId xmlns:p14="http://schemas.microsoft.com/office/powerpoint/2010/main" val="2570288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C53746-4427-6034-126C-E572684115DD}"/>
              </a:ext>
            </a:extLst>
          </p:cNvPr>
          <p:cNvSpPr>
            <a:spLocks noGrp="1"/>
          </p:cNvSpPr>
          <p:nvPr>
            <p:ph type="sldNum" sz="quarter" idx="10"/>
          </p:nvPr>
        </p:nvSpPr>
        <p:spPr/>
        <p:txBody>
          <a:bodyPr/>
          <a:lstStyle/>
          <a:p>
            <a:pPr>
              <a:defRPr/>
            </a:pPr>
            <a:fld id="{056E4648-1381-4A13-B47D-A6DF9BF65AFC}" type="slidenum">
              <a:rPr lang="fr-FR" altLang="fr-FR" smtClean="0"/>
              <a:pPr>
                <a:defRPr/>
              </a:pPr>
              <a:t>50</a:t>
            </a:fld>
            <a:endParaRPr lang="fr-FR" altLang="fr-FR"/>
          </a:p>
        </p:txBody>
      </p:sp>
      <p:sp>
        <p:nvSpPr>
          <p:cNvPr id="6" name="ZoneTexte 5">
            <a:extLst>
              <a:ext uri="{FF2B5EF4-FFF2-40B4-BE49-F238E27FC236}">
                <a16:creationId xmlns:a16="http://schemas.microsoft.com/office/drawing/2014/main" id="{2E66EE3E-0CD7-F0EF-A22A-8613DA050598}"/>
              </a:ext>
            </a:extLst>
          </p:cNvPr>
          <p:cNvSpPr txBox="1"/>
          <p:nvPr/>
        </p:nvSpPr>
        <p:spPr>
          <a:xfrm>
            <a:off x="611560" y="987574"/>
            <a:ext cx="8202170" cy="369332"/>
          </a:xfrm>
          <a:prstGeom prst="rect">
            <a:avLst/>
          </a:prstGeom>
          <a:noFill/>
        </p:spPr>
        <p:txBody>
          <a:bodyPr wrap="square" rtlCol="0">
            <a:spAutoFit/>
          </a:bodyPr>
          <a:lstStyle/>
          <a:p>
            <a:r>
              <a:rPr lang="fr-FR" b="1"/>
              <a:t>Prochaines étapes </a:t>
            </a:r>
          </a:p>
        </p:txBody>
      </p:sp>
      <p:sp>
        <p:nvSpPr>
          <p:cNvPr id="3" name="ZoneTexte 2">
            <a:extLst>
              <a:ext uri="{FF2B5EF4-FFF2-40B4-BE49-F238E27FC236}">
                <a16:creationId xmlns:a16="http://schemas.microsoft.com/office/drawing/2014/main" id="{083D35BC-FF3F-3E1E-FF5E-E9EF859F2D2D}"/>
              </a:ext>
            </a:extLst>
          </p:cNvPr>
          <p:cNvSpPr txBox="1"/>
          <p:nvPr/>
        </p:nvSpPr>
        <p:spPr>
          <a:xfrm>
            <a:off x="611560" y="1342780"/>
            <a:ext cx="8364351" cy="3877985"/>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
            </a:pPr>
            <a:r>
              <a:rPr lang="fr-FR" sz="1400" dirty="0"/>
              <a:t>Il s’agit d’un argument dangereux qui pourrait risquer de limiter les possibilités d’action en revente hors réseau contre les distributeurs hors réseau situés dans les DOM. </a:t>
            </a:r>
          </a:p>
          <a:p>
            <a:pPr marL="285750" indent="-285750" algn="just">
              <a:spcAft>
                <a:spcPts val="1200"/>
              </a:spcAft>
              <a:buFont typeface="Wingdings" panose="05000000000000000000" pitchFamily="2" charset="2"/>
              <a:buChar char="§"/>
            </a:pPr>
            <a:r>
              <a:rPr lang="fr-FR" sz="1400" dirty="0"/>
              <a:t>Cette question devra être éclaircie par les autorités et juridictions dans les mois ou années à venir (ex : Autorité de la concurrence, CJUE). </a:t>
            </a:r>
          </a:p>
          <a:p>
            <a:pPr algn="just">
              <a:spcAft>
                <a:spcPts val="1200"/>
              </a:spcAft>
            </a:pPr>
            <a:r>
              <a:rPr lang="fr-FR" sz="1400" dirty="0">
                <a:sym typeface="Wingdings" panose="05000000000000000000" pitchFamily="2" charset="2"/>
              </a:rPr>
              <a:t> Décision c</a:t>
            </a:r>
            <a:r>
              <a:rPr lang="fr-FR" sz="1400" dirty="0"/>
              <a:t>ontraire (non contrariété avec le droit européen) : Paris, 9 juin 2022, n°20/16288 mais solution très discutable</a:t>
            </a:r>
          </a:p>
          <a:p>
            <a:pPr marL="285750" indent="-285750" algn="just">
              <a:spcAft>
                <a:spcPts val="1200"/>
              </a:spcAft>
              <a:buFont typeface="Wingdings" panose="05000000000000000000" pitchFamily="2" charset="2"/>
              <a:buChar char="§"/>
            </a:pPr>
            <a:r>
              <a:rPr lang="fr-FR" sz="1400" dirty="0"/>
              <a:t>Un avis de l’Autorité de la concurrence a été rendu sur le sujet, et conclut à la validité du contrat de distribution sélective qualitative et quantitative en cause au regard des articles 101 TFUE et L.420-1 du Code de commerce, en reconnaissant qu’il n’enfreint pas la loi LUREL. Cependant, l’Autorité refuse de statuer sur la contrariété de la loi LUREL au droit européen.</a:t>
            </a:r>
          </a:p>
          <a:p>
            <a:pPr marL="285750" indent="-285750" algn="just">
              <a:spcAft>
                <a:spcPts val="1200"/>
              </a:spcAft>
              <a:buFont typeface="Wingdings" panose="05000000000000000000" pitchFamily="2" charset="2"/>
              <a:buChar char="§"/>
            </a:pPr>
            <a:r>
              <a:rPr lang="fr-FR" sz="1400" dirty="0"/>
              <a:t>La Commission a été alertée sur cette pratique dans le cadre de la consultation publique relative au mini-règlement automobile mais il n’est pas certain qu’elle se prononce sur la validité de cet argument. </a:t>
            </a:r>
          </a:p>
          <a:p>
            <a:pPr algn="just">
              <a:spcAft>
                <a:spcPts val="1200"/>
              </a:spcAft>
            </a:pPr>
            <a:endParaRPr lang="fr-FR" sz="1400" dirty="0"/>
          </a:p>
        </p:txBody>
      </p:sp>
      <p:sp>
        <p:nvSpPr>
          <p:cNvPr id="10" name="Titre 3">
            <a:extLst>
              <a:ext uri="{FF2B5EF4-FFF2-40B4-BE49-F238E27FC236}">
                <a16:creationId xmlns:a16="http://schemas.microsoft.com/office/drawing/2014/main" id="{CD1105A1-100C-06EA-B4D4-9070BBCC0C08}"/>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4141076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457200" indent="-457200" algn="just">
              <a:spcAft>
                <a:spcPts val="1200"/>
              </a:spcAft>
              <a:buFont typeface="+mj-lt"/>
              <a:buAutoNum type="alphaUcPeriod" startAt="2"/>
            </a:pPr>
            <a:r>
              <a:rPr lang="fr-FR" sz="2400" b="1" u="sng" dirty="0">
                <a:solidFill>
                  <a:srgbClr val="C00000"/>
                </a:solidFill>
              </a:rPr>
              <a:t>L’organisation du réseau à l’épreuve du contentieux</a:t>
            </a:r>
            <a:endParaRPr lang="fr-FR" sz="2400" b="1" dirty="0">
              <a:solidFill>
                <a:srgbClr val="C00000"/>
              </a:solidFill>
            </a:endParaRPr>
          </a:p>
          <a:p>
            <a:pPr marL="0" indent="0" algn="just">
              <a:spcAft>
                <a:spcPts val="600"/>
              </a:spcAft>
              <a:buNone/>
            </a:pPr>
            <a:r>
              <a:rPr lang="fr-FR" sz="2400" b="1" dirty="0"/>
              <a:t>Deux difficultés actuelles en particulier : </a:t>
            </a:r>
          </a:p>
          <a:p>
            <a:pPr marL="989013" indent="-457200" algn="just">
              <a:buFont typeface="+mj-lt"/>
              <a:buAutoNum type="arabicPeriod"/>
            </a:pPr>
            <a:r>
              <a:rPr lang="fr-FR" dirty="0"/>
              <a:t>La preuve de l’existence et de la licéité du réseau</a:t>
            </a:r>
          </a:p>
          <a:p>
            <a:pPr marL="989013" indent="-457200" algn="just">
              <a:buFont typeface="+mj-lt"/>
              <a:buAutoNum type="arabicPeriod"/>
            </a:pPr>
            <a:r>
              <a:rPr lang="fr-FR" dirty="0"/>
              <a:t>La question de l’étanchéité du réseau</a:t>
            </a:r>
          </a:p>
        </p:txBody>
      </p:sp>
      <p:sp>
        <p:nvSpPr>
          <p:cNvPr id="8" name="Titre 2">
            <a:extLst>
              <a:ext uri="{FF2B5EF4-FFF2-40B4-BE49-F238E27FC236}">
                <a16:creationId xmlns:a16="http://schemas.microsoft.com/office/drawing/2014/main" id="{9FC3A221-F1D5-4EB8-9C9B-1D462CFED11F}"/>
              </a:ext>
            </a:extLst>
          </p:cNvPr>
          <p:cNvSpPr>
            <a:spLocks noGrp="1"/>
          </p:cNvSpPr>
          <p:nvPr>
            <p:ph type="title"/>
          </p:nvPr>
        </p:nvSpPr>
        <p:spPr>
          <a:xfrm>
            <a:off x="4282376" y="225168"/>
            <a:ext cx="4404424" cy="530481"/>
          </a:xfrm>
        </p:spPr>
        <p:txBody>
          <a:bodyPr/>
          <a:lstStyle/>
          <a:p>
            <a:r>
              <a:rPr lang="fr-FR" sz="1600"/>
              <a:t>PLAN</a:t>
            </a:r>
            <a:endParaRPr lang="fr-FR"/>
          </a:p>
        </p:txBody>
      </p:sp>
      <p:sp>
        <p:nvSpPr>
          <p:cNvPr id="4" name="Espace réservé du numéro de diapositive 3">
            <a:extLst>
              <a:ext uri="{FF2B5EF4-FFF2-40B4-BE49-F238E27FC236}">
                <a16:creationId xmlns:a16="http://schemas.microsoft.com/office/drawing/2014/main" id="{A77D7740-B26F-4E64-ADEA-D4439E524CA6}"/>
              </a:ext>
            </a:extLst>
          </p:cNvPr>
          <p:cNvSpPr>
            <a:spLocks noGrp="1"/>
          </p:cNvSpPr>
          <p:nvPr>
            <p:ph type="sldNum" sz="quarter" idx="10"/>
          </p:nvPr>
        </p:nvSpPr>
        <p:spPr/>
        <p:txBody>
          <a:bodyPr/>
          <a:lstStyle/>
          <a:p>
            <a:pPr>
              <a:defRPr/>
            </a:pPr>
            <a:fld id="{CE6B577E-FA0A-4000-9108-E9EC658625CC}" type="slidenum">
              <a:rPr lang="fr-FR" altLang="fr-FR" smtClean="0"/>
              <a:pPr>
                <a:defRPr/>
              </a:pPr>
              <a:t>51</a:t>
            </a:fld>
            <a:endParaRPr lang="fr-FR" altLang="fr-FR"/>
          </a:p>
        </p:txBody>
      </p:sp>
    </p:spTree>
    <p:extLst>
      <p:ext uri="{BB962C8B-B14F-4D97-AF65-F5344CB8AC3E}">
        <p14:creationId xmlns:p14="http://schemas.microsoft.com/office/powerpoint/2010/main" val="753346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lvl="0" indent="-457200" algn="just">
              <a:buFont typeface="+mj-lt"/>
              <a:buAutoNum type="arabicPeriod"/>
            </a:pPr>
            <a:r>
              <a:rPr lang="fr-FR" b="1" dirty="0">
                <a:solidFill>
                  <a:srgbClr val="A50000"/>
                </a:solidFill>
                <a:latin typeface="Arial" panose="020B0604020202020204" pitchFamily="34" charset="0"/>
                <a:cs typeface="Arial" panose="020B0604020202020204" pitchFamily="34" charset="0"/>
              </a:rPr>
              <a:t>La preuve de l’existence et de la licéité du réseau</a:t>
            </a:r>
          </a:p>
          <a:p>
            <a:pPr marL="0" lvl="0" indent="0" algn="just">
              <a:buNone/>
            </a:pPr>
            <a:endParaRPr lang="fr-FR" dirty="0">
              <a:solidFill>
                <a:srgbClr val="FF0000"/>
              </a:solidFill>
              <a:latin typeface="Arial" panose="020B0604020202020204" pitchFamily="34" charset="0"/>
              <a:cs typeface="Arial" panose="020B0604020202020204" pitchFamily="34" charset="0"/>
            </a:endParaRPr>
          </a:p>
          <a:p>
            <a:pPr lvl="0" algn="just">
              <a:spcAft>
                <a:spcPts val="600"/>
              </a:spcAft>
              <a:buFont typeface="Calibri" panose="020F0502020204030204" pitchFamily="34" charset="0"/>
              <a:buChar char="-"/>
            </a:pPr>
            <a:r>
              <a:rPr lang="fr-FR" dirty="0">
                <a:latin typeface="Arial" panose="020B0604020202020204" pitchFamily="34" charset="0"/>
                <a:cs typeface="Arial" panose="020B0604020202020204" pitchFamily="34" charset="0"/>
              </a:rPr>
              <a:t>le fournisseur a la charge de la preuve de l’existence et de la licéité de son système de distribution sélective pour agir contre un tiers portant atteinte au réseau,</a:t>
            </a:r>
          </a:p>
          <a:p>
            <a:pPr lvl="0" algn="just">
              <a:spcAft>
                <a:spcPts val="600"/>
              </a:spcAft>
              <a:buFont typeface="Calibri" panose="020F0502020204030204" pitchFamily="34" charset="0"/>
              <a:buChar char="-"/>
            </a:pPr>
            <a:r>
              <a:rPr lang="fr-FR" dirty="0">
                <a:latin typeface="Arial" panose="020B0604020202020204" pitchFamily="34" charset="0"/>
                <a:cs typeface="Arial" panose="020B0604020202020204" pitchFamily="34" charset="0"/>
              </a:rPr>
              <a:t>tant devant le juge des référés que devant le juge du fond,</a:t>
            </a:r>
          </a:p>
          <a:p>
            <a:pPr lvl="0" algn="just">
              <a:buFont typeface="Calibri" panose="020F0502020204030204" pitchFamily="34" charset="0"/>
              <a:buChar char="-"/>
            </a:pPr>
            <a:r>
              <a:rPr lang="fr-FR" dirty="0">
                <a:latin typeface="Arial" panose="020B0604020202020204" pitchFamily="34" charset="0"/>
                <a:cs typeface="Arial" panose="020B0604020202020204" pitchFamily="34" charset="0"/>
              </a:rPr>
              <a:t>au moment des faits litigieux.</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5FCF0FCE-8638-4FD0-A519-0A8E50176D5C}"/>
              </a:ext>
            </a:extLst>
          </p:cNvPr>
          <p:cNvSpPr>
            <a:spLocks noGrp="1"/>
          </p:cNvSpPr>
          <p:nvPr>
            <p:ph type="sldNum" sz="quarter" idx="10"/>
          </p:nvPr>
        </p:nvSpPr>
        <p:spPr/>
        <p:txBody>
          <a:bodyPr/>
          <a:lstStyle/>
          <a:p>
            <a:pPr>
              <a:defRPr/>
            </a:pPr>
            <a:fld id="{CE6B577E-FA0A-4000-9108-E9EC658625CC}" type="slidenum">
              <a:rPr lang="fr-FR" altLang="fr-FR" smtClean="0"/>
              <a:pPr>
                <a:defRPr/>
              </a:pPr>
              <a:t>52</a:t>
            </a:fld>
            <a:endParaRPr lang="fr-FR" altLang="fr-FR"/>
          </a:p>
        </p:txBody>
      </p:sp>
    </p:spTree>
    <p:extLst>
      <p:ext uri="{BB962C8B-B14F-4D97-AF65-F5344CB8AC3E}">
        <p14:creationId xmlns:p14="http://schemas.microsoft.com/office/powerpoint/2010/main" val="631800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fontScale="92500"/>
          </a:bodyPr>
          <a:lstStyle/>
          <a:p>
            <a:pPr marL="0" lvl="0" indent="0" algn="just">
              <a:spcAft>
                <a:spcPts val="600"/>
              </a:spcAft>
              <a:buNone/>
            </a:pPr>
            <a:r>
              <a:rPr lang="fr-FR" b="1" dirty="0">
                <a:latin typeface="Arial" panose="020B0604020202020204" pitchFamily="34" charset="0"/>
                <a:cs typeface="Arial" panose="020B0604020202020204" pitchFamily="34" charset="0"/>
              </a:rPr>
              <a:t>En pratique, la preuve de l’existence et de la licéité peut être difficile </a:t>
            </a:r>
            <a:r>
              <a:rPr lang="fr-FR" dirty="0">
                <a:latin typeface="Arial" panose="020B0604020202020204" pitchFamily="34" charset="0"/>
                <a:cs typeface="Arial" panose="020B0604020202020204" pitchFamily="34" charset="0"/>
              </a:rPr>
              <a:t>:</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Un contrat-type ne suffit pas, il faut justifier des contrats individuels appliqués au territoire concerné</a:t>
            </a:r>
          </a:p>
          <a:p>
            <a:pPr marL="357188" lvl="0" indent="0" algn="just">
              <a:spcAft>
                <a:spcPts val="600"/>
              </a:spcAft>
              <a:buNone/>
            </a:pPr>
            <a:r>
              <a:rPr lang="fr-FR" sz="1800" i="1" dirty="0">
                <a:latin typeface="Arial" panose="020B0604020202020204" pitchFamily="34" charset="0"/>
                <a:cs typeface="Arial" panose="020B0604020202020204" pitchFamily="34" charset="0"/>
              </a:rPr>
              <a:t>Exemple récent : Paris, 3 nov. 2021, </a:t>
            </a:r>
            <a:r>
              <a:rPr lang="fr-FR" sz="1800" i="1" dirty="0" err="1">
                <a:latin typeface="Arial" panose="020B0604020202020204" pitchFamily="34" charset="0"/>
                <a:cs typeface="Arial" panose="020B0604020202020204" pitchFamily="34" charset="0"/>
              </a:rPr>
              <a:t>Modz</a:t>
            </a:r>
            <a:r>
              <a:rPr lang="fr-FR" sz="1800" i="1" dirty="0">
                <a:latin typeface="Arial" panose="020B0604020202020204" pitchFamily="34" charset="0"/>
                <a:cs typeface="Arial" panose="020B0604020202020204" pitchFamily="34" charset="0"/>
              </a:rPr>
              <a:t> / </a:t>
            </a:r>
            <a:r>
              <a:rPr lang="fr-FR" sz="1800" i="1" dirty="0" err="1">
                <a:latin typeface="Arial" panose="020B0604020202020204" pitchFamily="34" charset="0"/>
                <a:cs typeface="Arial" panose="020B0604020202020204" pitchFamily="34" charset="0"/>
              </a:rPr>
              <a:t>Davimar</a:t>
            </a:r>
            <a:r>
              <a:rPr lang="fr-FR" sz="1800" i="1" dirty="0">
                <a:latin typeface="Arial" panose="020B0604020202020204" pitchFamily="34" charset="0"/>
                <a:cs typeface="Arial" panose="020B0604020202020204" pitchFamily="34" charset="0"/>
              </a:rPr>
              <a:t>, n°18/27259 : la conclusion d’un  contrat en France ne peut suffire à établir l’existence d’un réseau de distribution sélective au moment des faits litigieux.</a:t>
            </a:r>
          </a:p>
          <a:p>
            <a:pPr lvl="0" algn="just">
              <a:spcAft>
                <a:spcPts val="600"/>
              </a:spcAft>
              <a:buFont typeface="Calibri" panose="020F0502020204030204" pitchFamily="34" charset="0"/>
              <a:buChar char="-"/>
            </a:pPr>
            <a:r>
              <a:rPr lang="fr-FR" sz="1800" dirty="0">
                <a:latin typeface="Arial" panose="020B0604020202020204" pitchFamily="34" charset="0"/>
                <a:cs typeface="Arial" panose="020B0604020202020204" pitchFamily="34" charset="0"/>
              </a:rPr>
              <a:t>Le règlement restrictions verticales peut faciliter la tâche, mais il faut justifier du bénéfice des parts de marché inférieures à 30% ainsi que de l’absence de restrictions caractérisées</a:t>
            </a:r>
          </a:p>
          <a:p>
            <a:pPr lvl="0" algn="just">
              <a:buFont typeface="Calibri" panose="020F0502020204030204" pitchFamily="34" charset="0"/>
              <a:buChar char="-"/>
            </a:pPr>
            <a:r>
              <a:rPr lang="fr-FR" sz="1800" dirty="0">
                <a:latin typeface="Arial" panose="020B0604020202020204" pitchFamily="34" charset="0"/>
                <a:cs typeface="Arial" panose="020B0604020202020204" pitchFamily="34" charset="0"/>
              </a:rPr>
              <a:t>Comme l’a indiqué la doctrine, tout se passe en fait « </a:t>
            </a:r>
            <a:r>
              <a:rPr lang="fr-FR" sz="1800" i="1" dirty="0">
                <a:latin typeface="Arial" panose="020B0604020202020204" pitchFamily="34" charset="0"/>
                <a:cs typeface="Arial" panose="020B0604020202020204" pitchFamily="34" charset="0"/>
              </a:rPr>
              <a:t>comme s’il existait une présomption d’illicéité du réseau que la tête de réseau doit renverser en démontrant méthodiquement qu’elle remplit toutes les conditions de licéité </a:t>
            </a:r>
            <a:r>
              <a:rPr lang="fr-FR" sz="1800" dirty="0">
                <a:latin typeface="Arial" panose="020B0604020202020204" pitchFamily="34" charset="0"/>
                <a:cs typeface="Arial" panose="020B0604020202020204" pitchFamily="34" charset="0"/>
              </a:rPr>
              <a:t>».</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11FAE7E0-2C07-4DA0-856B-9AC702B02F39}"/>
              </a:ext>
            </a:extLst>
          </p:cNvPr>
          <p:cNvSpPr>
            <a:spLocks noGrp="1"/>
          </p:cNvSpPr>
          <p:nvPr>
            <p:ph type="sldNum" sz="quarter" idx="10"/>
          </p:nvPr>
        </p:nvSpPr>
        <p:spPr/>
        <p:txBody>
          <a:bodyPr/>
          <a:lstStyle/>
          <a:p>
            <a:pPr>
              <a:defRPr/>
            </a:pPr>
            <a:fld id="{CE6B577E-FA0A-4000-9108-E9EC658625CC}" type="slidenum">
              <a:rPr lang="fr-FR" altLang="fr-FR" smtClean="0"/>
              <a:pPr>
                <a:defRPr/>
              </a:pPr>
              <a:t>53</a:t>
            </a:fld>
            <a:endParaRPr lang="fr-FR" altLang="fr-FR"/>
          </a:p>
        </p:txBody>
      </p:sp>
    </p:spTree>
    <p:extLst>
      <p:ext uri="{BB962C8B-B14F-4D97-AF65-F5344CB8AC3E}">
        <p14:creationId xmlns:p14="http://schemas.microsoft.com/office/powerpoint/2010/main" val="4273923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lvl="0" algn="just">
              <a:spcAft>
                <a:spcPts val="600"/>
              </a:spcAft>
              <a:buFont typeface="Calibri" panose="020F0502020204030204" pitchFamily="34" charset="0"/>
              <a:buChar char="-"/>
            </a:pPr>
            <a:r>
              <a:rPr lang="fr-FR" sz="1700" b="1" dirty="0">
                <a:latin typeface="Arial" panose="020B0604020202020204" pitchFamily="34" charset="0"/>
                <a:cs typeface="Arial" panose="020B0604020202020204" pitchFamily="34" charset="0"/>
              </a:rPr>
              <a:t>Compétence du juge des référés </a:t>
            </a:r>
            <a:r>
              <a:rPr lang="fr-FR" sz="1700" dirty="0">
                <a:latin typeface="Arial" panose="020B0604020202020204" pitchFamily="34" charset="0"/>
                <a:cs typeface="Arial" panose="020B0604020202020204" pitchFamily="34" charset="0"/>
              </a:rPr>
              <a:t>sur l’appréciation de la licéité d’un réseau de distribution sélective selon la Cour de cassation.</a:t>
            </a:r>
          </a:p>
          <a:p>
            <a:pPr lvl="0" algn="just">
              <a:buFont typeface="Calibri" panose="020F0502020204030204" pitchFamily="34" charset="0"/>
              <a:buChar char="-"/>
            </a:pPr>
            <a:r>
              <a:rPr lang="fr-FR" sz="1700" dirty="0">
                <a:latin typeface="Arial" panose="020B0604020202020204" pitchFamily="34" charset="0"/>
                <a:cs typeface="Arial" panose="020B0604020202020204" pitchFamily="34" charset="0"/>
              </a:rPr>
              <a:t>Exemple récent, </a:t>
            </a:r>
            <a:r>
              <a:rPr lang="fr-FR" sz="1700" dirty="0" err="1">
                <a:latin typeface="Arial" panose="020B0604020202020204" pitchFamily="34" charset="0"/>
                <a:cs typeface="Arial" panose="020B0604020202020204" pitchFamily="34" charset="0"/>
              </a:rPr>
              <a:t>aff.</a:t>
            </a:r>
            <a:r>
              <a:rPr lang="fr-FR" sz="1700" dirty="0">
                <a:latin typeface="Arial" panose="020B0604020202020204" pitchFamily="34" charset="0"/>
                <a:cs typeface="Arial" panose="020B0604020202020204" pitchFamily="34" charset="0"/>
              </a:rPr>
              <a:t> VGF / First Occasions</a:t>
            </a:r>
          </a:p>
          <a:p>
            <a:pPr marL="357188" lvl="0" indent="0" algn="just">
              <a:buNone/>
            </a:pPr>
            <a:r>
              <a:rPr lang="fr-FR" sz="1700" dirty="0">
                <a:latin typeface="Arial" panose="020B0604020202020204" pitchFamily="34" charset="0"/>
                <a:cs typeface="Arial" panose="020B0604020202020204" pitchFamily="34" charset="0"/>
              </a:rPr>
              <a:t>Action contre un revendeur hors réseau présumé</a:t>
            </a:r>
          </a:p>
          <a:p>
            <a:pPr marL="357188" lvl="0" indent="0" algn="just">
              <a:spcAft>
                <a:spcPts val="600"/>
              </a:spcAft>
              <a:buNone/>
            </a:pPr>
            <a:r>
              <a:rPr lang="fr-FR" sz="1700" dirty="0">
                <a:latin typeface="Arial" panose="020B0604020202020204" pitchFamily="34" charset="0"/>
                <a:cs typeface="Arial" panose="020B0604020202020204" pitchFamily="34" charset="0"/>
              </a:rPr>
              <a:t>Trib. mixte de commerce de Fort-de-France, réf. 31 mars 2022, n°2021/2994</a:t>
            </a:r>
            <a:r>
              <a:rPr lang="fr-FR" sz="1700" dirty="0">
                <a:effectLst/>
                <a:latin typeface="Arial" panose="020B0604020202020204" pitchFamily="34" charset="0"/>
                <a:ea typeface="Calibri" panose="020F050202020403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 « </a:t>
            </a:r>
            <a:r>
              <a:rPr lang="fr-FR" sz="1700" i="1" dirty="0">
                <a:latin typeface="Arial" panose="020B0604020202020204" pitchFamily="34" charset="0"/>
                <a:cs typeface="Arial" panose="020B0604020202020204" pitchFamily="34" charset="0"/>
              </a:rPr>
              <a:t>le juge de céans n’estime pas disposer des éléments suffisants aux fins de s’assurer de la licéité du réseau qu’entend protéger la requérante avec les exigences posées par les dispositions ci-dessus rappelées au regard des contrats de distributeur qu’elle verse et de la spécificité du marché guadeloupéen, préalable cependant indispensable aux fins de pouvoir apprécier le bien-fondé des demandes portées par la société VGF </a:t>
            </a:r>
            <a:r>
              <a:rPr lang="fr-FR" sz="1700" dirty="0">
                <a:latin typeface="Arial" panose="020B0604020202020204" pitchFamily="34" charset="0"/>
                <a:cs typeface="Arial" panose="020B0604020202020204" pitchFamily="34" charset="0"/>
              </a:rPr>
              <a:t>».</a:t>
            </a:r>
          </a:p>
          <a:p>
            <a:pPr lvl="0" algn="just">
              <a:buFont typeface="Calibri" panose="020F0502020204030204" pitchFamily="34" charset="0"/>
              <a:buChar char="-"/>
            </a:pPr>
            <a:r>
              <a:rPr lang="fr-FR" sz="1700" b="1" dirty="0">
                <a:latin typeface="Arial" panose="020B0604020202020204" pitchFamily="34" charset="0"/>
                <a:cs typeface="Arial" panose="020B0604020202020204" pitchFamily="34" charset="0"/>
              </a:rPr>
              <a:t>Demande d’avis à l’ADLC</a:t>
            </a:r>
            <a:r>
              <a:rPr lang="fr-FR" sz="1700" dirty="0">
                <a:latin typeface="Arial" panose="020B0604020202020204" pitchFamily="34" charset="0"/>
                <a:cs typeface="Arial" panose="020B0604020202020204" pitchFamily="34" charset="0"/>
              </a:rPr>
              <a:t>.</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9A91B1A5-4180-4E4B-B68F-C4481035FE39}"/>
              </a:ext>
            </a:extLst>
          </p:cNvPr>
          <p:cNvSpPr>
            <a:spLocks noGrp="1"/>
          </p:cNvSpPr>
          <p:nvPr>
            <p:ph type="sldNum" sz="quarter" idx="10"/>
          </p:nvPr>
        </p:nvSpPr>
        <p:spPr/>
        <p:txBody>
          <a:bodyPr/>
          <a:lstStyle/>
          <a:p>
            <a:pPr>
              <a:defRPr/>
            </a:pPr>
            <a:fld id="{CE6B577E-FA0A-4000-9108-E9EC658625CC}" type="slidenum">
              <a:rPr lang="fr-FR" altLang="fr-FR" smtClean="0"/>
              <a:pPr>
                <a:defRPr/>
              </a:pPr>
              <a:t>54</a:t>
            </a:fld>
            <a:endParaRPr lang="fr-FR" altLang="fr-FR"/>
          </a:p>
        </p:txBody>
      </p:sp>
    </p:spTree>
    <p:extLst>
      <p:ext uri="{BB962C8B-B14F-4D97-AF65-F5344CB8AC3E}">
        <p14:creationId xmlns:p14="http://schemas.microsoft.com/office/powerpoint/2010/main" val="3889254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0" lvl="0" indent="0" algn="just">
              <a:buNone/>
            </a:pPr>
            <a:r>
              <a:rPr lang="fr-FR" dirty="0">
                <a:latin typeface="Arial" panose="020B0604020202020204" pitchFamily="34" charset="0"/>
                <a:cs typeface="Arial" panose="020B0604020202020204" pitchFamily="34" charset="0"/>
              </a:rPr>
              <a:t>Principales clauses restrictives à éviter pour arriver à démontrer la licéité du réseau :</a:t>
            </a:r>
          </a:p>
          <a:p>
            <a:pPr lvl="0" algn="just">
              <a:buFontTx/>
              <a:buChar char="-"/>
            </a:pPr>
            <a:r>
              <a:rPr lang="fr-FR" dirty="0">
                <a:latin typeface="Arial" panose="020B0604020202020204" pitchFamily="34" charset="0"/>
                <a:cs typeface="Arial" panose="020B0604020202020204" pitchFamily="34" charset="0"/>
              </a:rPr>
              <a:t>Les clauses de prix imposés</a:t>
            </a:r>
          </a:p>
          <a:p>
            <a:pPr lvl="0" algn="just">
              <a:buFontTx/>
              <a:buChar char="-"/>
            </a:pPr>
            <a:r>
              <a:rPr lang="fr-FR" dirty="0">
                <a:latin typeface="Arial" panose="020B0604020202020204" pitchFamily="34" charset="0"/>
                <a:cs typeface="Arial" panose="020B0604020202020204" pitchFamily="34" charset="0"/>
              </a:rPr>
              <a:t>L’interdiction des livraisons croisées</a:t>
            </a:r>
          </a:p>
          <a:p>
            <a:pPr lvl="0" algn="just">
              <a:buFontTx/>
              <a:buChar char="-"/>
            </a:pPr>
            <a:r>
              <a:rPr lang="fr-FR" dirty="0">
                <a:latin typeface="Arial" panose="020B0604020202020204" pitchFamily="34" charset="0"/>
                <a:cs typeface="Arial" panose="020B0604020202020204" pitchFamily="34" charset="0"/>
              </a:rPr>
              <a:t>L’interdiction des importations parallèles et des ventes passives </a:t>
            </a:r>
          </a:p>
          <a:p>
            <a:pPr lvl="0" algn="just">
              <a:buFontTx/>
              <a:buChar char="-"/>
            </a:pPr>
            <a:r>
              <a:rPr lang="fr-FR" dirty="0">
                <a:latin typeface="Arial" panose="020B0604020202020204" pitchFamily="34" charset="0"/>
                <a:cs typeface="Arial" panose="020B0604020202020204" pitchFamily="34" charset="0"/>
              </a:rPr>
              <a:t>L’interdiction des ventes sur internet</a:t>
            </a:r>
          </a:p>
          <a:p>
            <a:pPr lvl="0" algn="just">
              <a:buFontTx/>
              <a:buChar char="-"/>
            </a:pPr>
            <a:r>
              <a:rPr lang="fr-FR" dirty="0">
                <a:latin typeface="Arial" panose="020B0604020202020204" pitchFamily="34" charset="0"/>
                <a:cs typeface="Arial" panose="020B0604020202020204" pitchFamily="34" charset="0"/>
              </a:rPr>
              <a:t>La restriction des promotions et des soldes </a:t>
            </a:r>
          </a:p>
          <a:p>
            <a:pPr lvl="0" algn="just">
              <a:buFontTx/>
              <a:buChar char="-"/>
            </a:pPr>
            <a:r>
              <a:rPr lang="fr-FR" dirty="0">
                <a:latin typeface="Arial" panose="020B0604020202020204" pitchFamily="34" charset="0"/>
                <a:cs typeface="Arial" panose="020B0604020202020204" pitchFamily="34" charset="0"/>
              </a:rPr>
              <a:t>L’interdiction de distribuer des marques concurrentes dénommées </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A75612C0-858B-43B9-9916-559E1774919D}"/>
              </a:ext>
            </a:extLst>
          </p:cNvPr>
          <p:cNvSpPr>
            <a:spLocks noGrp="1"/>
          </p:cNvSpPr>
          <p:nvPr>
            <p:ph type="sldNum" sz="quarter" idx="10"/>
          </p:nvPr>
        </p:nvSpPr>
        <p:spPr/>
        <p:txBody>
          <a:bodyPr/>
          <a:lstStyle/>
          <a:p>
            <a:pPr>
              <a:defRPr/>
            </a:pPr>
            <a:fld id="{CE6B577E-FA0A-4000-9108-E9EC658625CC}" type="slidenum">
              <a:rPr lang="fr-FR" altLang="fr-FR" smtClean="0"/>
              <a:pPr>
                <a:defRPr/>
              </a:pPr>
              <a:t>55</a:t>
            </a:fld>
            <a:endParaRPr lang="fr-FR" altLang="fr-FR"/>
          </a:p>
        </p:txBody>
      </p:sp>
    </p:spTree>
    <p:extLst>
      <p:ext uri="{BB962C8B-B14F-4D97-AF65-F5344CB8AC3E}">
        <p14:creationId xmlns:p14="http://schemas.microsoft.com/office/powerpoint/2010/main" val="2749824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marL="457200" indent="-457200" algn="just">
              <a:buFont typeface="+mj-lt"/>
              <a:buAutoNum type="arabicPeriod" startAt="2"/>
            </a:pPr>
            <a:r>
              <a:rPr lang="fr-FR" b="1" dirty="0">
                <a:solidFill>
                  <a:srgbClr val="A50000"/>
                </a:solidFill>
                <a:latin typeface="Arial" panose="020B0604020202020204" pitchFamily="34" charset="0"/>
                <a:cs typeface="Arial" panose="020B0604020202020204" pitchFamily="34" charset="0"/>
              </a:rPr>
              <a:t>L’étanchéité du réseau</a:t>
            </a:r>
          </a:p>
          <a:p>
            <a:pPr marL="0" indent="0" algn="just">
              <a:buNone/>
            </a:pPr>
            <a:endParaRPr lang="fr-FR" b="1" dirty="0">
              <a:solidFill>
                <a:srgbClr val="FF0000"/>
              </a:solidFill>
              <a:latin typeface="Arial" panose="020B0604020202020204" pitchFamily="34" charset="0"/>
              <a:cs typeface="Arial" panose="020B0604020202020204" pitchFamily="34" charset="0"/>
            </a:endParaRPr>
          </a:p>
          <a:p>
            <a:pPr algn="just">
              <a:buFontTx/>
              <a:buChar char="-"/>
            </a:pPr>
            <a:r>
              <a:rPr lang="fr-FR" dirty="0">
                <a:latin typeface="Arial" panose="020B0604020202020204" pitchFamily="34" charset="0"/>
                <a:cs typeface="Arial" panose="020B0604020202020204" pitchFamily="34" charset="0"/>
              </a:rPr>
              <a:t>Le concept d’étanchéité (</a:t>
            </a:r>
            <a:r>
              <a:rPr lang="fr-FR" i="1" dirty="0" err="1">
                <a:latin typeface="Arial" panose="020B0604020202020204" pitchFamily="34" charset="0"/>
                <a:cs typeface="Arial" panose="020B0604020202020204" pitchFamily="34" charset="0"/>
              </a:rPr>
              <a:t>Lückenlosigkeit</a:t>
            </a:r>
            <a:r>
              <a:rPr lang="fr-FR" dirty="0">
                <a:latin typeface="Arial" panose="020B0604020202020204" pitchFamily="34" charset="0"/>
                <a:cs typeface="Arial" panose="020B0604020202020204" pitchFamily="34" charset="0"/>
              </a:rPr>
              <a:t>), qui a été développé en Allemagne dans le cadre du droit de la concurrence déloyale, implique que le fabricant ne vende que par l’intermédiaire de distributeurs agréés et prouve, pour bénéficier de l'action contractuelle ou de l’action en concurrence déloyale, qu’il fait respecter son système en agissant contre les revendeurs hors réseau et leurs fournisseurs. </a:t>
            </a:r>
          </a:p>
          <a:p>
            <a:pPr marL="0" lvl="0" indent="0" algn="just">
              <a:buNone/>
            </a:pPr>
            <a:r>
              <a:rPr lang="fr-FR" dirty="0">
                <a:latin typeface="Arial" panose="020B0604020202020204" pitchFamily="34" charset="0"/>
                <a:cs typeface="Arial" panose="020B0604020202020204" pitchFamily="34" charset="0"/>
              </a:rPr>
              <a:t> </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078998E7-5CFD-40B2-B2DF-72F0E38D6BFC}"/>
              </a:ext>
            </a:extLst>
          </p:cNvPr>
          <p:cNvSpPr>
            <a:spLocks noGrp="1"/>
          </p:cNvSpPr>
          <p:nvPr>
            <p:ph type="sldNum" sz="quarter" idx="10"/>
          </p:nvPr>
        </p:nvSpPr>
        <p:spPr/>
        <p:txBody>
          <a:bodyPr/>
          <a:lstStyle/>
          <a:p>
            <a:pPr>
              <a:defRPr/>
            </a:pPr>
            <a:fld id="{CE6B577E-FA0A-4000-9108-E9EC658625CC}" type="slidenum">
              <a:rPr lang="fr-FR" altLang="fr-FR" smtClean="0"/>
              <a:pPr>
                <a:defRPr/>
              </a:pPr>
              <a:t>56</a:t>
            </a:fld>
            <a:endParaRPr lang="fr-FR" altLang="fr-FR"/>
          </a:p>
        </p:txBody>
      </p:sp>
    </p:spTree>
    <p:extLst>
      <p:ext uri="{BB962C8B-B14F-4D97-AF65-F5344CB8AC3E}">
        <p14:creationId xmlns:p14="http://schemas.microsoft.com/office/powerpoint/2010/main" val="2402493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lvl="0" algn="just">
              <a:spcAft>
                <a:spcPts val="600"/>
              </a:spcAft>
              <a:buFontTx/>
              <a:buChar char="-"/>
            </a:pPr>
            <a:r>
              <a:rPr lang="fr-FR" dirty="0">
                <a:latin typeface="Arial" panose="020B0604020202020204" pitchFamily="34" charset="0"/>
                <a:cs typeface="Arial" panose="020B0604020202020204" pitchFamily="34" charset="0"/>
              </a:rPr>
              <a:t>En droit français, la licéité du réseau n’est </a:t>
            </a:r>
            <a:r>
              <a:rPr lang="fr-FR" b="1" dirty="0">
                <a:latin typeface="Arial" panose="020B0604020202020204" pitchFamily="34" charset="0"/>
                <a:cs typeface="Arial" panose="020B0604020202020204" pitchFamily="34" charset="0"/>
              </a:rPr>
              <a:t>pas subordonnée à la preuve de son étanchéité effective</a:t>
            </a:r>
            <a:r>
              <a:rPr lang="fr-FR" dirty="0">
                <a:latin typeface="Arial" panose="020B0604020202020204" pitchFamily="34" charset="0"/>
                <a:cs typeface="Arial" panose="020B0604020202020204" pitchFamily="34" charset="0"/>
              </a:rPr>
              <a:t>.</a:t>
            </a:r>
          </a:p>
          <a:p>
            <a:pPr lvl="0" algn="just">
              <a:spcAft>
                <a:spcPts val="600"/>
              </a:spcAft>
              <a:buFontTx/>
              <a:buChar char="-"/>
            </a:pPr>
            <a:r>
              <a:rPr lang="fr-FR" dirty="0">
                <a:latin typeface="Arial" panose="020B0604020202020204" pitchFamily="34" charset="0"/>
                <a:cs typeface="Arial" panose="020B0604020202020204" pitchFamily="34" charset="0"/>
              </a:rPr>
              <a:t>Seule </a:t>
            </a:r>
            <a:r>
              <a:rPr lang="fr-FR" b="1" dirty="0">
                <a:latin typeface="Arial" panose="020B0604020202020204" pitchFamily="34" charset="0"/>
                <a:cs typeface="Arial" panose="020B0604020202020204" pitchFamily="34" charset="0"/>
              </a:rPr>
              <a:t>l’étanchéité juridique </a:t>
            </a:r>
            <a:r>
              <a:rPr lang="fr-FR" dirty="0">
                <a:latin typeface="Arial" panose="020B0604020202020204" pitchFamily="34" charset="0"/>
                <a:cs typeface="Arial" panose="020B0604020202020204" pitchFamily="34" charset="0"/>
              </a:rPr>
              <a:t>est exigée et conditionne l’opposabilité aux tiers du système de distribution sélective.</a:t>
            </a:r>
          </a:p>
          <a:p>
            <a:pPr lvl="0" algn="just">
              <a:buFontTx/>
              <a:buChar char="-"/>
            </a:pPr>
            <a:r>
              <a:rPr lang="fr-FR" dirty="0">
                <a:latin typeface="Arial" panose="020B0604020202020204" pitchFamily="34" charset="0"/>
                <a:cs typeface="Arial" panose="020B0604020202020204" pitchFamily="34" charset="0"/>
              </a:rPr>
              <a:t>Cependant, le fournisseur engage sa responsabilité envers les membres du réseau si, alerté sur des reventes hors réseau illégales, il demeure passif.</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1DDC6490-9E7D-4364-98B7-BD4215D7D3E9}"/>
              </a:ext>
            </a:extLst>
          </p:cNvPr>
          <p:cNvSpPr>
            <a:spLocks noGrp="1"/>
          </p:cNvSpPr>
          <p:nvPr>
            <p:ph type="sldNum" sz="quarter" idx="10"/>
          </p:nvPr>
        </p:nvSpPr>
        <p:spPr/>
        <p:txBody>
          <a:bodyPr/>
          <a:lstStyle/>
          <a:p>
            <a:pPr>
              <a:defRPr/>
            </a:pPr>
            <a:fld id="{CE6B577E-FA0A-4000-9108-E9EC658625CC}" type="slidenum">
              <a:rPr lang="fr-FR" altLang="fr-FR" smtClean="0"/>
              <a:pPr>
                <a:defRPr/>
              </a:pPr>
              <a:t>57</a:t>
            </a:fld>
            <a:endParaRPr lang="fr-FR" altLang="fr-FR"/>
          </a:p>
        </p:txBody>
      </p:sp>
    </p:spTree>
    <p:extLst>
      <p:ext uri="{BB962C8B-B14F-4D97-AF65-F5344CB8AC3E}">
        <p14:creationId xmlns:p14="http://schemas.microsoft.com/office/powerpoint/2010/main" val="2357465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06AEB2-97D4-4FD5-8626-5EBBC089B778}"/>
              </a:ext>
            </a:extLst>
          </p:cNvPr>
          <p:cNvSpPr>
            <a:spLocks noGrp="1"/>
          </p:cNvSpPr>
          <p:nvPr>
            <p:ph idx="1"/>
          </p:nvPr>
        </p:nvSpPr>
        <p:spPr/>
        <p:txBody>
          <a:bodyPr>
            <a:normAutofit/>
          </a:bodyPr>
          <a:lstStyle/>
          <a:p>
            <a:pPr lvl="0" algn="just">
              <a:spcAft>
                <a:spcPts val="600"/>
              </a:spcAft>
              <a:buFontTx/>
              <a:buChar char="-"/>
            </a:pPr>
            <a:r>
              <a:rPr lang="fr-FR" dirty="0">
                <a:latin typeface="Arial" panose="020B0604020202020204" pitchFamily="34" charset="0"/>
                <a:cs typeface="Arial" panose="020B0604020202020204" pitchFamily="34" charset="0"/>
              </a:rPr>
              <a:t>En droit européen, l’étanchéité effective ne constitue </a:t>
            </a:r>
            <a:r>
              <a:rPr lang="fr-FR" b="1" dirty="0">
                <a:latin typeface="Arial" panose="020B0604020202020204" pitchFamily="34" charset="0"/>
                <a:cs typeface="Arial" panose="020B0604020202020204" pitchFamily="34" charset="0"/>
              </a:rPr>
              <a:t>pas une condition de sa validité ni un préalable à son opposabilité </a:t>
            </a:r>
            <a:r>
              <a:rPr lang="fr-FR" dirty="0">
                <a:latin typeface="Arial" panose="020B0604020202020204" pitchFamily="34" charset="0"/>
                <a:cs typeface="Arial" panose="020B0604020202020204" pitchFamily="34" charset="0"/>
              </a:rPr>
              <a:t>: </a:t>
            </a:r>
          </a:p>
          <a:p>
            <a:pPr lvl="2" algn="just">
              <a:spcAft>
                <a:spcPts val="600"/>
              </a:spcAft>
              <a:buFontTx/>
              <a:buChar char="-"/>
            </a:pPr>
            <a:r>
              <a:rPr lang="fr-FR" dirty="0">
                <a:latin typeface="Arial" panose="020B0604020202020204" pitchFamily="34" charset="0"/>
                <a:cs typeface="Arial" panose="020B0604020202020204" pitchFamily="34" charset="0"/>
              </a:rPr>
              <a:t>Autonomie du droit de la concurrence par rapport au droit de la concurrence déloyale</a:t>
            </a:r>
          </a:p>
          <a:p>
            <a:pPr lvl="2" algn="just">
              <a:spcAft>
                <a:spcPts val="600"/>
              </a:spcAft>
              <a:buFontTx/>
              <a:buChar char="-"/>
            </a:pPr>
            <a:r>
              <a:rPr lang="fr-FR" dirty="0">
                <a:latin typeface="Arial" panose="020B0604020202020204" pitchFamily="34" charset="0"/>
                <a:cs typeface="Arial" panose="020B0604020202020204" pitchFamily="34" charset="0"/>
              </a:rPr>
              <a:t>Opposition aux systèmes rigides et fermes</a:t>
            </a:r>
          </a:p>
          <a:p>
            <a:pPr lvl="2" algn="just">
              <a:spcAft>
                <a:spcPts val="600"/>
              </a:spcAft>
              <a:buFontTx/>
              <a:buChar char="-"/>
            </a:pPr>
            <a:r>
              <a:rPr lang="fr-FR" dirty="0">
                <a:latin typeface="Arial" panose="020B0604020202020204" pitchFamily="34" charset="0"/>
                <a:cs typeface="Arial" panose="020B0604020202020204" pitchFamily="34" charset="0"/>
              </a:rPr>
              <a:t>Difficulté pratique de faire respecter l’étanchéité</a:t>
            </a:r>
          </a:p>
          <a:p>
            <a:pPr lvl="2" algn="just">
              <a:buFontTx/>
              <a:buChar char="-"/>
            </a:pPr>
            <a:r>
              <a:rPr lang="fr-FR" dirty="0">
                <a:latin typeface="Arial" panose="020B0604020202020204" pitchFamily="34" charset="0"/>
                <a:cs typeface="Arial" panose="020B0604020202020204" pitchFamily="34" charset="0"/>
              </a:rPr>
              <a:t>Simple exigence d’étanchéité juridique posée par l’article 1</a:t>
            </a:r>
            <a:r>
              <a:rPr lang="fr-FR" baseline="30000" dirty="0">
                <a:latin typeface="Arial" panose="020B0604020202020204" pitchFamily="34" charset="0"/>
                <a:cs typeface="Arial" panose="020B0604020202020204" pitchFamily="34" charset="0"/>
              </a:rPr>
              <a:t>er </a:t>
            </a:r>
            <a:r>
              <a:rPr lang="fr-FR" dirty="0">
                <a:latin typeface="Arial" panose="020B0604020202020204" pitchFamily="34" charset="0"/>
                <a:cs typeface="Arial" panose="020B0604020202020204" pitchFamily="34" charset="0"/>
              </a:rPr>
              <a:t>g) du règlement n°2022/720</a:t>
            </a:r>
          </a:p>
        </p:txBody>
      </p:sp>
      <p:sp>
        <p:nvSpPr>
          <p:cNvPr id="7" name="Titre 3">
            <a:extLst>
              <a:ext uri="{FF2B5EF4-FFF2-40B4-BE49-F238E27FC236}">
                <a16:creationId xmlns:a16="http://schemas.microsoft.com/office/drawing/2014/main" id="{E7ED5AF2-F407-4239-948E-F17FD3346427}"/>
              </a:ext>
            </a:extLst>
          </p:cNvPr>
          <p:cNvSpPr>
            <a:spLocks noGrp="1"/>
          </p:cNvSpPr>
          <p:nvPr>
            <p:ph type="title"/>
          </p:nvPr>
        </p:nvSpPr>
        <p:spPr>
          <a:xfrm>
            <a:off x="4282376" y="225168"/>
            <a:ext cx="4404424" cy="530481"/>
          </a:xfrm>
        </p:spPr>
        <p:txBody>
          <a:bodyPr>
            <a:normAutofit/>
          </a:bodyPr>
          <a:lstStyle/>
          <a:p>
            <a:r>
              <a:rPr lang="fr-FR"/>
              <a:t>I. L’organisation d’un réseau de distribution sélective</a:t>
            </a:r>
          </a:p>
        </p:txBody>
      </p:sp>
      <p:sp>
        <p:nvSpPr>
          <p:cNvPr id="4" name="Espace réservé du numéro de diapositive 3">
            <a:extLst>
              <a:ext uri="{FF2B5EF4-FFF2-40B4-BE49-F238E27FC236}">
                <a16:creationId xmlns:a16="http://schemas.microsoft.com/office/drawing/2014/main" id="{9DE1EF5C-E025-4AE9-A2B5-8F56DDEA488D}"/>
              </a:ext>
            </a:extLst>
          </p:cNvPr>
          <p:cNvSpPr>
            <a:spLocks noGrp="1"/>
          </p:cNvSpPr>
          <p:nvPr>
            <p:ph type="sldNum" sz="quarter" idx="10"/>
          </p:nvPr>
        </p:nvSpPr>
        <p:spPr/>
        <p:txBody>
          <a:bodyPr/>
          <a:lstStyle/>
          <a:p>
            <a:pPr>
              <a:defRPr/>
            </a:pPr>
            <a:fld id="{CE6B577E-FA0A-4000-9108-E9EC658625CC}" type="slidenum">
              <a:rPr lang="fr-FR" altLang="fr-FR" smtClean="0"/>
              <a:pPr>
                <a:defRPr/>
              </a:pPr>
              <a:t>58</a:t>
            </a:fld>
            <a:endParaRPr lang="fr-FR" altLang="fr-FR"/>
          </a:p>
        </p:txBody>
      </p:sp>
    </p:spTree>
    <p:extLst>
      <p:ext uri="{BB962C8B-B14F-4D97-AF65-F5344CB8AC3E}">
        <p14:creationId xmlns:p14="http://schemas.microsoft.com/office/powerpoint/2010/main" val="2173662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918E5B-AEF0-465C-83BB-E7222984CD0D}"/>
              </a:ext>
            </a:extLst>
          </p:cNvPr>
          <p:cNvSpPr>
            <a:spLocks noGrp="1"/>
          </p:cNvSpPr>
          <p:nvPr>
            <p:ph idx="1"/>
          </p:nvPr>
        </p:nvSpPr>
        <p:spPr/>
        <p:txBody>
          <a:bodyPr>
            <a:normAutofit/>
          </a:bodyPr>
          <a:lstStyle/>
          <a:p>
            <a:pPr marL="0" indent="0">
              <a:buNone/>
            </a:pPr>
            <a:endParaRPr lang="fr-FR" sz="1800" b="1" u="sng" dirty="0">
              <a:solidFill>
                <a:srgbClr val="FF0000"/>
              </a:solidFill>
              <a:latin typeface="+mn-lt"/>
            </a:endParaRPr>
          </a:p>
          <a:p>
            <a:pPr marL="0" indent="0" algn="just">
              <a:buNone/>
            </a:pPr>
            <a:r>
              <a:rPr lang="fr-FR" sz="1800" b="1" dirty="0">
                <a:latin typeface="Arial" panose="020B0604020202020204" pitchFamily="34" charset="0"/>
                <a:cs typeface="Arial" panose="020B0604020202020204" pitchFamily="34" charset="0"/>
              </a:rPr>
              <a:t>Application de ces principes par la jurisprudence nationale et européenne. </a:t>
            </a:r>
          </a:p>
          <a:p>
            <a:pPr marL="0" indent="0" algn="just">
              <a:buNone/>
            </a:pPr>
            <a:endParaRPr lang="fr-FR" sz="1800" dirty="0">
              <a:latin typeface="Arial" panose="020B0604020202020204" pitchFamily="34" charset="0"/>
              <a:cs typeface="Arial" panose="020B0604020202020204" pitchFamily="34" charset="0"/>
            </a:endParaRPr>
          </a:p>
          <a:p>
            <a:pPr marL="177800" indent="-177800" algn="just">
              <a:spcAft>
                <a:spcPts val="1200"/>
              </a:spcAft>
              <a:buNone/>
            </a:pPr>
            <a:r>
              <a:rPr lang="fr-FR" sz="1800" dirty="0">
                <a:latin typeface="Arial" panose="020B0604020202020204" pitchFamily="34" charset="0"/>
                <a:cs typeface="Arial" panose="020B0604020202020204" pitchFamily="34" charset="0"/>
              </a:rPr>
              <a:t>- L’étanchéité de fait du réseau n’est pas une condition de validité de la distribution sélective (Com., 5 juillet 2017, n° 14-16737)</a:t>
            </a:r>
          </a:p>
          <a:p>
            <a:pPr marL="177800" indent="-177800" algn="just">
              <a:buNone/>
            </a:pPr>
            <a:r>
              <a:rPr lang="fr-FR" sz="1800" dirty="0">
                <a:latin typeface="Arial" panose="020B0604020202020204" pitchFamily="34" charset="0"/>
                <a:cs typeface="Arial" panose="020B0604020202020204" pitchFamily="34" charset="0"/>
              </a:rPr>
              <a:t>- CJCE 25 oct. 1977, </a:t>
            </a:r>
            <a:r>
              <a:rPr lang="fr-FR" sz="1800" i="1" dirty="0">
                <a:latin typeface="Arial" panose="020B0604020202020204" pitchFamily="34" charset="0"/>
                <a:cs typeface="Arial" panose="020B0604020202020204" pitchFamily="34" charset="0"/>
              </a:rPr>
              <a:t>Metro</a:t>
            </a:r>
            <a:r>
              <a:rPr lang="fr-FR" sz="1800" dirty="0">
                <a:latin typeface="Arial" panose="020B0604020202020204" pitchFamily="34" charset="0"/>
                <a:cs typeface="Arial" panose="020B0604020202020204" pitchFamily="34" charset="0"/>
              </a:rPr>
              <a:t> : «</a:t>
            </a:r>
            <a:r>
              <a:rPr lang="fr-FR" sz="1800" i="1" dirty="0">
                <a:latin typeface="Arial" panose="020B0604020202020204" pitchFamily="34" charset="0"/>
                <a:cs typeface="Arial" panose="020B0604020202020204" pitchFamily="34" charset="0"/>
              </a:rPr>
              <a:t> tout système de distribution fondé sur une sélection des points de vente de distribution implique nécessairement, à peine de n’avoir aucun sens, l’obligation pour les grossistes faisant partie du réseau de n’approvisionner que des revendeurs agréés</a:t>
            </a:r>
            <a:r>
              <a:rPr lang="fr-FR" sz="1800" dirty="0">
                <a:latin typeface="Arial" panose="020B0604020202020204" pitchFamily="34" charset="0"/>
                <a:cs typeface="Arial" panose="020B0604020202020204" pitchFamily="34" charset="0"/>
              </a:rPr>
              <a:t> »</a:t>
            </a:r>
          </a:p>
          <a:p>
            <a:endParaRPr lang="fr-FR" sz="1800" dirty="0">
              <a:latin typeface="+mn-lt"/>
            </a:endParaRPr>
          </a:p>
        </p:txBody>
      </p:sp>
      <p:sp>
        <p:nvSpPr>
          <p:cNvPr id="4" name="Titre 3">
            <a:extLst>
              <a:ext uri="{FF2B5EF4-FFF2-40B4-BE49-F238E27FC236}">
                <a16:creationId xmlns:a16="http://schemas.microsoft.com/office/drawing/2014/main" id="{322F8787-8384-487E-8BD5-1C0C1F0B24F0}"/>
              </a:ext>
            </a:extLst>
          </p:cNvPr>
          <p:cNvSpPr>
            <a:spLocks noGrp="1"/>
          </p:cNvSpPr>
          <p:nvPr>
            <p:ph type="title"/>
          </p:nvPr>
        </p:nvSpPr>
        <p:spPr/>
        <p:txBody>
          <a:bodyPr>
            <a:normAutofit/>
          </a:bodyPr>
          <a:lstStyle/>
          <a:p>
            <a:r>
              <a:rPr lang="fr-FR"/>
              <a:t>I. L’organisation d’un réseau de distribution sélective</a:t>
            </a:r>
            <a:endParaRPr lang="fr-FR" b="1"/>
          </a:p>
        </p:txBody>
      </p:sp>
      <p:sp>
        <p:nvSpPr>
          <p:cNvPr id="5" name="Espace réservé du numéro de diapositive 4">
            <a:extLst>
              <a:ext uri="{FF2B5EF4-FFF2-40B4-BE49-F238E27FC236}">
                <a16:creationId xmlns:a16="http://schemas.microsoft.com/office/drawing/2014/main" id="{E2A4E691-682C-4B6C-AC9C-02005B9F5C3C}"/>
              </a:ext>
            </a:extLst>
          </p:cNvPr>
          <p:cNvSpPr>
            <a:spLocks noGrp="1"/>
          </p:cNvSpPr>
          <p:nvPr>
            <p:ph type="sldNum" sz="quarter" idx="10"/>
          </p:nvPr>
        </p:nvSpPr>
        <p:spPr/>
        <p:txBody>
          <a:bodyPr/>
          <a:lstStyle/>
          <a:p>
            <a:pPr>
              <a:defRPr/>
            </a:pPr>
            <a:fld id="{CE6B577E-FA0A-4000-9108-E9EC658625CC}" type="slidenum">
              <a:rPr lang="fr-FR" altLang="fr-FR" smtClean="0"/>
              <a:pPr>
                <a:defRPr/>
              </a:pPr>
              <a:t>59</a:t>
            </a:fld>
            <a:endParaRPr lang="fr-FR" altLang="fr-FR"/>
          </a:p>
        </p:txBody>
      </p:sp>
    </p:spTree>
    <p:extLst>
      <p:ext uri="{BB962C8B-B14F-4D97-AF65-F5344CB8AC3E}">
        <p14:creationId xmlns:p14="http://schemas.microsoft.com/office/powerpoint/2010/main" val="323439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spcAft>
                <a:spcPts val="600"/>
              </a:spcAft>
              <a:buNone/>
            </a:pPr>
            <a:r>
              <a:rPr lang="fr-FR" sz="1800" b="1" u="sng" dirty="0">
                <a:solidFill>
                  <a:srgbClr val="C00000"/>
                </a:solidFill>
              </a:rPr>
              <a:t>Deux grandes formes de distribution sélective</a:t>
            </a:r>
            <a:r>
              <a:rPr lang="fr-FR" sz="1800" dirty="0">
                <a:solidFill>
                  <a:srgbClr val="C00000"/>
                </a:solidFill>
              </a:rPr>
              <a:t> :</a:t>
            </a:r>
          </a:p>
          <a:p>
            <a:pPr algn="just">
              <a:spcAft>
                <a:spcPts val="600"/>
              </a:spcAft>
              <a:buFont typeface="Arial" panose="020B0604020202020204" pitchFamily="34" charset="0"/>
              <a:buChar char="-"/>
            </a:pPr>
            <a:r>
              <a:rPr lang="fr-FR" sz="1800" dirty="0"/>
              <a:t>la distribution sélective qualitative,</a:t>
            </a:r>
          </a:p>
          <a:p>
            <a:pPr algn="just">
              <a:spcAft>
                <a:spcPts val="600"/>
              </a:spcAft>
              <a:buFont typeface="Arial" panose="020B0604020202020204" pitchFamily="34" charset="0"/>
              <a:buChar char="-"/>
            </a:pPr>
            <a:r>
              <a:rPr lang="fr-FR" sz="1800" dirty="0"/>
              <a:t>la distribution sélective qualitative et quantitative.</a:t>
            </a:r>
          </a:p>
        </p:txBody>
      </p:sp>
      <p:sp>
        <p:nvSpPr>
          <p:cNvPr id="7" name="Titre 3">
            <a:extLst>
              <a:ext uri="{FF2B5EF4-FFF2-40B4-BE49-F238E27FC236}">
                <a16:creationId xmlns:a16="http://schemas.microsoft.com/office/drawing/2014/main" id="{96394621-65E3-46F7-BC30-4F65B023A7F5}"/>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FA7626FE-7801-4102-8A6A-F86055F008FE}"/>
              </a:ext>
            </a:extLst>
          </p:cNvPr>
          <p:cNvSpPr>
            <a:spLocks noGrp="1"/>
          </p:cNvSpPr>
          <p:nvPr>
            <p:ph type="sldNum" sz="quarter" idx="10"/>
          </p:nvPr>
        </p:nvSpPr>
        <p:spPr/>
        <p:txBody>
          <a:bodyPr/>
          <a:lstStyle/>
          <a:p>
            <a:pPr>
              <a:defRPr/>
            </a:pPr>
            <a:fld id="{CE6B577E-FA0A-4000-9108-E9EC658625CC}" type="slidenum">
              <a:rPr lang="fr-FR" altLang="fr-FR" smtClean="0"/>
              <a:pPr>
                <a:defRPr/>
              </a:pPr>
              <a:t>6</a:t>
            </a:fld>
            <a:endParaRPr lang="fr-FR" altLang="fr-FR"/>
          </a:p>
        </p:txBody>
      </p:sp>
    </p:spTree>
    <p:extLst>
      <p:ext uri="{BB962C8B-B14F-4D97-AF65-F5344CB8AC3E}">
        <p14:creationId xmlns:p14="http://schemas.microsoft.com/office/powerpoint/2010/main" val="1421776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C771127-9735-449B-BDA5-EEA74514E3CF}"/>
              </a:ext>
            </a:extLst>
          </p:cNvPr>
          <p:cNvSpPr>
            <a:spLocks noGrp="1"/>
          </p:cNvSpPr>
          <p:nvPr>
            <p:ph idx="1"/>
          </p:nvPr>
        </p:nvSpPr>
        <p:spPr>
          <a:xfrm>
            <a:off x="457200" y="1275606"/>
            <a:ext cx="8435280" cy="4061083"/>
          </a:xfrm>
        </p:spPr>
        <p:txBody>
          <a:bodyPr>
            <a:normAutofit/>
          </a:bodyPr>
          <a:lstStyle/>
          <a:p>
            <a:pPr marL="177800" lvl="0" indent="-177800" algn="just">
              <a:spcAft>
                <a:spcPts val="600"/>
              </a:spcAft>
              <a:buNone/>
            </a:pPr>
            <a:r>
              <a:rPr lang="fr-FR" sz="1800" dirty="0">
                <a:solidFill>
                  <a:prstClr val="black"/>
                </a:solidFill>
                <a:latin typeface="Arial" panose="020B0604020202020204" pitchFamily="34" charset="0"/>
                <a:cs typeface="Arial" panose="020B0604020202020204" pitchFamily="34" charset="0"/>
              </a:rPr>
              <a:t>- Le fabricant est uniquement tenu d’apporter la preuve de l’étanchéité juridique et non pratique de son réseau </a:t>
            </a:r>
            <a:r>
              <a:rPr lang="fr-FR" sz="1800" i="1" dirty="0">
                <a:solidFill>
                  <a:prstClr val="black"/>
                </a:solidFill>
                <a:latin typeface="Arial" panose="020B0604020202020204" pitchFamily="34" charset="0"/>
                <a:cs typeface="Arial" panose="020B0604020202020204" pitchFamily="34" charset="0"/>
              </a:rPr>
              <a:t>i.e. </a:t>
            </a:r>
            <a:r>
              <a:rPr lang="fr-FR" sz="1800" dirty="0">
                <a:solidFill>
                  <a:prstClr val="black"/>
                </a:solidFill>
                <a:latin typeface="Arial" panose="020B0604020202020204" pitchFamily="34" charset="0"/>
                <a:cs typeface="Arial" panose="020B0604020202020204" pitchFamily="34" charset="0"/>
              </a:rPr>
              <a:t>en produisant un contrat-type interdisant à ses distributeurs de s’approvisionner et de revendre hors réseau (CA Chambéry, ch. com., 24 février 2009 n°07-02631 ;</a:t>
            </a:r>
            <a:r>
              <a:rPr lang="pt-BR" sz="1800" dirty="0">
                <a:solidFill>
                  <a:prstClr val="black"/>
                </a:solidFill>
                <a:latin typeface="Arial" panose="020B0604020202020204" pitchFamily="34" charset="0"/>
                <a:cs typeface="Arial" panose="020B0604020202020204" pitchFamily="34" charset="0"/>
              </a:rPr>
              <a:t> CA Colmar, ch. civ. 1 A, 22 mars 2021 n°17/02203</a:t>
            </a:r>
            <a:r>
              <a:rPr lang="fr-FR" sz="1800" dirty="0">
                <a:solidFill>
                  <a:prstClr val="black"/>
                </a:solidFill>
                <a:latin typeface="Arial" panose="020B0604020202020204" pitchFamily="34" charset="0"/>
                <a:cs typeface="Arial" panose="020B0604020202020204" pitchFamily="34" charset="0"/>
              </a:rPr>
              <a:t>) </a:t>
            </a:r>
          </a:p>
          <a:p>
            <a:pPr marL="357188" lvl="0" indent="0" algn="just">
              <a:buNone/>
            </a:pPr>
            <a:r>
              <a:rPr lang="fr-FR" sz="18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r-FR" sz="1800" dirty="0">
                <a:solidFill>
                  <a:prstClr val="black"/>
                </a:solidFill>
                <a:latin typeface="Arial" panose="020B0604020202020204" pitchFamily="34" charset="0"/>
                <a:cs typeface="Arial" panose="020B0604020202020204" pitchFamily="34" charset="0"/>
              </a:rPr>
              <a:t>Au contraire, il n’est pas tenu d’établir que des mesures ont été prises pour assurer l’étanchéité du réseau ou que l’interdiction contractuelle des ventes hors réseau a été appliquée </a:t>
            </a:r>
          </a:p>
          <a:p>
            <a:pPr marL="0" lvl="0" indent="0" algn="just">
              <a:buNone/>
            </a:pPr>
            <a:endParaRPr lang="fr-FR" sz="1800" dirty="0">
              <a:solidFill>
                <a:prstClr val="black"/>
              </a:solidFill>
              <a:latin typeface="Arial" panose="020B0604020202020204" pitchFamily="34" charset="0"/>
              <a:cs typeface="Arial" panose="020B0604020202020204" pitchFamily="34" charset="0"/>
            </a:endParaRPr>
          </a:p>
          <a:p>
            <a:pPr marL="177800" lvl="0" indent="-177800" algn="just">
              <a:buNone/>
            </a:pPr>
            <a:r>
              <a:rPr lang="fr-FR" sz="1800" dirty="0">
                <a:solidFill>
                  <a:prstClr val="black"/>
                </a:solidFill>
                <a:latin typeface="Arial" panose="020B0604020202020204" pitchFamily="34" charset="0"/>
                <a:cs typeface="Arial" panose="020B0604020202020204" pitchFamily="34" charset="0"/>
              </a:rPr>
              <a:t>- La validité du réseau de DS n’est pas subordonnée à une étanchéité parfaite: l’existence de failles dans le réseau et la présence de distributeurs parallèles ne sont pas de nature à empêcher la démonstration de la licéité du réseau (</a:t>
            </a:r>
            <a:r>
              <a:rPr lang="pt-BR" sz="1800" dirty="0">
                <a:solidFill>
                  <a:prstClr val="black"/>
                </a:solidFill>
                <a:latin typeface="Arial" panose="020B0604020202020204" pitchFamily="34" charset="0"/>
                <a:cs typeface="Arial" panose="020B0604020202020204" pitchFamily="34" charset="0"/>
              </a:rPr>
              <a:t>CA Colmar, ch. civ. 1 A, 22 mars 2021 n°17/02203 ).</a:t>
            </a:r>
          </a:p>
          <a:p>
            <a:pPr marL="0" lvl="0" indent="0" algn="just">
              <a:buNone/>
            </a:pPr>
            <a:endParaRPr lang="pt-BR" sz="1800" dirty="0">
              <a:solidFill>
                <a:prstClr val="black"/>
              </a:solidFill>
              <a:latin typeface="Calibri"/>
            </a:endParaRPr>
          </a:p>
          <a:p>
            <a:endParaRPr lang="fr-FR" dirty="0"/>
          </a:p>
        </p:txBody>
      </p:sp>
      <p:sp>
        <p:nvSpPr>
          <p:cNvPr id="4" name="Titre 3">
            <a:extLst>
              <a:ext uri="{FF2B5EF4-FFF2-40B4-BE49-F238E27FC236}">
                <a16:creationId xmlns:a16="http://schemas.microsoft.com/office/drawing/2014/main" id="{B3928DFB-34A9-4263-961B-6EC4CE17D089}"/>
              </a:ext>
            </a:extLst>
          </p:cNvPr>
          <p:cNvSpPr>
            <a:spLocks noGrp="1"/>
          </p:cNvSpPr>
          <p:nvPr>
            <p:ph type="title"/>
          </p:nvPr>
        </p:nvSpPr>
        <p:spPr/>
        <p:txBody>
          <a:bodyPr>
            <a:normAutofit/>
          </a:bodyPr>
          <a:lstStyle/>
          <a:p>
            <a:r>
              <a:rPr lang="fr-FR"/>
              <a:t>I. L’organisation d’un réseau de distribution sélective</a:t>
            </a:r>
          </a:p>
        </p:txBody>
      </p:sp>
      <p:sp>
        <p:nvSpPr>
          <p:cNvPr id="5" name="Espace réservé du numéro de diapositive 4">
            <a:extLst>
              <a:ext uri="{FF2B5EF4-FFF2-40B4-BE49-F238E27FC236}">
                <a16:creationId xmlns:a16="http://schemas.microsoft.com/office/drawing/2014/main" id="{33C1FD74-122D-4A1A-8105-F61C11B3178A}"/>
              </a:ext>
            </a:extLst>
          </p:cNvPr>
          <p:cNvSpPr>
            <a:spLocks noGrp="1"/>
          </p:cNvSpPr>
          <p:nvPr>
            <p:ph type="sldNum" sz="quarter" idx="10"/>
          </p:nvPr>
        </p:nvSpPr>
        <p:spPr/>
        <p:txBody>
          <a:bodyPr/>
          <a:lstStyle/>
          <a:p>
            <a:pPr>
              <a:defRPr/>
            </a:pPr>
            <a:fld id="{CE6B577E-FA0A-4000-9108-E9EC658625CC}" type="slidenum">
              <a:rPr lang="fr-FR" altLang="fr-FR" smtClean="0"/>
              <a:pPr>
                <a:defRPr/>
              </a:pPr>
              <a:t>60</a:t>
            </a:fld>
            <a:endParaRPr lang="fr-FR" altLang="fr-FR" dirty="0"/>
          </a:p>
        </p:txBody>
      </p:sp>
    </p:spTree>
    <p:extLst>
      <p:ext uri="{BB962C8B-B14F-4D97-AF65-F5344CB8AC3E}">
        <p14:creationId xmlns:p14="http://schemas.microsoft.com/office/powerpoint/2010/main" val="2105164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C771127-9735-449B-BDA5-EEA74514E3CF}"/>
              </a:ext>
            </a:extLst>
          </p:cNvPr>
          <p:cNvSpPr>
            <a:spLocks noGrp="1"/>
          </p:cNvSpPr>
          <p:nvPr>
            <p:ph idx="1"/>
          </p:nvPr>
        </p:nvSpPr>
        <p:spPr>
          <a:xfrm>
            <a:off x="282352" y="980817"/>
            <a:ext cx="8579296" cy="4061083"/>
          </a:xfrm>
        </p:spPr>
        <p:txBody>
          <a:bodyPr>
            <a:normAutofit/>
          </a:bodyPr>
          <a:lstStyle/>
          <a:p>
            <a:pPr marL="0" lvl="0" indent="0" algn="just">
              <a:buNone/>
            </a:pPr>
            <a:endParaRPr lang="pt-BR" dirty="0">
              <a:solidFill>
                <a:prstClr val="black"/>
              </a:solidFill>
              <a:latin typeface="Calibri"/>
            </a:endParaRPr>
          </a:p>
          <a:p>
            <a:pPr marL="177800" lvl="0" indent="-177800" algn="just">
              <a:buNone/>
            </a:pPr>
            <a:r>
              <a:rPr lang="pt-BR" sz="1800" dirty="0">
                <a:solidFill>
                  <a:prstClr val="black"/>
                </a:solidFill>
                <a:latin typeface="Arial" panose="020B0604020202020204" pitchFamily="34" charset="0"/>
                <a:cs typeface="Arial" panose="020B0604020202020204" pitchFamily="34" charset="0"/>
              </a:rPr>
              <a:t>- De même, le défaut d’étanchéité du réseau ne se déduit pas du seul fait qu’un fournisseur autorise exceptionnellement ses grossistes à vendre à des revendeurs non encore agréés (CA Paris, 12 octobre 2005, n°05-04311). </a:t>
            </a:r>
          </a:p>
          <a:p>
            <a:pPr marL="0" lvl="0" indent="0" algn="just">
              <a:buNone/>
            </a:pPr>
            <a:endParaRPr lang="fr-FR" sz="1800" dirty="0">
              <a:solidFill>
                <a:prstClr val="black"/>
              </a:solidFill>
              <a:latin typeface="Arial" panose="020B0604020202020204" pitchFamily="34" charset="0"/>
              <a:cs typeface="Arial" panose="020B0604020202020204" pitchFamily="34" charset="0"/>
            </a:endParaRPr>
          </a:p>
          <a:p>
            <a:pPr marL="177800" lvl="0" indent="-177800" algn="just">
              <a:buNone/>
            </a:pPr>
            <a:r>
              <a:rPr lang="fr-FR" sz="1800" dirty="0">
                <a:solidFill>
                  <a:prstClr val="black"/>
                </a:solidFill>
                <a:latin typeface="Arial" panose="020B0604020202020204" pitchFamily="34" charset="0"/>
                <a:cs typeface="Arial" panose="020B0604020202020204" pitchFamily="34" charset="0"/>
              </a:rPr>
              <a:t>- En revanche, il peut entraîner sa responsabilité en cas de signalement de reventes hors réseau sans réaction de sa part. </a:t>
            </a:r>
          </a:p>
          <a:p>
            <a:pPr marL="0" lvl="0" indent="0">
              <a:buNone/>
            </a:pPr>
            <a:endParaRPr lang="fr-FR" sz="1800" dirty="0">
              <a:solidFill>
                <a:srgbClr val="000000"/>
              </a:solidFill>
              <a:latin typeface="Arial" panose="020B0604020202020204" pitchFamily="34" charset="0"/>
              <a:cs typeface="Arial" panose="020B0604020202020204" pitchFamily="34" charset="0"/>
            </a:endParaRPr>
          </a:p>
          <a:p>
            <a:pPr marL="0" lvl="0" indent="0">
              <a:buNone/>
            </a:pPr>
            <a:r>
              <a:rPr lang="fr-FR" sz="1800" dirty="0">
                <a:solidFill>
                  <a:srgbClr val="000000"/>
                </a:solidFill>
                <a:latin typeface="Arial" panose="020B0604020202020204" pitchFamily="34" charset="0"/>
                <a:cs typeface="Arial" panose="020B0604020202020204" pitchFamily="34" charset="0"/>
              </a:rPr>
              <a:t>- En cas de manquement, possible résiliation du contrat</a:t>
            </a:r>
          </a:p>
          <a:p>
            <a:endParaRPr lang="fr-FR" dirty="0"/>
          </a:p>
        </p:txBody>
      </p:sp>
      <p:sp>
        <p:nvSpPr>
          <p:cNvPr id="4" name="Titre 3">
            <a:extLst>
              <a:ext uri="{FF2B5EF4-FFF2-40B4-BE49-F238E27FC236}">
                <a16:creationId xmlns:a16="http://schemas.microsoft.com/office/drawing/2014/main" id="{B3928DFB-34A9-4263-961B-6EC4CE17D089}"/>
              </a:ext>
            </a:extLst>
          </p:cNvPr>
          <p:cNvSpPr>
            <a:spLocks noGrp="1"/>
          </p:cNvSpPr>
          <p:nvPr>
            <p:ph type="title"/>
          </p:nvPr>
        </p:nvSpPr>
        <p:spPr/>
        <p:txBody>
          <a:bodyPr>
            <a:normAutofit/>
          </a:bodyPr>
          <a:lstStyle/>
          <a:p>
            <a:r>
              <a:rPr lang="fr-FR"/>
              <a:t>I. L’organisation d’un réseau de distribution sélective</a:t>
            </a:r>
          </a:p>
        </p:txBody>
      </p:sp>
      <p:sp>
        <p:nvSpPr>
          <p:cNvPr id="5" name="Espace réservé du numéro de diapositive 4">
            <a:extLst>
              <a:ext uri="{FF2B5EF4-FFF2-40B4-BE49-F238E27FC236}">
                <a16:creationId xmlns:a16="http://schemas.microsoft.com/office/drawing/2014/main" id="{33C1FD74-122D-4A1A-8105-F61C11B3178A}"/>
              </a:ext>
            </a:extLst>
          </p:cNvPr>
          <p:cNvSpPr>
            <a:spLocks noGrp="1"/>
          </p:cNvSpPr>
          <p:nvPr>
            <p:ph type="sldNum" sz="quarter" idx="10"/>
          </p:nvPr>
        </p:nvSpPr>
        <p:spPr/>
        <p:txBody>
          <a:bodyPr/>
          <a:lstStyle/>
          <a:p>
            <a:pPr>
              <a:defRPr/>
            </a:pPr>
            <a:fld id="{CE6B577E-FA0A-4000-9108-E9EC658625CC}" type="slidenum">
              <a:rPr lang="fr-FR" altLang="fr-FR" smtClean="0"/>
              <a:pPr>
                <a:defRPr/>
              </a:pPr>
              <a:t>61</a:t>
            </a:fld>
            <a:endParaRPr lang="fr-FR" altLang="fr-FR"/>
          </a:p>
        </p:txBody>
      </p:sp>
    </p:spTree>
    <p:extLst>
      <p:ext uri="{BB962C8B-B14F-4D97-AF65-F5344CB8AC3E}">
        <p14:creationId xmlns:p14="http://schemas.microsoft.com/office/powerpoint/2010/main" val="2982417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918E5B-AEF0-465C-83BB-E7222984CD0D}"/>
              </a:ext>
            </a:extLst>
          </p:cNvPr>
          <p:cNvSpPr>
            <a:spLocks noGrp="1"/>
          </p:cNvSpPr>
          <p:nvPr>
            <p:ph idx="1"/>
          </p:nvPr>
        </p:nvSpPr>
        <p:spPr/>
        <p:txBody>
          <a:bodyPr>
            <a:normAutofit/>
          </a:bodyPr>
          <a:lstStyle/>
          <a:p>
            <a:pPr marL="0" indent="0">
              <a:buNone/>
            </a:pPr>
            <a:endParaRPr lang="fr-FR" b="1" u="sng" dirty="0">
              <a:solidFill>
                <a:srgbClr val="FF0000"/>
              </a:solidFill>
              <a:latin typeface="+mn-lt"/>
            </a:endParaRPr>
          </a:p>
          <a:p>
            <a:pPr marL="0" indent="0">
              <a:buNone/>
            </a:pPr>
            <a:r>
              <a:rPr lang="fr-FR" b="1" u="sng" dirty="0">
                <a:solidFill>
                  <a:srgbClr val="A50000"/>
                </a:solidFill>
                <a:latin typeface="Arial" panose="020B0604020202020204" pitchFamily="34" charset="0"/>
                <a:cs typeface="Arial" panose="020B0604020202020204" pitchFamily="34" charset="0"/>
              </a:rPr>
              <a:t>L’organisation de l’étanchéité</a:t>
            </a:r>
            <a:r>
              <a:rPr lang="fr-FR" dirty="0">
                <a:solidFill>
                  <a:srgbClr val="A50000"/>
                </a:solidFill>
                <a:latin typeface="Arial" panose="020B0604020202020204" pitchFamily="34" charset="0"/>
                <a:cs typeface="Arial" panose="020B0604020202020204" pitchFamily="34" charset="0"/>
              </a:rPr>
              <a:t> </a:t>
            </a:r>
          </a:p>
          <a:p>
            <a:pPr marL="457200" indent="-457200">
              <a:buAutoNum type="alphaUcParenR"/>
            </a:pPr>
            <a:endParaRPr lang="fr-FR" dirty="0">
              <a:solidFill>
                <a:srgbClr val="FF0000"/>
              </a:solidFill>
              <a:latin typeface="+mn-lt"/>
            </a:endParaRPr>
          </a:p>
          <a:p>
            <a:pPr algn="just">
              <a:spcAft>
                <a:spcPts val="600"/>
              </a:spcAft>
            </a:pPr>
            <a:r>
              <a:rPr lang="fr-FR" sz="1800" u="sng" dirty="0">
                <a:latin typeface="Arial" panose="020B0604020202020204" pitchFamily="34" charset="0"/>
                <a:cs typeface="Arial" panose="020B0604020202020204" pitchFamily="34" charset="0"/>
              </a:rPr>
              <a:t>Sur le plan contractuel</a:t>
            </a:r>
            <a:r>
              <a:rPr lang="fr-FR" sz="1800" dirty="0">
                <a:latin typeface="Arial" panose="020B0604020202020204" pitchFamily="34" charset="0"/>
                <a:cs typeface="Arial" panose="020B0604020202020204" pitchFamily="34" charset="0"/>
              </a:rPr>
              <a:t>, les contrats de distribution sélective contiennent en général: </a:t>
            </a:r>
          </a:p>
          <a:p>
            <a:pPr lvl="0" algn="just">
              <a:spcAft>
                <a:spcPts val="600"/>
              </a:spcAft>
              <a:buFontTx/>
              <a:buChar char="-"/>
            </a:pPr>
            <a:r>
              <a:rPr lang="fr-FR" sz="1800" dirty="0">
                <a:latin typeface="Arial" panose="020B0604020202020204" pitchFamily="34" charset="0"/>
                <a:cs typeface="Arial" panose="020B0604020202020204" pitchFamily="34" charset="0"/>
              </a:rPr>
              <a:t>une clause par laquelle le fournisseur s'engage à ne vendre les produits qu'aux distributeurs agréés ; et </a:t>
            </a:r>
          </a:p>
          <a:p>
            <a:pPr lvl="0" algn="just">
              <a:buFontTx/>
              <a:buChar char="-"/>
            </a:pPr>
            <a:r>
              <a:rPr lang="fr-FR" sz="1800" dirty="0">
                <a:latin typeface="Arial" panose="020B0604020202020204" pitchFamily="34" charset="0"/>
                <a:cs typeface="Arial" panose="020B0604020202020204" pitchFamily="34" charset="0"/>
              </a:rPr>
              <a:t>une clause par laquelle les distributeurs agréés s'engagent à ne pas vendre les produits à des distributeurs non agréés. </a:t>
            </a:r>
          </a:p>
          <a:p>
            <a:pPr lvl="0" algn="just">
              <a:buFontTx/>
              <a:buChar char="-"/>
            </a:pPr>
            <a:endParaRPr lang="fr-FR" sz="1800" dirty="0">
              <a:latin typeface="Arial" panose="020B0604020202020204" pitchFamily="34" charset="0"/>
              <a:cs typeface="Arial" panose="020B0604020202020204" pitchFamily="34" charset="0"/>
            </a:endParaRPr>
          </a:p>
          <a:p>
            <a:pPr marL="0" indent="0" algn="just">
              <a:buNone/>
            </a:pPr>
            <a:r>
              <a:rPr lang="fr-FR" sz="1800" dirty="0">
                <a:latin typeface="Arial" panose="020B0604020202020204" pitchFamily="34" charset="0"/>
                <a:cs typeface="Arial" panose="020B0604020202020204" pitchFamily="34" charset="0"/>
              </a:rPr>
              <a:t>Clauses validées par l’article 4 c) du Règlement 2022/720</a:t>
            </a:r>
          </a:p>
          <a:p>
            <a:pPr marL="0" indent="0">
              <a:buNone/>
            </a:pPr>
            <a:endParaRPr lang="fr-FR" dirty="0">
              <a:latin typeface="+mn-lt"/>
            </a:endParaRPr>
          </a:p>
          <a:p>
            <a:endParaRPr lang="fr-FR" dirty="0">
              <a:latin typeface="+mn-lt"/>
            </a:endParaRPr>
          </a:p>
        </p:txBody>
      </p:sp>
      <p:sp>
        <p:nvSpPr>
          <p:cNvPr id="4" name="Titre 3">
            <a:extLst>
              <a:ext uri="{FF2B5EF4-FFF2-40B4-BE49-F238E27FC236}">
                <a16:creationId xmlns:a16="http://schemas.microsoft.com/office/drawing/2014/main" id="{322F8787-8384-487E-8BD5-1C0C1F0B24F0}"/>
              </a:ext>
            </a:extLst>
          </p:cNvPr>
          <p:cNvSpPr>
            <a:spLocks noGrp="1"/>
          </p:cNvSpPr>
          <p:nvPr>
            <p:ph type="title"/>
          </p:nvPr>
        </p:nvSpPr>
        <p:spPr/>
        <p:txBody>
          <a:bodyPr>
            <a:normAutofit/>
          </a:bodyPr>
          <a:lstStyle/>
          <a:p>
            <a:r>
              <a:rPr lang="fr-FR"/>
              <a:t>I. L’organisation d’un réseau de distribution sélective</a:t>
            </a:r>
            <a:endParaRPr lang="fr-FR" b="1"/>
          </a:p>
        </p:txBody>
      </p:sp>
      <p:sp>
        <p:nvSpPr>
          <p:cNvPr id="5" name="Espace réservé du numéro de diapositive 4">
            <a:extLst>
              <a:ext uri="{FF2B5EF4-FFF2-40B4-BE49-F238E27FC236}">
                <a16:creationId xmlns:a16="http://schemas.microsoft.com/office/drawing/2014/main" id="{05091392-D4DC-4E8B-831B-E496091CAA0C}"/>
              </a:ext>
            </a:extLst>
          </p:cNvPr>
          <p:cNvSpPr>
            <a:spLocks noGrp="1"/>
          </p:cNvSpPr>
          <p:nvPr>
            <p:ph type="sldNum" sz="quarter" idx="10"/>
          </p:nvPr>
        </p:nvSpPr>
        <p:spPr/>
        <p:txBody>
          <a:bodyPr/>
          <a:lstStyle/>
          <a:p>
            <a:pPr>
              <a:defRPr/>
            </a:pPr>
            <a:fld id="{CE6B577E-FA0A-4000-9108-E9EC658625CC}" type="slidenum">
              <a:rPr lang="fr-FR" altLang="fr-FR" smtClean="0"/>
              <a:pPr>
                <a:defRPr/>
              </a:pPr>
              <a:t>62</a:t>
            </a:fld>
            <a:endParaRPr lang="fr-FR" altLang="fr-FR"/>
          </a:p>
        </p:txBody>
      </p:sp>
    </p:spTree>
    <p:extLst>
      <p:ext uri="{BB962C8B-B14F-4D97-AF65-F5344CB8AC3E}">
        <p14:creationId xmlns:p14="http://schemas.microsoft.com/office/powerpoint/2010/main" val="1450270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E45457F-96AD-46A3-975A-295F94859144}"/>
              </a:ext>
            </a:extLst>
          </p:cNvPr>
          <p:cNvSpPr>
            <a:spLocks noGrp="1"/>
          </p:cNvSpPr>
          <p:nvPr>
            <p:ph idx="1"/>
          </p:nvPr>
        </p:nvSpPr>
        <p:spPr>
          <a:xfrm>
            <a:off x="457200" y="980817"/>
            <a:ext cx="8229600" cy="3786446"/>
          </a:xfrm>
        </p:spPr>
        <p:txBody>
          <a:bodyPr>
            <a:normAutofit/>
          </a:bodyPr>
          <a:lstStyle/>
          <a:p>
            <a:pPr marL="0" indent="0" algn="just">
              <a:buNone/>
            </a:pPr>
            <a:r>
              <a:rPr lang="fr-FR" b="1" u="sng" dirty="0">
                <a:highlight>
                  <a:srgbClr val="FFFFFF"/>
                </a:highlight>
                <a:latin typeface="Arial" panose="020B0604020202020204" pitchFamily="34" charset="0"/>
                <a:cs typeface="Arial" panose="020B0604020202020204" pitchFamily="34" charset="0"/>
              </a:rPr>
              <a:t>Position du nouveau règlement 2022/720</a:t>
            </a:r>
            <a:endParaRPr lang="fr-FR" dirty="0">
              <a:highlight>
                <a:srgbClr val="FFFFFF"/>
              </a:highlight>
              <a:latin typeface="Arial" panose="020B0604020202020204" pitchFamily="34" charset="0"/>
              <a:cs typeface="Arial" panose="020B0604020202020204" pitchFamily="34" charset="0"/>
            </a:endParaRPr>
          </a:p>
          <a:p>
            <a:pPr algn="just"/>
            <a:endParaRPr lang="fr-FR" sz="1800" dirty="0">
              <a:highlight>
                <a:srgbClr val="FFFFFF"/>
              </a:highlight>
              <a:latin typeface="Arial" panose="020B0604020202020204" pitchFamily="34" charset="0"/>
              <a:cs typeface="Arial" panose="020B0604020202020204" pitchFamily="34" charset="0"/>
            </a:endParaRPr>
          </a:p>
          <a:p>
            <a:pPr algn="just"/>
            <a:r>
              <a:rPr lang="fr-FR" sz="1800" dirty="0">
                <a:highlight>
                  <a:srgbClr val="FFFFFF"/>
                </a:highlight>
                <a:latin typeface="Arial" panose="020B0604020202020204" pitchFamily="34" charset="0"/>
                <a:cs typeface="Arial" panose="020B0604020202020204" pitchFamily="34" charset="0"/>
              </a:rPr>
              <a:t>Le règlement 2022/320 consacre la validité des clauses d’interdiction de revente hors réseau en matière de distribution sélective </a:t>
            </a:r>
            <a:r>
              <a:rPr lang="fr-FR" sz="1800" i="1" dirty="0">
                <a:highlight>
                  <a:srgbClr val="FFFFFF"/>
                </a:highlight>
                <a:latin typeface="Arial" panose="020B0604020202020204" pitchFamily="34" charset="0"/>
                <a:cs typeface="Arial" panose="020B0604020202020204" pitchFamily="34" charset="0"/>
              </a:rPr>
              <a:t>(art. 4, c, i))</a:t>
            </a:r>
            <a:r>
              <a:rPr lang="fr-FR" sz="1800" dirty="0">
                <a:highlight>
                  <a:srgbClr val="FFFFFF"/>
                </a:highlight>
                <a:latin typeface="Arial" panose="020B0604020202020204" pitchFamily="34" charset="0"/>
                <a:cs typeface="Arial" panose="020B0604020202020204" pitchFamily="34" charset="0"/>
              </a:rPr>
              <a:t> </a:t>
            </a:r>
          </a:p>
          <a:p>
            <a:pPr marL="0" indent="0" algn="just">
              <a:buNone/>
            </a:pPr>
            <a:endParaRPr lang="fr-FR" sz="1800" dirty="0">
              <a:highlight>
                <a:srgbClr val="FFFFFF"/>
              </a:highlight>
              <a:latin typeface="Arial" panose="020B0604020202020204" pitchFamily="34" charset="0"/>
              <a:cs typeface="Arial" panose="020B0604020202020204" pitchFamily="34" charset="0"/>
            </a:endParaRPr>
          </a:p>
          <a:p>
            <a:pPr algn="just"/>
            <a:r>
              <a:rPr lang="fr-FR" sz="1800" dirty="0">
                <a:highlight>
                  <a:srgbClr val="FFFFFF"/>
                </a:highlight>
                <a:latin typeface="Arial" panose="020B0604020202020204" pitchFamily="34" charset="0"/>
                <a:cs typeface="Arial" panose="020B0604020202020204" pitchFamily="34" charset="0"/>
              </a:rPr>
              <a:t>L’interdiction de revente hors réseau sur un territoire réservé à un réseau de distribution sélective peut être stipulée dans un contrat avec </a:t>
            </a:r>
            <a:r>
              <a:rPr lang="fr-FR" sz="1800" u="sng" dirty="0">
                <a:highlight>
                  <a:srgbClr val="FFFFFF"/>
                </a:highlight>
                <a:latin typeface="Arial" panose="020B0604020202020204" pitchFamily="34" charset="0"/>
                <a:cs typeface="Arial" panose="020B0604020202020204" pitchFamily="34" charset="0"/>
              </a:rPr>
              <a:t>un distributeur exclusif</a:t>
            </a:r>
            <a:r>
              <a:rPr lang="fr-FR" sz="1800" dirty="0">
                <a:highlight>
                  <a:srgbClr val="FFFFFF"/>
                </a:highlight>
                <a:latin typeface="Arial" panose="020B0604020202020204" pitchFamily="34" charset="0"/>
                <a:cs typeface="Arial" panose="020B0604020202020204" pitchFamily="34" charset="0"/>
              </a:rPr>
              <a:t> ou </a:t>
            </a:r>
            <a:r>
              <a:rPr lang="fr-FR" sz="1800" u="sng" dirty="0">
                <a:highlight>
                  <a:srgbClr val="FFFFFF"/>
                </a:highlight>
                <a:latin typeface="Arial" panose="020B0604020202020204" pitchFamily="34" charset="0"/>
                <a:cs typeface="Arial" panose="020B0604020202020204" pitchFamily="34" charset="0"/>
              </a:rPr>
              <a:t>un acheteur</a:t>
            </a:r>
            <a:r>
              <a:rPr lang="fr-FR" sz="1800" dirty="0">
                <a:highlight>
                  <a:srgbClr val="FFFFFF"/>
                </a:highlight>
                <a:latin typeface="Arial" panose="020B0604020202020204" pitchFamily="34" charset="0"/>
                <a:cs typeface="Arial" panose="020B0604020202020204" pitchFamily="34" charset="0"/>
              </a:rPr>
              <a:t> du fournisseur </a:t>
            </a:r>
            <a:r>
              <a:rPr lang="fr-FR" sz="1800" i="1" dirty="0">
                <a:highlight>
                  <a:srgbClr val="FFFFFF"/>
                </a:highlight>
                <a:latin typeface="Arial" panose="020B0604020202020204" pitchFamily="34" charset="0"/>
                <a:cs typeface="Arial" panose="020B0604020202020204" pitchFamily="34" charset="0"/>
              </a:rPr>
              <a:t>(art. 4, b, ii et 4, d, ii))</a:t>
            </a:r>
            <a:r>
              <a:rPr lang="fr-FR" sz="1800" dirty="0">
                <a:highlight>
                  <a:srgbClr val="FFFFFF"/>
                </a:highlight>
                <a:latin typeface="Arial" panose="020B0604020202020204" pitchFamily="34" charset="0"/>
                <a:cs typeface="Arial" panose="020B0604020202020204" pitchFamily="34" charset="0"/>
              </a:rPr>
              <a:t> </a:t>
            </a:r>
          </a:p>
          <a:p>
            <a:pPr marL="0" indent="0" algn="just">
              <a:buNone/>
            </a:pPr>
            <a:endParaRPr lang="fr-FR" sz="1800" u="sng" dirty="0">
              <a:highlight>
                <a:srgbClr val="FFFFFF"/>
              </a:highlight>
              <a:latin typeface="Arial" panose="020B0604020202020204" pitchFamily="34" charset="0"/>
              <a:cs typeface="Arial" panose="020B0604020202020204" pitchFamily="34" charset="0"/>
            </a:endParaRPr>
          </a:p>
          <a:p>
            <a:pPr marL="0" indent="0" algn="just">
              <a:buNone/>
            </a:pPr>
            <a:r>
              <a:rPr lang="fr-FR" sz="1800" b="1" dirty="0">
                <a:highlight>
                  <a:srgbClr val="FFFFFF"/>
                </a:highlight>
                <a:latin typeface="Arial" panose="020B0604020202020204" pitchFamily="34" charset="0"/>
                <a:cs typeface="Arial" panose="020B0604020202020204" pitchFamily="34" charset="0"/>
              </a:rPr>
              <a:t>Nouveauté : </a:t>
            </a:r>
            <a:r>
              <a:rPr lang="fr-FR" sz="1800" dirty="0">
                <a:highlight>
                  <a:srgbClr val="FFFFFF"/>
                </a:highlight>
                <a:latin typeface="Arial" panose="020B0604020202020204" pitchFamily="34" charset="0"/>
                <a:cs typeface="Arial" panose="020B0604020202020204" pitchFamily="34" charset="0"/>
              </a:rPr>
              <a:t>le règlement prévoit la possibilité que l’interdiction de revente hors réseau vise le cocontractant du fournisseur, ainsi que </a:t>
            </a:r>
            <a:r>
              <a:rPr lang="fr-FR" sz="1800" u="sng" dirty="0">
                <a:highlight>
                  <a:srgbClr val="FFFFFF"/>
                </a:highlight>
                <a:latin typeface="Arial" panose="020B0604020202020204" pitchFamily="34" charset="0"/>
                <a:cs typeface="Arial" panose="020B0604020202020204" pitchFamily="34" charset="0"/>
              </a:rPr>
              <a:t>le sous-acquéreur</a:t>
            </a:r>
            <a:endParaRPr lang="fr-FR" sz="1800" b="1" u="sng" dirty="0">
              <a:highlight>
                <a:srgbClr val="FFFFFF"/>
              </a:highlight>
              <a:latin typeface="Arial" panose="020B0604020202020204" pitchFamily="34" charset="0"/>
              <a:cs typeface="Arial" panose="020B0604020202020204" pitchFamily="34" charset="0"/>
            </a:endParaRPr>
          </a:p>
        </p:txBody>
      </p:sp>
      <p:sp>
        <p:nvSpPr>
          <p:cNvPr id="4" name="Titre 3">
            <a:extLst>
              <a:ext uri="{FF2B5EF4-FFF2-40B4-BE49-F238E27FC236}">
                <a16:creationId xmlns:a16="http://schemas.microsoft.com/office/drawing/2014/main" id="{42DEF057-7E08-45EA-B5D5-38DD6C365A82}"/>
              </a:ext>
            </a:extLst>
          </p:cNvPr>
          <p:cNvSpPr>
            <a:spLocks noGrp="1"/>
          </p:cNvSpPr>
          <p:nvPr>
            <p:ph type="title"/>
          </p:nvPr>
        </p:nvSpPr>
        <p:spPr/>
        <p:txBody>
          <a:bodyPr>
            <a:normAutofit/>
          </a:bodyPr>
          <a:lstStyle/>
          <a:p>
            <a:r>
              <a:rPr lang="fr-FR"/>
              <a:t>I. L’organisation d’un réseau de distribution sélective</a:t>
            </a:r>
          </a:p>
        </p:txBody>
      </p:sp>
      <p:sp>
        <p:nvSpPr>
          <p:cNvPr id="5" name="Espace réservé du numéro de diapositive 4">
            <a:extLst>
              <a:ext uri="{FF2B5EF4-FFF2-40B4-BE49-F238E27FC236}">
                <a16:creationId xmlns:a16="http://schemas.microsoft.com/office/drawing/2014/main" id="{F28B4136-40FD-4655-9DD0-4D837C5A7DB2}"/>
              </a:ext>
            </a:extLst>
          </p:cNvPr>
          <p:cNvSpPr>
            <a:spLocks noGrp="1"/>
          </p:cNvSpPr>
          <p:nvPr>
            <p:ph type="sldNum" sz="quarter" idx="10"/>
          </p:nvPr>
        </p:nvSpPr>
        <p:spPr/>
        <p:txBody>
          <a:bodyPr/>
          <a:lstStyle/>
          <a:p>
            <a:pPr>
              <a:defRPr/>
            </a:pPr>
            <a:fld id="{CE6B577E-FA0A-4000-9108-E9EC658625CC}" type="slidenum">
              <a:rPr lang="fr-FR" altLang="fr-FR" smtClean="0"/>
              <a:pPr>
                <a:defRPr/>
              </a:pPr>
              <a:t>63</a:t>
            </a:fld>
            <a:endParaRPr lang="fr-FR" altLang="fr-FR"/>
          </a:p>
        </p:txBody>
      </p:sp>
    </p:spTree>
    <p:extLst>
      <p:ext uri="{BB962C8B-B14F-4D97-AF65-F5344CB8AC3E}">
        <p14:creationId xmlns:p14="http://schemas.microsoft.com/office/powerpoint/2010/main" val="3074836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493C2E8-1D66-4C1B-BD60-71570CBFDE10}"/>
              </a:ext>
            </a:extLst>
          </p:cNvPr>
          <p:cNvSpPr>
            <a:spLocks noGrp="1"/>
          </p:cNvSpPr>
          <p:nvPr>
            <p:ph idx="1"/>
          </p:nvPr>
        </p:nvSpPr>
        <p:spPr>
          <a:xfrm>
            <a:off x="457200" y="1108864"/>
            <a:ext cx="8229600" cy="3786443"/>
          </a:xfrm>
        </p:spPr>
        <p:txBody>
          <a:bodyPr/>
          <a:lstStyle/>
          <a:p>
            <a:r>
              <a:rPr lang="fr-FR" u="sng" dirty="0">
                <a:solidFill>
                  <a:srgbClr val="000000"/>
                </a:solidFill>
                <a:latin typeface="Arial" panose="020B0604020202020204" pitchFamily="34" charset="0"/>
                <a:cs typeface="Arial" panose="020B0604020202020204" pitchFamily="34" charset="0"/>
              </a:rPr>
              <a:t>Moyens précontentieux de contrôle de l’étanchéité</a:t>
            </a:r>
            <a:endParaRPr lang="fr-FR" dirty="0">
              <a:solidFill>
                <a:srgbClr val="000000"/>
              </a:solidFill>
              <a:latin typeface="Arial" panose="020B0604020202020204" pitchFamily="34" charset="0"/>
              <a:cs typeface="Arial" panose="020B0604020202020204" pitchFamily="34" charset="0"/>
            </a:endParaRPr>
          </a:p>
          <a:p>
            <a:pPr marL="0" indent="0">
              <a:buNone/>
            </a:pPr>
            <a:endParaRPr lang="fr-FR" dirty="0">
              <a:solidFill>
                <a:srgbClr val="000000"/>
              </a:solidFill>
              <a:latin typeface="Arial" panose="020B0604020202020204" pitchFamily="34" charset="0"/>
              <a:cs typeface="Arial" panose="020B0604020202020204" pitchFamily="34" charset="0"/>
            </a:endParaRPr>
          </a:p>
          <a:p>
            <a:pPr marL="0" indent="0">
              <a:spcAft>
                <a:spcPts val="600"/>
              </a:spcAft>
              <a:buNone/>
            </a:pPr>
            <a:r>
              <a:rPr lang="fr-FR" dirty="0">
                <a:solidFill>
                  <a:srgbClr val="000000"/>
                </a:solidFill>
                <a:latin typeface="Arial" panose="020B0604020202020204" pitchFamily="34" charset="0"/>
                <a:cs typeface="Arial" panose="020B0604020202020204" pitchFamily="34" charset="0"/>
              </a:rPr>
              <a:t>Ces moyens sont en principe licites : </a:t>
            </a:r>
          </a:p>
          <a:p>
            <a:pPr marL="0" indent="0" algn="just">
              <a:buNone/>
            </a:pPr>
            <a:r>
              <a:rPr lang="fr-FR" dirty="0">
                <a:solidFill>
                  <a:srgbClr val="000000"/>
                </a:solidFill>
                <a:latin typeface="Arial" panose="020B0604020202020204" pitchFamily="34" charset="0"/>
                <a:cs typeface="Arial" panose="020B0604020202020204" pitchFamily="34" charset="0"/>
              </a:rPr>
              <a:t>« </a:t>
            </a:r>
            <a:r>
              <a:rPr lang="fr-FR" i="1" dirty="0">
                <a:solidFill>
                  <a:srgbClr val="000000"/>
                </a:solidFill>
                <a:latin typeface="Arial" panose="020B0604020202020204" pitchFamily="34" charset="0"/>
                <a:cs typeface="Arial" panose="020B0604020202020204" pitchFamily="34" charset="0"/>
              </a:rPr>
              <a:t>Les obligations acceptées en matière de contrôle, tant qu'elles ne dépassent pas le but recherché, ne sauraient constituer par elles-mêmes une restriction de concurrence mais forment l'accessoire de l'obligation principale dont elles contribuent à assurer l'application </a:t>
            </a:r>
            <a:r>
              <a:rPr lang="fr-FR" dirty="0">
                <a:solidFill>
                  <a:srgbClr val="000000"/>
                </a:solidFill>
                <a:latin typeface="Arial" panose="020B0604020202020204" pitchFamily="34" charset="0"/>
                <a:cs typeface="Arial" panose="020B0604020202020204" pitchFamily="34" charset="0"/>
              </a:rPr>
              <a:t>» </a:t>
            </a:r>
          </a:p>
          <a:p>
            <a:pPr marL="0" indent="0">
              <a:buNone/>
            </a:pPr>
            <a:r>
              <a:rPr lang="fr-FR" dirty="0">
                <a:solidFill>
                  <a:srgbClr val="000000"/>
                </a:solidFill>
                <a:latin typeface="Arial" panose="020B0604020202020204" pitchFamily="34" charset="0"/>
                <a:cs typeface="Arial" panose="020B0604020202020204" pitchFamily="34" charset="0"/>
              </a:rPr>
              <a:t>(CJCE 25 oct. 1977, </a:t>
            </a:r>
            <a:r>
              <a:rPr lang="fr-FR" i="1" dirty="0">
                <a:solidFill>
                  <a:srgbClr val="000000"/>
                </a:solidFill>
                <a:latin typeface="Arial" panose="020B0604020202020204" pitchFamily="34" charset="0"/>
                <a:cs typeface="Arial" panose="020B0604020202020204" pitchFamily="34" charset="0"/>
              </a:rPr>
              <a:t>Metro I, </a:t>
            </a:r>
            <a:r>
              <a:rPr lang="fr-FR" dirty="0" err="1">
                <a:solidFill>
                  <a:srgbClr val="000000"/>
                </a:solidFill>
                <a:latin typeface="Arial" panose="020B0604020202020204" pitchFamily="34" charset="0"/>
                <a:cs typeface="Arial" panose="020B0604020202020204" pitchFamily="34" charset="0"/>
              </a:rPr>
              <a:t>aff.</a:t>
            </a:r>
            <a:r>
              <a:rPr lang="fr-FR" dirty="0">
                <a:solidFill>
                  <a:srgbClr val="000000"/>
                </a:solidFill>
                <a:latin typeface="Arial" panose="020B0604020202020204" pitchFamily="34" charset="0"/>
                <a:cs typeface="Arial" panose="020B0604020202020204" pitchFamily="34" charset="0"/>
              </a:rPr>
              <a:t> 26/76)</a:t>
            </a:r>
          </a:p>
          <a:p>
            <a:pPr marL="0" indent="0">
              <a:buNone/>
            </a:pPr>
            <a:endParaRPr lang="fr-FR" dirty="0">
              <a:latin typeface="+mn-lt"/>
            </a:endParaRPr>
          </a:p>
          <a:p>
            <a:endParaRPr lang="fr-FR" dirty="0">
              <a:latin typeface="+mn-lt"/>
            </a:endParaRPr>
          </a:p>
        </p:txBody>
      </p:sp>
      <p:sp>
        <p:nvSpPr>
          <p:cNvPr id="4" name="Titre 3">
            <a:extLst>
              <a:ext uri="{FF2B5EF4-FFF2-40B4-BE49-F238E27FC236}">
                <a16:creationId xmlns:a16="http://schemas.microsoft.com/office/drawing/2014/main" id="{03CA8E9E-DA7F-4300-B5B6-BF8ABA6D6C3C}"/>
              </a:ext>
            </a:extLst>
          </p:cNvPr>
          <p:cNvSpPr>
            <a:spLocks noGrp="1"/>
          </p:cNvSpPr>
          <p:nvPr>
            <p:ph type="title"/>
          </p:nvPr>
        </p:nvSpPr>
        <p:spPr/>
        <p:txBody>
          <a:bodyPr>
            <a:normAutofit/>
          </a:bodyPr>
          <a:lstStyle/>
          <a:p>
            <a:r>
              <a:rPr lang="fr-FR"/>
              <a:t>I. L’organisation d’un réseau de distribution sélective</a:t>
            </a:r>
          </a:p>
        </p:txBody>
      </p:sp>
      <p:sp>
        <p:nvSpPr>
          <p:cNvPr id="5" name="Espace réservé du numéro de diapositive 4">
            <a:extLst>
              <a:ext uri="{FF2B5EF4-FFF2-40B4-BE49-F238E27FC236}">
                <a16:creationId xmlns:a16="http://schemas.microsoft.com/office/drawing/2014/main" id="{70F37842-3025-4369-8A85-F86C5DD63F09}"/>
              </a:ext>
            </a:extLst>
          </p:cNvPr>
          <p:cNvSpPr>
            <a:spLocks noGrp="1"/>
          </p:cNvSpPr>
          <p:nvPr>
            <p:ph type="sldNum" sz="quarter" idx="10"/>
          </p:nvPr>
        </p:nvSpPr>
        <p:spPr/>
        <p:txBody>
          <a:bodyPr/>
          <a:lstStyle/>
          <a:p>
            <a:pPr>
              <a:defRPr/>
            </a:pPr>
            <a:fld id="{CE6B577E-FA0A-4000-9108-E9EC658625CC}" type="slidenum">
              <a:rPr lang="fr-FR" altLang="fr-FR" smtClean="0"/>
              <a:pPr>
                <a:defRPr/>
              </a:pPr>
              <a:t>64</a:t>
            </a:fld>
            <a:endParaRPr lang="fr-FR" altLang="fr-FR"/>
          </a:p>
        </p:txBody>
      </p:sp>
    </p:spTree>
    <p:extLst>
      <p:ext uri="{BB962C8B-B14F-4D97-AF65-F5344CB8AC3E}">
        <p14:creationId xmlns:p14="http://schemas.microsoft.com/office/powerpoint/2010/main" val="3723574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84CF8AD-8458-474F-A099-0591B5894279}"/>
              </a:ext>
            </a:extLst>
          </p:cNvPr>
          <p:cNvSpPr>
            <a:spLocks noGrp="1"/>
          </p:cNvSpPr>
          <p:nvPr>
            <p:ph idx="1"/>
          </p:nvPr>
        </p:nvSpPr>
        <p:spPr>
          <a:xfrm>
            <a:off x="457200" y="980817"/>
            <a:ext cx="8435280" cy="4255229"/>
          </a:xfrm>
        </p:spPr>
        <p:txBody>
          <a:bodyPr>
            <a:normAutofit fontScale="77500" lnSpcReduction="20000"/>
          </a:bodyPr>
          <a:lstStyle/>
          <a:p>
            <a:pPr>
              <a:buFontTx/>
              <a:buChar char="-"/>
            </a:pPr>
            <a:endParaRPr lang="fr-FR" sz="2100" dirty="0">
              <a:solidFill>
                <a:srgbClr val="000000"/>
              </a:solidFill>
              <a:latin typeface="+mn-lt"/>
            </a:endParaRPr>
          </a:p>
          <a:p>
            <a:pPr marL="0" indent="0">
              <a:spcAft>
                <a:spcPts val="600"/>
              </a:spcAft>
              <a:buNone/>
            </a:pPr>
            <a:r>
              <a:rPr lang="fr-FR" sz="2300" u="sng" dirty="0">
                <a:solidFill>
                  <a:srgbClr val="000000"/>
                </a:solidFill>
                <a:latin typeface="Arial" panose="020B0604020202020204" pitchFamily="34" charset="0"/>
                <a:cs typeface="Arial" panose="020B0604020202020204" pitchFamily="34" charset="0"/>
              </a:rPr>
              <a:t>Exemples</a:t>
            </a:r>
            <a:r>
              <a:rPr lang="fr-FR" sz="2300" dirty="0">
                <a:solidFill>
                  <a:srgbClr val="000000"/>
                </a:solidFill>
                <a:latin typeface="Arial" panose="020B0604020202020204" pitchFamily="34" charset="0"/>
                <a:cs typeface="Arial" panose="020B0604020202020204" pitchFamily="34" charset="0"/>
              </a:rPr>
              <a:t>: </a:t>
            </a:r>
          </a:p>
          <a:p>
            <a:pPr algn="just">
              <a:spcAft>
                <a:spcPts val="600"/>
              </a:spcAft>
              <a:buFontTx/>
              <a:buChar char="-"/>
            </a:pPr>
            <a:r>
              <a:rPr lang="fr-FR" sz="2300" dirty="0">
                <a:solidFill>
                  <a:srgbClr val="000000"/>
                </a:solidFill>
                <a:latin typeface="Arial" panose="020B0604020202020204" pitchFamily="34" charset="0"/>
                <a:cs typeface="Arial" panose="020B0604020202020204" pitchFamily="34" charset="0"/>
              </a:rPr>
              <a:t>organiser régulièrement des campagnes de sensibilisation auprès des détaillants agréés</a:t>
            </a:r>
          </a:p>
          <a:p>
            <a:pPr algn="just">
              <a:spcAft>
                <a:spcPts val="600"/>
              </a:spcAft>
              <a:buFontTx/>
              <a:buChar char="-"/>
            </a:pPr>
            <a:r>
              <a:rPr lang="fr-FR" sz="2300" dirty="0">
                <a:solidFill>
                  <a:srgbClr val="000000"/>
                </a:solidFill>
                <a:latin typeface="Arial" panose="020B0604020202020204" pitchFamily="34" charset="0"/>
                <a:cs typeface="Arial" panose="020B0604020202020204" pitchFamily="34" charset="0"/>
              </a:rPr>
              <a:t>surveillance permanente des sites et points de revente et envoi systématique de lettres de mise en demeure en cas de vente parallèle</a:t>
            </a:r>
          </a:p>
          <a:p>
            <a:pPr algn="just">
              <a:spcAft>
                <a:spcPts val="600"/>
              </a:spcAft>
              <a:buFontTx/>
              <a:buChar char="-"/>
            </a:pPr>
            <a:r>
              <a:rPr lang="fr-FR" sz="2300" dirty="0">
                <a:solidFill>
                  <a:srgbClr val="000000"/>
                </a:solidFill>
                <a:latin typeface="Arial" panose="020B0604020202020204" pitchFamily="34" charset="0"/>
                <a:cs typeface="Arial" panose="020B0604020202020204" pitchFamily="34" charset="0"/>
              </a:rPr>
              <a:t>codage / marquage des produits, pour connaître l'origine des produits vendus hors réseau</a:t>
            </a:r>
          </a:p>
          <a:p>
            <a:pPr algn="just">
              <a:spcAft>
                <a:spcPts val="600"/>
              </a:spcAft>
              <a:buFontTx/>
              <a:buChar char="-"/>
            </a:pPr>
            <a:r>
              <a:rPr lang="fr-FR" sz="2300" dirty="0">
                <a:solidFill>
                  <a:srgbClr val="000000"/>
                </a:solidFill>
                <a:latin typeface="Arial" panose="020B0604020202020204" pitchFamily="34" charset="0"/>
                <a:cs typeface="Arial" panose="020B0604020202020204" pitchFamily="34" charset="0"/>
              </a:rPr>
              <a:t>contrôle de la facturation du distributeur agréé</a:t>
            </a:r>
          </a:p>
          <a:p>
            <a:pPr algn="just">
              <a:buFontTx/>
              <a:buChar char="-"/>
            </a:pPr>
            <a:r>
              <a:rPr lang="fr-FR" sz="2300" dirty="0">
                <a:solidFill>
                  <a:srgbClr val="000000"/>
                </a:solidFill>
                <a:latin typeface="Arial" panose="020B0604020202020204" pitchFamily="34" charset="0"/>
                <a:cs typeface="Arial" panose="020B0604020202020204" pitchFamily="34" charset="0"/>
              </a:rPr>
              <a:t>autres moyens plus indirects: </a:t>
            </a:r>
          </a:p>
          <a:p>
            <a:pPr lvl="1" algn="just">
              <a:buFontTx/>
              <a:buChar char="-"/>
            </a:pPr>
            <a:r>
              <a:rPr lang="fr-FR" sz="2300" dirty="0">
                <a:solidFill>
                  <a:srgbClr val="000000"/>
                </a:solidFill>
                <a:latin typeface="Arial" panose="020B0604020202020204" pitchFamily="34" charset="0"/>
                <a:cs typeface="Arial" panose="020B0604020202020204" pitchFamily="34" charset="0"/>
              </a:rPr>
              <a:t>Limiter la garantie contractuelle aux seuls distributeurs sélectionnés</a:t>
            </a:r>
          </a:p>
          <a:p>
            <a:pPr lvl="1" algn="just">
              <a:buFontTx/>
              <a:buChar char="-"/>
            </a:pPr>
            <a:r>
              <a:rPr lang="fr-FR" sz="2300" dirty="0">
                <a:solidFill>
                  <a:srgbClr val="000000"/>
                </a:solidFill>
                <a:latin typeface="Arial" panose="020B0604020202020204" pitchFamily="34" charset="0"/>
                <a:cs typeface="Arial" panose="020B0604020202020204" pitchFamily="34" charset="0"/>
              </a:rPr>
              <a:t>Uniformisation des prix</a:t>
            </a:r>
          </a:p>
          <a:p>
            <a:pPr lvl="1" algn="just">
              <a:buFontTx/>
              <a:buChar char="-"/>
            </a:pPr>
            <a:r>
              <a:rPr lang="fr-FR" sz="2300" dirty="0">
                <a:solidFill>
                  <a:srgbClr val="000000"/>
                </a:solidFill>
                <a:latin typeface="Arial" panose="020B0604020202020204" pitchFamily="34" charset="0"/>
                <a:cs typeface="Arial" panose="020B0604020202020204" pitchFamily="34" charset="0"/>
              </a:rPr>
              <a:t>Mettre en avant les risques inhérents à un achat sur le « marché gris » pour le consommateur, afin d'en diminuer l'attractivité </a:t>
            </a:r>
            <a:endParaRPr lang="fr-FR" sz="2100" dirty="0">
              <a:solidFill>
                <a:srgbClr val="000000"/>
              </a:solidFill>
              <a:latin typeface="Arial" panose="020B0604020202020204" pitchFamily="34" charset="0"/>
              <a:cs typeface="Arial" panose="020B0604020202020204" pitchFamily="34" charset="0"/>
            </a:endParaRPr>
          </a:p>
          <a:p>
            <a:pPr marL="0" indent="0">
              <a:buNone/>
            </a:pPr>
            <a:endParaRPr lang="fr-FR" sz="1800" dirty="0">
              <a:latin typeface="+mn-lt"/>
            </a:endParaRPr>
          </a:p>
          <a:p>
            <a:endParaRPr lang="fr-FR" dirty="0">
              <a:latin typeface="+mn-lt"/>
            </a:endParaRPr>
          </a:p>
        </p:txBody>
      </p:sp>
      <p:sp>
        <p:nvSpPr>
          <p:cNvPr id="4" name="Titre 3">
            <a:extLst>
              <a:ext uri="{FF2B5EF4-FFF2-40B4-BE49-F238E27FC236}">
                <a16:creationId xmlns:a16="http://schemas.microsoft.com/office/drawing/2014/main" id="{06558341-1285-4629-8625-1E969A92CE0F}"/>
              </a:ext>
            </a:extLst>
          </p:cNvPr>
          <p:cNvSpPr>
            <a:spLocks noGrp="1"/>
          </p:cNvSpPr>
          <p:nvPr>
            <p:ph type="title"/>
          </p:nvPr>
        </p:nvSpPr>
        <p:spPr/>
        <p:txBody>
          <a:bodyPr>
            <a:normAutofit/>
          </a:bodyPr>
          <a:lstStyle/>
          <a:p>
            <a:r>
              <a:rPr lang="fr-FR"/>
              <a:t>I. L’organisation d’un réseau de distribution sélective</a:t>
            </a:r>
          </a:p>
        </p:txBody>
      </p:sp>
      <p:sp>
        <p:nvSpPr>
          <p:cNvPr id="5" name="Espace réservé du numéro de diapositive 4">
            <a:extLst>
              <a:ext uri="{FF2B5EF4-FFF2-40B4-BE49-F238E27FC236}">
                <a16:creationId xmlns:a16="http://schemas.microsoft.com/office/drawing/2014/main" id="{9C8A5513-AB40-4A4E-8518-4D1B6C1F5346}"/>
              </a:ext>
            </a:extLst>
          </p:cNvPr>
          <p:cNvSpPr>
            <a:spLocks noGrp="1"/>
          </p:cNvSpPr>
          <p:nvPr>
            <p:ph type="sldNum" sz="quarter" idx="10"/>
          </p:nvPr>
        </p:nvSpPr>
        <p:spPr/>
        <p:txBody>
          <a:bodyPr/>
          <a:lstStyle/>
          <a:p>
            <a:pPr>
              <a:defRPr/>
            </a:pPr>
            <a:fld id="{CE6B577E-FA0A-4000-9108-E9EC658625CC}" type="slidenum">
              <a:rPr lang="fr-FR" altLang="fr-FR" smtClean="0"/>
              <a:pPr>
                <a:defRPr/>
              </a:pPr>
              <a:t>65</a:t>
            </a:fld>
            <a:endParaRPr lang="fr-FR" altLang="fr-FR"/>
          </a:p>
        </p:txBody>
      </p:sp>
    </p:spTree>
    <p:extLst>
      <p:ext uri="{BB962C8B-B14F-4D97-AF65-F5344CB8AC3E}">
        <p14:creationId xmlns:p14="http://schemas.microsoft.com/office/powerpoint/2010/main" val="322850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8106A3-A929-4F3D-8B88-CEEFCC716681}"/>
              </a:ext>
            </a:extLst>
          </p:cNvPr>
          <p:cNvSpPr>
            <a:spLocks noGrp="1"/>
          </p:cNvSpPr>
          <p:nvPr>
            <p:ph idx="1"/>
          </p:nvPr>
        </p:nvSpPr>
        <p:spPr>
          <a:xfrm>
            <a:off x="336176" y="980820"/>
            <a:ext cx="8471647" cy="3786443"/>
          </a:xfrm>
        </p:spPr>
        <p:txBody>
          <a:bodyPr>
            <a:normAutofit fontScale="92500" lnSpcReduction="10000"/>
          </a:bodyPr>
          <a:lstStyle/>
          <a:p>
            <a:pPr marL="0" lvl="0" indent="0">
              <a:buNone/>
            </a:pPr>
            <a:endParaRPr lang="fr-FR" b="1" u="sng" dirty="0">
              <a:solidFill>
                <a:srgbClr val="FF0000"/>
              </a:solidFill>
              <a:latin typeface="+mn-lt"/>
            </a:endParaRPr>
          </a:p>
          <a:p>
            <a:pPr marL="0" lvl="0" indent="0" algn="just">
              <a:buNone/>
            </a:pPr>
            <a:r>
              <a:rPr lang="fr-FR" b="1" u="sng" dirty="0">
                <a:solidFill>
                  <a:srgbClr val="A50000"/>
                </a:solidFill>
                <a:latin typeface="Arial" panose="020B0604020202020204" pitchFamily="34" charset="0"/>
                <a:cs typeface="Arial" panose="020B0604020202020204" pitchFamily="34" charset="0"/>
              </a:rPr>
              <a:t>Les actions contentieuses contre les tiers en défense du réseau : la question de la lutte contre la distribution parallèle illégale</a:t>
            </a:r>
          </a:p>
          <a:p>
            <a:pPr marL="0" lvl="0" indent="0">
              <a:buNone/>
            </a:pPr>
            <a:endParaRPr lang="fr-FR" dirty="0">
              <a:solidFill>
                <a:srgbClr val="000000"/>
              </a:solidFill>
              <a:latin typeface="Arial" panose="020B0604020202020204" pitchFamily="34" charset="0"/>
              <a:cs typeface="Arial" panose="020B0604020202020204" pitchFamily="34" charset="0"/>
            </a:endParaRPr>
          </a:p>
          <a:p>
            <a:pPr marL="0" lvl="0" indent="0" algn="just">
              <a:buNone/>
            </a:pPr>
            <a:r>
              <a:rPr lang="fr-FR" dirty="0">
                <a:solidFill>
                  <a:srgbClr val="000000"/>
                </a:solidFill>
                <a:latin typeface="Arial" panose="020B0604020202020204" pitchFamily="34" charset="0"/>
                <a:cs typeface="Arial" panose="020B0604020202020204" pitchFamily="34" charset="0"/>
              </a:rPr>
              <a:t>Les ventes accomplies par de simples particuliers ne sont pas susceptibles de constituer une violation de l’interdiction de revente hors réseau</a:t>
            </a:r>
          </a:p>
          <a:p>
            <a:pPr marL="0" lvl="0" indent="0" algn="just">
              <a:buNone/>
            </a:pPr>
            <a:r>
              <a:rPr lang="fr-FR" dirty="0">
                <a:solidFill>
                  <a:srgbClr val="000000"/>
                </a:solidFill>
                <a:latin typeface="Arial" panose="020B0604020202020204" pitchFamily="34" charset="0"/>
                <a:cs typeface="Arial" panose="020B0604020202020204" pitchFamily="34" charset="0"/>
              </a:rPr>
              <a:t>Com., 3 mai 2012, 11-10.508, à propos de ventes sur </a:t>
            </a:r>
            <a:r>
              <a:rPr lang="fr-FR" i="1" dirty="0" err="1">
                <a:solidFill>
                  <a:srgbClr val="000000"/>
                </a:solidFill>
                <a:latin typeface="Arial" panose="020B0604020202020204" pitchFamily="34" charset="0"/>
                <a:cs typeface="Arial" panose="020B0604020202020204" pitchFamily="34" charset="0"/>
              </a:rPr>
              <a:t>ebay</a:t>
            </a:r>
            <a:r>
              <a:rPr lang="fr-FR" dirty="0">
                <a:solidFill>
                  <a:srgbClr val="000000"/>
                </a:solidFill>
                <a:latin typeface="Arial" panose="020B0604020202020204" pitchFamily="34" charset="0"/>
                <a:cs typeface="Arial" panose="020B0604020202020204" pitchFamily="34" charset="0"/>
              </a:rPr>
              <a:t> (</a:t>
            </a:r>
            <a:r>
              <a:rPr lang="fr-FR" i="1" dirty="0" err="1">
                <a:solidFill>
                  <a:srgbClr val="000000"/>
                </a:solidFill>
                <a:latin typeface="Arial" panose="020B0604020202020204" pitchFamily="34" charset="0"/>
                <a:cs typeface="Arial" panose="020B0604020202020204" pitchFamily="34" charset="0"/>
              </a:rPr>
              <a:t>ebay</a:t>
            </a:r>
            <a:r>
              <a:rPr lang="fr-FR" i="1" dirty="0">
                <a:solidFill>
                  <a:srgbClr val="00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contre</a:t>
            </a:r>
            <a:r>
              <a:rPr lang="fr-FR" i="1" dirty="0">
                <a:solidFill>
                  <a:srgbClr val="000000"/>
                </a:solidFill>
                <a:latin typeface="Arial" panose="020B0604020202020204" pitchFamily="34" charset="0"/>
                <a:cs typeface="Arial" panose="020B0604020202020204" pitchFamily="34" charset="0"/>
              </a:rPr>
              <a:t> LVMH)</a:t>
            </a:r>
          </a:p>
          <a:p>
            <a:pPr marL="0" indent="0" algn="just">
              <a:buNone/>
            </a:pPr>
            <a:endParaRPr lang="fr-FR" dirty="0">
              <a:solidFill>
                <a:srgbClr val="000000"/>
              </a:solidFill>
              <a:latin typeface="Arial" panose="020B0604020202020204" pitchFamily="34" charset="0"/>
              <a:cs typeface="Arial" panose="020B0604020202020204" pitchFamily="34" charset="0"/>
            </a:endParaRPr>
          </a:p>
          <a:p>
            <a:pPr marL="0" indent="0" algn="just">
              <a:buNone/>
            </a:pPr>
            <a:r>
              <a:rPr lang="fr-FR" dirty="0">
                <a:solidFill>
                  <a:srgbClr val="000000"/>
                </a:solidFill>
                <a:latin typeface="Arial" panose="020B0604020202020204" pitchFamily="34" charset="0"/>
                <a:cs typeface="Arial" panose="020B0604020202020204" pitchFamily="34" charset="0"/>
              </a:rPr>
              <a:t>Le principe est celui de la licéité de la revente hors réseau </a:t>
            </a:r>
            <a:r>
              <a:rPr lang="fr-FR" i="1" dirty="0">
                <a:solidFill>
                  <a:srgbClr val="000000"/>
                </a:solidFill>
                <a:latin typeface="Arial" panose="020B0604020202020204" pitchFamily="34" charset="0"/>
                <a:cs typeface="Arial" panose="020B0604020202020204" pitchFamily="34" charset="0"/>
              </a:rPr>
              <a:t>i.e. que </a:t>
            </a:r>
            <a:r>
              <a:rPr lang="fr-FR" b="1" dirty="0">
                <a:solidFill>
                  <a:srgbClr val="000000"/>
                </a:solidFill>
                <a:latin typeface="Arial" panose="020B0604020202020204" pitchFamily="34" charset="0"/>
                <a:cs typeface="Arial" panose="020B0604020202020204" pitchFamily="34" charset="0"/>
              </a:rPr>
              <a:t>LA REVENTE PARALLELE N’EST PAS INTERDITE EN SOI </a:t>
            </a:r>
            <a:r>
              <a:rPr lang="fr-FR" dirty="0">
                <a:solidFill>
                  <a:srgbClr val="000000"/>
                </a:solidFill>
                <a:latin typeface="Arial" panose="020B0604020202020204" pitchFamily="34" charset="0"/>
                <a:cs typeface="Arial" panose="020B0604020202020204" pitchFamily="34" charset="0"/>
              </a:rPr>
              <a:t>en vertu du principe de l’effet relatif des contrats</a:t>
            </a:r>
          </a:p>
          <a:p>
            <a:pPr marL="0" indent="0" algn="just">
              <a:buNone/>
            </a:pPr>
            <a:endParaRPr lang="fr-FR" dirty="0">
              <a:solidFill>
                <a:srgbClr val="000000"/>
              </a:solidFill>
              <a:latin typeface="+mn-lt"/>
            </a:endParaRPr>
          </a:p>
        </p:txBody>
      </p:sp>
      <p:sp>
        <p:nvSpPr>
          <p:cNvPr id="5" name="Espace réservé du numéro de diapositive 4">
            <a:extLst>
              <a:ext uri="{FF2B5EF4-FFF2-40B4-BE49-F238E27FC236}">
                <a16:creationId xmlns:a16="http://schemas.microsoft.com/office/drawing/2014/main" id="{0942047A-31EE-468D-B688-8768137B55BD}"/>
              </a:ext>
            </a:extLst>
          </p:cNvPr>
          <p:cNvSpPr>
            <a:spLocks noGrp="1"/>
          </p:cNvSpPr>
          <p:nvPr>
            <p:ph type="sldNum" sz="quarter" idx="10"/>
          </p:nvPr>
        </p:nvSpPr>
        <p:spPr/>
        <p:txBody>
          <a:bodyPr/>
          <a:lstStyle/>
          <a:p>
            <a:pPr>
              <a:defRPr/>
            </a:pPr>
            <a:fld id="{CE6B577E-FA0A-4000-9108-E9EC658625CC}" type="slidenum">
              <a:rPr lang="fr-FR" altLang="fr-FR" smtClean="0"/>
              <a:pPr>
                <a:defRPr/>
              </a:pPr>
              <a:t>66</a:t>
            </a:fld>
            <a:endParaRPr lang="fr-FR" altLang="fr-FR"/>
          </a:p>
        </p:txBody>
      </p:sp>
      <p:sp>
        <p:nvSpPr>
          <p:cNvPr id="3" name="Titre 3">
            <a:extLst>
              <a:ext uri="{FF2B5EF4-FFF2-40B4-BE49-F238E27FC236}">
                <a16:creationId xmlns:a16="http://schemas.microsoft.com/office/drawing/2014/main" id="{4730FD68-C269-7A3C-190E-9A4A0573E7ED}"/>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345539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8106A3-A929-4F3D-8B88-CEEFCC716681}"/>
              </a:ext>
            </a:extLst>
          </p:cNvPr>
          <p:cNvSpPr>
            <a:spLocks noGrp="1"/>
          </p:cNvSpPr>
          <p:nvPr>
            <p:ph idx="1"/>
          </p:nvPr>
        </p:nvSpPr>
        <p:spPr/>
        <p:txBody>
          <a:bodyPr>
            <a:normAutofit/>
          </a:bodyPr>
          <a:lstStyle/>
          <a:p>
            <a:pPr marL="0" lvl="0" indent="0" algn="just">
              <a:buNone/>
            </a:pPr>
            <a:r>
              <a:rPr lang="fr-FR" b="1" u="sng" dirty="0">
                <a:solidFill>
                  <a:srgbClr val="000000"/>
                </a:solidFill>
                <a:latin typeface="Arial" panose="020B0604020202020204" pitchFamily="34" charset="0"/>
                <a:cs typeface="Arial" panose="020B0604020202020204" pitchFamily="34" charset="0"/>
              </a:rPr>
              <a:t>Hypothèses</a:t>
            </a:r>
            <a:r>
              <a:rPr lang="fr-FR" b="1" dirty="0">
                <a:solidFill>
                  <a:srgbClr val="00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  Des distributeurs non sélectionnés s’approvisionnent auprès :</a:t>
            </a:r>
          </a:p>
          <a:p>
            <a:pPr marL="0" lvl="0" indent="0" algn="just">
              <a:buNone/>
            </a:pPr>
            <a:endParaRPr lang="fr-FR" dirty="0">
              <a:solidFill>
                <a:srgbClr val="000000"/>
              </a:solidFill>
              <a:latin typeface="Arial" panose="020B0604020202020204" pitchFamily="34" charset="0"/>
              <a:cs typeface="Arial" panose="020B0604020202020204" pitchFamily="34" charset="0"/>
            </a:endParaRPr>
          </a:p>
          <a:p>
            <a:pPr lvl="0" algn="just">
              <a:spcAft>
                <a:spcPts val="600"/>
              </a:spcAft>
              <a:buFontTx/>
              <a:buChar char="-"/>
            </a:pPr>
            <a:r>
              <a:rPr lang="fr-FR" dirty="0">
                <a:solidFill>
                  <a:srgbClr val="000000"/>
                </a:solidFill>
                <a:latin typeface="Arial" panose="020B0604020202020204" pitchFamily="34" charset="0"/>
                <a:cs typeface="Arial" panose="020B0604020202020204" pitchFamily="34" charset="0"/>
              </a:rPr>
              <a:t>de distributeurs sélectionnés (ou du fournisseur!) qui auraient violé le contrat ; ou</a:t>
            </a:r>
          </a:p>
          <a:p>
            <a:pPr lvl="0" algn="just">
              <a:spcAft>
                <a:spcPts val="600"/>
              </a:spcAft>
              <a:buFontTx/>
              <a:buChar char="-"/>
            </a:pPr>
            <a:r>
              <a:rPr lang="fr-FR" dirty="0">
                <a:solidFill>
                  <a:srgbClr val="000000"/>
                </a:solidFill>
                <a:latin typeface="Arial" panose="020B0604020202020204" pitchFamily="34" charset="0"/>
                <a:cs typeface="Arial" panose="020B0604020202020204" pitchFamily="34" charset="0"/>
              </a:rPr>
              <a:t>de distributeurs sélectionnés qui croient vendre à un consommateur (bonne foi) ; ou </a:t>
            </a:r>
          </a:p>
          <a:p>
            <a:pPr lvl="0" algn="just">
              <a:buFontTx/>
              <a:buChar char="-"/>
            </a:pPr>
            <a:r>
              <a:rPr lang="fr-FR" dirty="0">
                <a:solidFill>
                  <a:srgbClr val="000000"/>
                </a:solidFill>
                <a:latin typeface="Arial" panose="020B0604020202020204" pitchFamily="34" charset="0"/>
                <a:cs typeface="Arial" panose="020B0604020202020204" pitchFamily="34" charset="0"/>
              </a:rPr>
              <a:t>d’un vendeur situé sur un marché où le réseau de distribution sélective n’a pas été implanté</a:t>
            </a:r>
          </a:p>
          <a:p>
            <a:pPr marL="0" lvl="0" indent="0">
              <a:buNone/>
            </a:pPr>
            <a:endParaRPr lang="fr-FR" dirty="0">
              <a:solidFill>
                <a:srgbClr val="000000"/>
              </a:solidFill>
              <a:latin typeface="+mn-lt"/>
            </a:endParaRPr>
          </a:p>
        </p:txBody>
      </p:sp>
      <p:sp>
        <p:nvSpPr>
          <p:cNvPr id="5" name="Espace réservé du numéro de diapositive 4">
            <a:extLst>
              <a:ext uri="{FF2B5EF4-FFF2-40B4-BE49-F238E27FC236}">
                <a16:creationId xmlns:a16="http://schemas.microsoft.com/office/drawing/2014/main" id="{85DA3C1A-50BF-47A2-82C9-64FAEA014395}"/>
              </a:ext>
            </a:extLst>
          </p:cNvPr>
          <p:cNvSpPr>
            <a:spLocks noGrp="1"/>
          </p:cNvSpPr>
          <p:nvPr>
            <p:ph type="sldNum" sz="quarter" idx="10"/>
          </p:nvPr>
        </p:nvSpPr>
        <p:spPr/>
        <p:txBody>
          <a:bodyPr/>
          <a:lstStyle/>
          <a:p>
            <a:pPr>
              <a:defRPr/>
            </a:pPr>
            <a:fld id="{CE6B577E-FA0A-4000-9108-E9EC658625CC}" type="slidenum">
              <a:rPr lang="fr-FR" altLang="fr-FR" smtClean="0"/>
              <a:pPr>
                <a:defRPr/>
              </a:pPr>
              <a:t>67</a:t>
            </a:fld>
            <a:endParaRPr lang="fr-FR" altLang="fr-FR"/>
          </a:p>
        </p:txBody>
      </p:sp>
      <p:sp>
        <p:nvSpPr>
          <p:cNvPr id="3" name="Titre 3">
            <a:extLst>
              <a:ext uri="{FF2B5EF4-FFF2-40B4-BE49-F238E27FC236}">
                <a16:creationId xmlns:a16="http://schemas.microsoft.com/office/drawing/2014/main" id="{5F3D8F8C-0D5F-31A9-1E3D-A4FADFE95BE9}"/>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2539031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8106A3-A929-4F3D-8B88-CEEFCC716681}"/>
              </a:ext>
            </a:extLst>
          </p:cNvPr>
          <p:cNvSpPr>
            <a:spLocks noGrp="1"/>
          </p:cNvSpPr>
          <p:nvPr>
            <p:ph idx="1"/>
          </p:nvPr>
        </p:nvSpPr>
        <p:spPr/>
        <p:txBody>
          <a:bodyPr>
            <a:normAutofit fontScale="25000" lnSpcReduction="20000"/>
          </a:bodyPr>
          <a:lstStyle/>
          <a:p>
            <a:pPr marL="0" lvl="0" indent="0">
              <a:buNone/>
            </a:pPr>
            <a:endParaRPr lang="fr-FR" sz="800" dirty="0">
              <a:solidFill>
                <a:srgbClr val="FF0000"/>
              </a:solidFill>
              <a:latin typeface="Arial" panose="020B0604020202020204" pitchFamily="34" charset="0"/>
              <a:cs typeface="Arial" panose="020B0604020202020204" pitchFamily="34" charset="0"/>
            </a:endParaRPr>
          </a:p>
          <a:p>
            <a:pPr marL="0" indent="0" algn="just">
              <a:buNone/>
            </a:pPr>
            <a:r>
              <a:rPr lang="fr-FR" sz="5600" dirty="0">
                <a:solidFill>
                  <a:srgbClr val="A50000"/>
                </a:solidFill>
                <a:latin typeface="Arial" panose="020B0604020202020204" pitchFamily="34" charset="0"/>
                <a:cs typeface="Arial" panose="020B0604020202020204" pitchFamily="34" charset="0"/>
              </a:rPr>
              <a:t>a) </a:t>
            </a:r>
            <a:r>
              <a:rPr lang="fr-FR" sz="5600" u="sng" dirty="0">
                <a:solidFill>
                  <a:srgbClr val="A50000"/>
                </a:solidFill>
                <a:latin typeface="Arial" panose="020B0604020202020204" pitchFamily="34" charset="0"/>
                <a:cs typeface="Arial" panose="020B0604020202020204" pitchFamily="34" charset="0"/>
              </a:rPr>
              <a:t>Une condition à l’action en cas de revente hors réseau : la preuve de la validité du réseau</a:t>
            </a:r>
          </a:p>
          <a:p>
            <a:pPr marL="0" indent="0">
              <a:buNone/>
            </a:pPr>
            <a:endParaRPr lang="fr-FR" sz="2900" u="sng" dirty="0">
              <a:solidFill>
                <a:srgbClr val="FF0000"/>
              </a:solidFill>
              <a:latin typeface="Arial" panose="020B0604020202020204" pitchFamily="34" charset="0"/>
              <a:cs typeface="Arial" panose="020B0604020202020204" pitchFamily="34" charset="0"/>
            </a:endParaRPr>
          </a:p>
          <a:p>
            <a:pPr marL="0" indent="0" algn="just">
              <a:buNone/>
            </a:pPr>
            <a:r>
              <a:rPr lang="fr-FR" sz="4800" dirty="0">
                <a:latin typeface="Arial" panose="020B0604020202020204" pitchFamily="34" charset="0"/>
                <a:ea typeface="Wingdings"/>
                <a:cs typeface="Arial" panose="020B0604020202020204" pitchFamily="34" charset="0"/>
                <a:sym typeface="Wingdings"/>
              </a:rPr>
              <a:t> </a:t>
            </a:r>
            <a:r>
              <a:rPr lang="fr-FR" sz="4800" dirty="0">
                <a:latin typeface="Arial" panose="020B0604020202020204" pitchFamily="34" charset="0"/>
                <a:cs typeface="Arial" panose="020B0604020202020204" pitchFamily="34" charset="0"/>
              </a:rPr>
              <a:t>Pour pouvoir agir, </a:t>
            </a:r>
            <a:r>
              <a:rPr lang="fr-FR" sz="4800" b="1" dirty="0">
                <a:latin typeface="Arial" panose="020B0604020202020204" pitchFamily="34" charset="0"/>
                <a:cs typeface="Arial" panose="020B0604020202020204" pitchFamily="34" charset="0"/>
              </a:rPr>
              <a:t>le promoteur du réseau doit toujours établir la licéité de son réseau </a:t>
            </a:r>
            <a:r>
              <a:rPr lang="fr-FR" sz="4800" dirty="0">
                <a:latin typeface="Arial" panose="020B0604020202020204" pitchFamily="34" charset="0"/>
                <a:cs typeface="Arial" panose="020B0604020202020204" pitchFamily="34" charset="0"/>
              </a:rPr>
              <a:t>(Rappel par Cass. Com., 21 juin 2011, n°09-70.304 ; Cass. Com., 6 déc. 2016, n°15-12.437)</a:t>
            </a:r>
          </a:p>
          <a:p>
            <a:pPr algn="just"/>
            <a:r>
              <a:rPr lang="fr-FR" sz="4800" i="1" dirty="0">
                <a:latin typeface="Arial" panose="020B0604020202020204" pitchFamily="34" charset="0"/>
                <a:cs typeface="Arial" panose="020B0604020202020204" pitchFamily="34" charset="0"/>
              </a:rPr>
              <a:t>CA Paris Pôle 5 chambre 5, 27 mars 2014, n°10/19766</a:t>
            </a:r>
            <a:r>
              <a:rPr lang="fr-FR" sz="4800" dirty="0">
                <a:latin typeface="Arial" panose="020B0604020202020204" pitchFamily="34" charset="0"/>
                <a:cs typeface="Arial" panose="020B0604020202020204" pitchFamily="34" charset="0"/>
              </a:rPr>
              <a:t>: Le fournisseur, sur lequel pèse la charge de la preuve de la licéité de son réseau, doit apporter des éléments permettant de définir le marché pertinent ainsi que sa position sur ce marché.</a:t>
            </a:r>
          </a:p>
          <a:p>
            <a:pPr algn="just"/>
            <a:r>
              <a:rPr lang="fr-FR" sz="4800" i="1" dirty="0">
                <a:highlight>
                  <a:srgbClr val="FFFFFF"/>
                </a:highlight>
                <a:latin typeface="Arial" panose="020B0604020202020204" pitchFamily="34" charset="0"/>
                <a:cs typeface="Arial" panose="020B0604020202020204" pitchFamily="34" charset="0"/>
              </a:rPr>
              <a:t>CA Paris, 1-2, 19 nov. 2020, n°19/20354 </a:t>
            </a:r>
            <a:r>
              <a:rPr lang="fr-FR" sz="4800" dirty="0">
                <a:highlight>
                  <a:srgbClr val="FFFFFF"/>
                </a:highlight>
                <a:latin typeface="Arial" panose="020B0604020202020204" pitchFamily="34" charset="0"/>
                <a:cs typeface="Arial" panose="020B0604020202020204" pitchFamily="34" charset="0"/>
              </a:rPr>
              <a:t>: l’existence et la licéité d’un réseau de distribution sélective ne peuvent s’apprécier qu’au regard de contrats de distributions effectivement conclus et comportant une date antérieure aux faits litigieux</a:t>
            </a:r>
          </a:p>
          <a:p>
            <a:pPr algn="just"/>
            <a:r>
              <a:rPr lang="fr-FR" sz="4800" dirty="0">
                <a:latin typeface="Arial" panose="020B0604020202020204" pitchFamily="34" charset="0"/>
                <a:cs typeface="Arial" panose="020B0604020202020204" pitchFamily="34" charset="0"/>
              </a:rPr>
              <a:t>Parfois échec : </a:t>
            </a:r>
            <a:r>
              <a:rPr lang="fr-FR" sz="4800" i="1" dirty="0">
                <a:latin typeface="Arial" panose="020B0604020202020204" pitchFamily="34" charset="0"/>
                <a:cs typeface="Arial" panose="020B0604020202020204" pitchFamily="34" charset="0"/>
              </a:rPr>
              <a:t>Cour d'appel de Paris, 25 mai 2016, n°14/03918</a:t>
            </a:r>
          </a:p>
          <a:p>
            <a:pPr marL="0" indent="0" algn="just">
              <a:buNone/>
            </a:pPr>
            <a:endParaRPr lang="fr-FR" sz="4800" dirty="0">
              <a:latin typeface="Arial" panose="020B0604020202020204" pitchFamily="34" charset="0"/>
              <a:cs typeface="Arial" panose="020B0604020202020204" pitchFamily="34" charset="0"/>
            </a:endParaRPr>
          </a:p>
          <a:p>
            <a:pPr marL="0" indent="0" algn="just">
              <a:buNone/>
            </a:pPr>
            <a:r>
              <a:rPr lang="fr-FR" sz="4800" dirty="0">
                <a:latin typeface="Arial" panose="020B0604020202020204" pitchFamily="34" charset="0"/>
                <a:cs typeface="Arial" panose="020B0604020202020204" pitchFamily="34" charset="0"/>
              </a:rPr>
              <a:t>En pratique, le règlement restrictions verticales facilite la tâche du promoteur du réseau qui bénéficie d’une exemption de plein droit lorsque les parts de marché du fournisseur et du distributeur sont inférieures à 30%</a:t>
            </a:r>
          </a:p>
          <a:p>
            <a:pPr marL="0" indent="0" algn="just">
              <a:buNone/>
            </a:pPr>
            <a:endParaRPr lang="fr-FR" sz="4800" dirty="0">
              <a:latin typeface="Arial" panose="020B0604020202020204" pitchFamily="34" charset="0"/>
              <a:cs typeface="Arial" panose="020B0604020202020204" pitchFamily="34" charset="0"/>
            </a:endParaRPr>
          </a:p>
          <a:p>
            <a:pPr algn="just">
              <a:buFont typeface="Wingdings" panose="05000000000000000000" pitchFamily="2" charset="2"/>
              <a:buChar char="è"/>
            </a:pPr>
            <a:r>
              <a:rPr lang="fr-FR" sz="4800" dirty="0">
                <a:latin typeface="Arial" panose="020B0604020202020204" pitchFamily="34" charset="0"/>
                <a:ea typeface="Wingdings"/>
                <a:cs typeface="Arial" panose="020B0604020202020204" pitchFamily="34" charset="0"/>
                <a:sym typeface="Wingdings"/>
              </a:rPr>
              <a:t>La doctrine a pu affirmer avec réalisme que dans la jurisprudence, tout se passe en fait « comme s'il existait une présomption d'illicéité du réseau que la tête de réseau doit renverser en démontrant méthodiquement qu'il remplit toutes les conditions de licéité » (</a:t>
            </a:r>
            <a:r>
              <a:rPr lang="fr-FR" sz="4800" dirty="0" err="1">
                <a:latin typeface="Arial" panose="020B0604020202020204" pitchFamily="34" charset="0"/>
                <a:ea typeface="Wingdings"/>
                <a:cs typeface="Arial" panose="020B0604020202020204" pitchFamily="34" charset="0"/>
                <a:sym typeface="Wingdings"/>
              </a:rPr>
              <a:t>Behar</a:t>
            </a:r>
            <a:r>
              <a:rPr lang="fr-FR" sz="4800" dirty="0">
                <a:latin typeface="Arial" panose="020B0604020202020204" pitchFamily="34" charset="0"/>
                <a:ea typeface="Wingdings"/>
                <a:cs typeface="Arial" panose="020B0604020202020204" pitchFamily="34" charset="0"/>
                <a:sym typeface="Wingdings"/>
              </a:rPr>
              <a:t>-Touchais)</a:t>
            </a:r>
          </a:p>
          <a:p>
            <a:pPr marL="0" indent="0" algn="just">
              <a:buNone/>
            </a:pPr>
            <a:endParaRPr lang="fr-FR" sz="4800" dirty="0">
              <a:latin typeface="Arial" panose="020B0604020202020204" pitchFamily="34" charset="0"/>
              <a:ea typeface="Wingdings"/>
              <a:cs typeface="Arial" panose="020B0604020202020204" pitchFamily="34" charset="0"/>
              <a:sym typeface="Wingdings"/>
            </a:endParaRPr>
          </a:p>
          <a:p>
            <a:pPr marL="0" indent="0" algn="just">
              <a:buNone/>
            </a:pPr>
            <a:r>
              <a:rPr lang="fr-FR" sz="4800" dirty="0">
                <a:latin typeface="Arial" panose="020B0604020202020204" pitchFamily="34" charset="0"/>
                <a:ea typeface="Wingdings"/>
                <a:cs typeface="Arial" panose="020B0604020202020204" pitchFamily="34" charset="0"/>
                <a:sym typeface="Wingdings"/>
              </a:rPr>
              <a:t> </a:t>
            </a:r>
            <a:r>
              <a:rPr lang="fr-FR" sz="4800" dirty="0">
                <a:latin typeface="Arial" panose="020B0604020202020204" pitchFamily="34" charset="0"/>
                <a:cs typeface="Arial" panose="020B0604020202020204" pitchFamily="34" charset="0"/>
              </a:rPr>
              <a:t>Mais cette preuve peut se déduire d’une validation déjà obtenue d’une autorité de concurrence</a:t>
            </a:r>
          </a:p>
          <a:p>
            <a:pPr marL="0" indent="0">
              <a:buNone/>
            </a:pPr>
            <a:endParaRPr lang="fr-FR" sz="800" dirty="0">
              <a:latin typeface="+mj-lt"/>
            </a:endParaRPr>
          </a:p>
          <a:p>
            <a:endParaRPr lang="fr-FR" sz="800" dirty="0">
              <a:latin typeface="+mn-lt"/>
            </a:endParaRPr>
          </a:p>
        </p:txBody>
      </p:sp>
      <p:sp>
        <p:nvSpPr>
          <p:cNvPr id="5" name="Espace réservé du numéro de diapositive 4">
            <a:extLst>
              <a:ext uri="{FF2B5EF4-FFF2-40B4-BE49-F238E27FC236}">
                <a16:creationId xmlns:a16="http://schemas.microsoft.com/office/drawing/2014/main" id="{29652B4B-1C29-4C7F-AD5F-B7AD86E4F9D8}"/>
              </a:ext>
            </a:extLst>
          </p:cNvPr>
          <p:cNvSpPr>
            <a:spLocks noGrp="1"/>
          </p:cNvSpPr>
          <p:nvPr>
            <p:ph type="sldNum" sz="quarter" idx="10"/>
          </p:nvPr>
        </p:nvSpPr>
        <p:spPr/>
        <p:txBody>
          <a:bodyPr/>
          <a:lstStyle/>
          <a:p>
            <a:pPr>
              <a:defRPr/>
            </a:pPr>
            <a:fld id="{CE6B577E-FA0A-4000-9108-E9EC658625CC}" type="slidenum">
              <a:rPr lang="fr-FR" altLang="fr-FR" smtClean="0"/>
              <a:pPr>
                <a:defRPr/>
              </a:pPr>
              <a:t>68</a:t>
            </a:fld>
            <a:endParaRPr lang="fr-FR" altLang="fr-FR" dirty="0"/>
          </a:p>
        </p:txBody>
      </p:sp>
      <p:sp>
        <p:nvSpPr>
          <p:cNvPr id="3" name="Titre 3">
            <a:extLst>
              <a:ext uri="{FF2B5EF4-FFF2-40B4-BE49-F238E27FC236}">
                <a16:creationId xmlns:a16="http://schemas.microsoft.com/office/drawing/2014/main" id="{F2F19B39-375B-D221-8945-D77D870B7A84}"/>
              </a:ext>
            </a:extLst>
          </p:cNvPr>
          <p:cNvSpPr>
            <a:spLocks noGrp="1"/>
          </p:cNvSpPr>
          <p:nvPr>
            <p:ph type="title"/>
          </p:nvPr>
        </p:nvSpPr>
        <p:spPr>
          <a:xfrm>
            <a:off x="4283075" y="194689"/>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3075915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D3B7F73-18E2-4AF5-A0EF-6B5AABAAA5FC}"/>
              </a:ext>
            </a:extLst>
          </p:cNvPr>
          <p:cNvSpPr>
            <a:spLocks noGrp="1"/>
          </p:cNvSpPr>
          <p:nvPr>
            <p:ph idx="1"/>
          </p:nvPr>
        </p:nvSpPr>
        <p:spPr/>
        <p:txBody>
          <a:bodyPr>
            <a:normAutofit fontScale="92500"/>
          </a:bodyPr>
          <a:lstStyle/>
          <a:p>
            <a:pPr marL="0" indent="0">
              <a:buNone/>
            </a:pPr>
            <a:r>
              <a:rPr lang="fr-FR" sz="1800" dirty="0">
                <a:solidFill>
                  <a:srgbClr val="A50000"/>
                </a:solidFill>
                <a:latin typeface="Arial" panose="020B0604020202020204" pitchFamily="34" charset="0"/>
                <a:cs typeface="Arial" panose="020B0604020202020204" pitchFamily="34" charset="0"/>
              </a:rPr>
              <a:t>b) </a:t>
            </a:r>
            <a:r>
              <a:rPr lang="fr-FR" sz="1800" u="sng" dirty="0">
                <a:solidFill>
                  <a:srgbClr val="A50000"/>
                </a:solidFill>
                <a:latin typeface="Arial" panose="020B0604020202020204" pitchFamily="34" charset="0"/>
                <a:cs typeface="Arial" panose="020B0604020202020204" pitchFamily="34" charset="0"/>
              </a:rPr>
              <a:t>Les différents fondements possibles à une action </a:t>
            </a:r>
          </a:p>
          <a:p>
            <a:pPr marL="0" indent="0">
              <a:buNone/>
            </a:pPr>
            <a:endParaRPr lang="fr-FR" sz="1800" u="sng" dirty="0">
              <a:solidFill>
                <a:srgbClr val="FF0000"/>
              </a:solidFill>
              <a:latin typeface="Arial" panose="020B0604020202020204" pitchFamily="34" charset="0"/>
              <a:cs typeface="Arial" panose="020B0604020202020204" pitchFamily="34" charset="0"/>
            </a:endParaRPr>
          </a:p>
          <a:p>
            <a:pPr marL="0" indent="0">
              <a:buNone/>
            </a:pPr>
            <a:r>
              <a:rPr lang="fr-FR" sz="1800" dirty="0">
                <a:solidFill>
                  <a:srgbClr val="000000"/>
                </a:solidFill>
                <a:latin typeface="Arial" panose="020B0604020202020204" pitchFamily="34" charset="0"/>
                <a:cs typeface="Arial" panose="020B0604020202020204" pitchFamily="34" charset="0"/>
              </a:rPr>
              <a:t>Possible d’agir sur le terrain: </a:t>
            </a:r>
          </a:p>
          <a:p>
            <a:pPr>
              <a:buFontTx/>
              <a:buChar char="-"/>
            </a:pPr>
            <a:r>
              <a:rPr lang="fr-FR" sz="1800" dirty="0">
                <a:solidFill>
                  <a:srgbClr val="000000"/>
                </a:solidFill>
                <a:latin typeface="Arial" panose="020B0604020202020204" pitchFamily="34" charset="0"/>
                <a:cs typeface="Arial" panose="020B0604020202020204" pitchFamily="34" charset="0"/>
              </a:rPr>
              <a:t>De la concurrence déloyale ; </a:t>
            </a:r>
          </a:p>
          <a:p>
            <a:pPr>
              <a:buFontTx/>
              <a:buChar char="-"/>
            </a:pPr>
            <a:r>
              <a:rPr lang="fr-FR" sz="1800" dirty="0">
                <a:solidFill>
                  <a:srgbClr val="000000"/>
                </a:solidFill>
                <a:latin typeface="Arial" panose="020B0604020202020204" pitchFamily="34" charset="0"/>
                <a:cs typeface="Arial" panose="020B0604020202020204" pitchFamily="34" charset="0"/>
              </a:rPr>
              <a:t>Du droit des marques ; </a:t>
            </a:r>
          </a:p>
          <a:p>
            <a:pPr>
              <a:buFontTx/>
              <a:buChar char="-"/>
            </a:pPr>
            <a:r>
              <a:rPr lang="fr-FR" sz="1800" dirty="0">
                <a:solidFill>
                  <a:srgbClr val="000000"/>
                </a:solidFill>
                <a:latin typeface="Arial" panose="020B0604020202020204" pitchFamily="34" charset="0"/>
                <a:cs typeface="Arial" panose="020B0604020202020204" pitchFamily="34" charset="0"/>
              </a:rPr>
              <a:t>Du délit de publicité trompeuse ; </a:t>
            </a:r>
          </a:p>
          <a:p>
            <a:pPr>
              <a:buFontTx/>
              <a:buChar char="-"/>
            </a:pPr>
            <a:r>
              <a:rPr lang="fr-FR" sz="1800" dirty="0">
                <a:solidFill>
                  <a:srgbClr val="000000"/>
                </a:solidFill>
                <a:latin typeface="Arial" panose="020B0604020202020204" pitchFamily="34" charset="0"/>
                <a:cs typeface="Arial" panose="020B0604020202020204" pitchFamily="34" charset="0"/>
              </a:rPr>
              <a:t>Du droit des pratiques restrictives de concurrence </a:t>
            </a:r>
          </a:p>
          <a:p>
            <a:pPr>
              <a:buFontTx/>
              <a:buChar char="-"/>
            </a:pPr>
            <a:endParaRPr lang="fr-FR" sz="1800" dirty="0">
              <a:solidFill>
                <a:srgbClr val="000000"/>
              </a:solidFill>
              <a:latin typeface="Arial" panose="020B0604020202020204" pitchFamily="34" charset="0"/>
              <a:cs typeface="Arial" panose="020B0604020202020204" pitchFamily="34" charset="0"/>
            </a:endParaRPr>
          </a:p>
          <a:p>
            <a:pPr marL="0" indent="0">
              <a:buNone/>
            </a:pPr>
            <a:r>
              <a:rPr lang="fr-FR" sz="1800" dirty="0">
                <a:solidFill>
                  <a:srgbClr val="000000"/>
                </a:solidFill>
                <a:latin typeface="Arial" panose="020B0604020202020204" pitchFamily="34" charset="0"/>
                <a:cs typeface="Arial" panose="020B0604020202020204" pitchFamily="34" charset="0"/>
              </a:rPr>
              <a:t>Selon D. et N. Ferrier, évolution de la jurisprudence &gt; trois cas de figure constatés : </a:t>
            </a:r>
          </a:p>
          <a:p>
            <a:pPr>
              <a:buFontTx/>
              <a:buChar char="-"/>
            </a:pPr>
            <a:r>
              <a:rPr lang="fr-FR" sz="1800" dirty="0">
                <a:solidFill>
                  <a:srgbClr val="000000"/>
                </a:solidFill>
                <a:latin typeface="Arial" panose="020B0604020202020204" pitchFamily="34" charset="0"/>
                <a:cs typeface="Arial" panose="020B0604020202020204" pitchFamily="34" charset="0"/>
              </a:rPr>
              <a:t>Condamnation du revendeur hors réseau ; </a:t>
            </a:r>
          </a:p>
          <a:p>
            <a:pPr>
              <a:buFontTx/>
              <a:buChar char="-"/>
            </a:pPr>
            <a:r>
              <a:rPr lang="fr-FR" sz="1800" dirty="0">
                <a:solidFill>
                  <a:srgbClr val="000000"/>
                </a:solidFill>
                <a:latin typeface="Arial" panose="020B0604020202020204" pitchFamily="34" charset="0"/>
                <a:cs typeface="Arial" panose="020B0604020202020204" pitchFamily="34" charset="0"/>
              </a:rPr>
              <a:t>Protection du revendeur hors réseau ; </a:t>
            </a:r>
          </a:p>
          <a:p>
            <a:pPr>
              <a:buFontTx/>
              <a:buChar char="-"/>
            </a:pPr>
            <a:r>
              <a:rPr lang="fr-FR" sz="1800" dirty="0">
                <a:solidFill>
                  <a:srgbClr val="000000"/>
                </a:solidFill>
                <a:latin typeface="Arial" panose="020B0604020202020204" pitchFamily="34" charset="0"/>
                <a:cs typeface="Arial" panose="020B0604020202020204" pitchFamily="34" charset="0"/>
              </a:rPr>
              <a:t>Tolérance du revendeur hors réseau (influence droit UE)</a:t>
            </a:r>
          </a:p>
        </p:txBody>
      </p:sp>
      <p:sp>
        <p:nvSpPr>
          <p:cNvPr id="6" name="Espace réservé du numéro de diapositive 5">
            <a:extLst>
              <a:ext uri="{FF2B5EF4-FFF2-40B4-BE49-F238E27FC236}">
                <a16:creationId xmlns:a16="http://schemas.microsoft.com/office/drawing/2014/main" id="{438E1FF8-98D3-4FCE-857E-B35B414C28E0}"/>
              </a:ext>
            </a:extLst>
          </p:cNvPr>
          <p:cNvSpPr>
            <a:spLocks noGrp="1"/>
          </p:cNvSpPr>
          <p:nvPr>
            <p:ph type="sldNum" sz="quarter" idx="10"/>
          </p:nvPr>
        </p:nvSpPr>
        <p:spPr/>
        <p:txBody>
          <a:bodyPr/>
          <a:lstStyle/>
          <a:p>
            <a:pPr>
              <a:defRPr/>
            </a:pPr>
            <a:fld id="{CE6B577E-FA0A-4000-9108-E9EC658625CC}" type="slidenum">
              <a:rPr lang="fr-FR" altLang="fr-FR" smtClean="0"/>
              <a:pPr>
                <a:defRPr/>
              </a:pPr>
              <a:t>69</a:t>
            </a:fld>
            <a:endParaRPr lang="fr-FR" altLang="fr-FR"/>
          </a:p>
        </p:txBody>
      </p:sp>
      <p:sp>
        <p:nvSpPr>
          <p:cNvPr id="3" name="Titre 3">
            <a:extLst>
              <a:ext uri="{FF2B5EF4-FFF2-40B4-BE49-F238E27FC236}">
                <a16:creationId xmlns:a16="http://schemas.microsoft.com/office/drawing/2014/main" id="{7179A215-6B9F-CE9B-A680-6ADA23580D3A}"/>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256661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spcAft>
                <a:spcPts val="600"/>
              </a:spcAft>
              <a:buNone/>
            </a:pPr>
            <a:r>
              <a:rPr lang="fr-FR" sz="1800" b="1" u="sng" dirty="0">
                <a:solidFill>
                  <a:srgbClr val="C00000"/>
                </a:solidFill>
              </a:rPr>
              <a:t>La distribution sélective qualitative</a:t>
            </a:r>
            <a:r>
              <a:rPr lang="fr-FR" sz="1800" b="1" i="1" dirty="0">
                <a:solidFill>
                  <a:srgbClr val="C00000"/>
                </a:solidFill>
              </a:rPr>
              <a:t> </a:t>
            </a:r>
            <a:r>
              <a:rPr lang="fr-FR" sz="1800" dirty="0">
                <a:solidFill>
                  <a:srgbClr val="C00000"/>
                </a:solidFill>
              </a:rPr>
              <a:t>:</a:t>
            </a:r>
          </a:p>
          <a:p>
            <a:pPr algn="just">
              <a:spcAft>
                <a:spcPts val="600"/>
              </a:spcAft>
              <a:buFont typeface="Arial" panose="020B0604020202020204" pitchFamily="34" charset="0"/>
              <a:buChar char="-"/>
            </a:pPr>
            <a:r>
              <a:rPr lang="fr-FR" sz="1800" dirty="0"/>
              <a:t>Le fournisseur ne vend ses produits ou services </a:t>
            </a:r>
            <a:r>
              <a:rPr lang="fr-FR" sz="1800" b="1" dirty="0"/>
              <a:t>qu’à des revendeurs qui remplissent des critères qualitatifs </a:t>
            </a:r>
            <a:r>
              <a:rPr lang="fr-FR" sz="1800" dirty="0"/>
              <a:t>;</a:t>
            </a:r>
          </a:p>
          <a:p>
            <a:pPr algn="just">
              <a:spcAft>
                <a:spcPts val="600"/>
              </a:spcAft>
              <a:buFont typeface="Arial" panose="020B0604020202020204" pitchFamily="34" charset="0"/>
              <a:buChar char="-"/>
            </a:pPr>
            <a:r>
              <a:rPr lang="fr-FR" sz="1800" dirty="0"/>
              <a:t>La distribution sélective qualitative </a:t>
            </a:r>
            <a:r>
              <a:rPr lang="fr-FR" sz="1800" b="1" dirty="0"/>
              <a:t>n’impose pas de limitation directe au nombre de revendeurs agréés </a:t>
            </a:r>
            <a:r>
              <a:rPr lang="fr-FR" sz="1800" dirty="0"/>
              <a:t>; </a:t>
            </a:r>
          </a:p>
          <a:p>
            <a:pPr algn="just">
              <a:spcAft>
                <a:spcPts val="600"/>
              </a:spcAft>
              <a:buFont typeface="Arial" panose="020B0604020202020204" pitchFamily="34" charset="0"/>
              <a:buChar char="-"/>
            </a:pPr>
            <a:r>
              <a:rPr lang="fr-FR" sz="1800" b="1" dirty="0"/>
              <a:t>Tant que les trois critères Metro </a:t>
            </a:r>
            <a:r>
              <a:rPr lang="fr-FR" sz="1800" dirty="0"/>
              <a:t>(CJCE, 25 octobre 1977, </a:t>
            </a:r>
            <a:r>
              <a:rPr lang="fr-FR" sz="1800" i="1" dirty="0"/>
              <a:t>Metro SB – </a:t>
            </a:r>
            <a:r>
              <a:rPr lang="fr-FR" sz="1800" i="1" dirty="0" err="1"/>
              <a:t>Grossmärkte</a:t>
            </a:r>
            <a:r>
              <a:rPr lang="fr-FR" sz="1800" i="1" dirty="0"/>
              <a:t> </a:t>
            </a:r>
            <a:r>
              <a:rPr lang="fr-FR" sz="1800" i="1" dirty="0" err="1"/>
              <a:t>GmbH</a:t>
            </a:r>
            <a:r>
              <a:rPr lang="fr-FR" sz="1800" i="1" dirty="0"/>
              <a:t> &amp; Co KG / Commission</a:t>
            </a:r>
            <a:r>
              <a:rPr lang="fr-FR" sz="1800" dirty="0"/>
              <a:t>) </a:t>
            </a:r>
            <a:r>
              <a:rPr lang="fr-FR" sz="1800" b="1" dirty="0"/>
              <a:t>sont remplis</a:t>
            </a:r>
            <a:r>
              <a:rPr lang="fr-FR" sz="1800" dirty="0"/>
              <a:t>, on considère que </a:t>
            </a:r>
            <a:r>
              <a:rPr lang="fr-FR" sz="1800" b="1" dirty="0"/>
              <a:t>la distribution sélective purement qualitative ne relève pas de l’article 101, para 1 du TFUE</a:t>
            </a:r>
            <a:r>
              <a:rPr lang="fr-FR" sz="1800" dirty="0"/>
              <a:t>, car la réduction de concurrence intra-marque associée à la distribution sélective est compensée par l’amélioration de la concurrence inter-marques sur le plan de la qualité.</a:t>
            </a:r>
          </a:p>
        </p:txBody>
      </p:sp>
      <p:sp>
        <p:nvSpPr>
          <p:cNvPr id="7" name="Titre 3">
            <a:extLst>
              <a:ext uri="{FF2B5EF4-FFF2-40B4-BE49-F238E27FC236}">
                <a16:creationId xmlns:a16="http://schemas.microsoft.com/office/drawing/2014/main" id="{D1F774B2-FF1C-4D0F-B7B5-22770DDF2438}"/>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8DB8C7F0-2399-4C43-905C-C2E0EF3F1F19}"/>
              </a:ext>
            </a:extLst>
          </p:cNvPr>
          <p:cNvSpPr>
            <a:spLocks noGrp="1"/>
          </p:cNvSpPr>
          <p:nvPr>
            <p:ph type="sldNum" sz="quarter" idx="10"/>
          </p:nvPr>
        </p:nvSpPr>
        <p:spPr/>
        <p:txBody>
          <a:bodyPr/>
          <a:lstStyle/>
          <a:p>
            <a:pPr>
              <a:defRPr/>
            </a:pPr>
            <a:fld id="{CE6B577E-FA0A-4000-9108-E9EC658625CC}" type="slidenum">
              <a:rPr lang="fr-FR" altLang="fr-FR" smtClean="0"/>
              <a:pPr>
                <a:defRPr/>
              </a:pPr>
              <a:t>7</a:t>
            </a:fld>
            <a:endParaRPr lang="fr-FR" altLang="fr-FR"/>
          </a:p>
        </p:txBody>
      </p:sp>
    </p:spTree>
    <p:extLst>
      <p:ext uri="{BB962C8B-B14F-4D97-AF65-F5344CB8AC3E}">
        <p14:creationId xmlns:p14="http://schemas.microsoft.com/office/powerpoint/2010/main" val="359767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18C2FD-1547-43D4-9A98-9EED4C27981A}"/>
              </a:ext>
            </a:extLst>
          </p:cNvPr>
          <p:cNvSpPr>
            <a:spLocks noGrp="1"/>
          </p:cNvSpPr>
          <p:nvPr>
            <p:ph idx="1"/>
          </p:nvPr>
        </p:nvSpPr>
        <p:spPr>
          <a:xfrm>
            <a:off x="457200" y="1010499"/>
            <a:ext cx="8229600" cy="3937515"/>
          </a:xfrm>
        </p:spPr>
        <p:txBody>
          <a:bodyPr>
            <a:noAutofit/>
          </a:bodyPr>
          <a:lstStyle/>
          <a:p>
            <a:pPr marL="0" indent="0">
              <a:buNone/>
            </a:pPr>
            <a:endParaRPr lang="fr-FR" sz="1400" dirty="0">
              <a:latin typeface="Arial" panose="020B0604020202020204" pitchFamily="34" charset="0"/>
              <a:cs typeface="Arial" panose="020B0604020202020204" pitchFamily="34" charset="0"/>
            </a:endParaRPr>
          </a:p>
          <a:p>
            <a:pPr algn="just">
              <a:spcAft>
                <a:spcPts val="1200"/>
              </a:spcAft>
              <a:defRPr/>
            </a:pPr>
            <a:r>
              <a:rPr lang="fr-FR" sz="1400" b="1" dirty="0">
                <a:latin typeface="Arial" panose="020B0604020202020204" pitchFamily="34" charset="0"/>
                <a:cs typeface="Arial" panose="020B0604020202020204" pitchFamily="34" charset="0"/>
              </a:rPr>
              <a:t>Jurisprudence récente:</a:t>
            </a:r>
            <a:endParaRPr lang="fr-FR" sz="1400" dirty="0">
              <a:latin typeface="Arial" panose="020B0604020202020204" pitchFamily="34" charset="0"/>
              <a:cs typeface="Arial" panose="020B0604020202020204" pitchFamily="34" charset="0"/>
            </a:endParaRPr>
          </a:p>
          <a:p>
            <a:pPr lvl="1" algn="just">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Paris, 5-4, 23 janvier 2019, n°17-00035: E Nova / LVMH, Tag Heuer: la commercialisation de montres de luxe sur un site internet avec des promotions et dans des emballages dégradés porte atteinte à l’image de marque des produits.</a:t>
            </a:r>
          </a:p>
          <a:p>
            <a:pPr lvl="1" algn="just">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lvl="1" algn="just">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Paris, 1-3, 20 février 2019, n°18-27907, PSA et Automobiles Citroën / MA Pièces Autos Bretagne : la revente, par un distributeur agréé de pièces de rechange, des produits contractuels à un tiers hors réseau qui ne les utilise pas pour réparer des véhicules mais pour les commercialiser en masse sur internet justifie la résiliation immédiate du contrat (approuvé par Cass. com., 4 déc. 2019).</a:t>
            </a:r>
          </a:p>
          <a:p>
            <a:pPr lvl="1" algn="just">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lvl="1" algn="just">
              <a:spcAft>
                <a:spcPts val="0"/>
              </a:spcAft>
              <a:buFont typeface="Wingdings" panose="05000000000000000000" pitchFamily="2" charset="2"/>
              <a:buChar char="Ø"/>
              <a:defRPr/>
            </a:pPr>
            <a:r>
              <a:rPr lang="fr-FR" sz="1400" dirty="0">
                <a:highlight>
                  <a:srgbClr val="FFFFFF"/>
                </a:highlight>
                <a:latin typeface="Arial" panose="020B0604020202020204" pitchFamily="34" charset="0"/>
                <a:cs typeface="Arial" panose="020B0604020202020204" pitchFamily="34" charset="0"/>
              </a:rPr>
              <a:t>Paris, 5-4, 3 novembre 2021, n°18/27259 :  le mandataire d’un revendeur agréé s’approvisionne régulièrement auprès du distributeur agréé l’ayant mandaté, en raison de l’absence d’acquisition pour son compte et donc de transfert de propriété à son bénéfice.</a:t>
            </a:r>
            <a:endParaRPr lang="fr-FR" sz="1600" dirty="0">
              <a:highlight>
                <a:srgbClr val="FFFFFF"/>
              </a:highlight>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FD53FA7D-9A80-4514-8953-07A5A38727EA}"/>
              </a:ext>
            </a:extLst>
          </p:cNvPr>
          <p:cNvSpPr>
            <a:spLocks noGrp="1"/>
          </p:cNvSpPr>
          <p:nvPr>
            <p:ph type="sldNum" sz="quarter" idx="10"/>
          </p:nvPr>
        </p:nvSpPr>
        <p:spPr/>
        <p:txBody>
          <a:bodyPr/>
          <a:lstStyle/>
          <a:p>
            <a:pPr>
              <a:defRPr/>
            </a:pPr>
            <a:fld id="{CE6B577E-FA0A-4000-9108-E9EC658625CC}" type="slidenum">
              <a:rPr lang="fr-FR" altLang="fr-FR" smtClean="0"/>
              <a:pPr>
                <a:defRPr/>
              </a:pPr>
              <a:t>70</a:t>
            </a:fld>
            <a:endParaRPr lang="fr-FR" altLang="fr-FR"/>
          </a:p>
        </p:txBody>
      </p:sp>
      <p:sp>
        <p:nvSpPr>
          <p:cNvPr id="3" name="Titre 3">
            <a:extLst>
              <a:ext uri="{FF2B5EF4-FFF2-40B4-BE49-F238E27FC236}">
                <a16:creationId xmlns:a16="http://schemas.microsoft.com/office/drawing/2014/main" id="{316FD058-E2C0-BDD5-A3CE-D7F80148C099}"/>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3319527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18C2FD-1547-43D4-9A98-9EED4C27981A}"/>
              </a:ext>
            </a:extLst>
          </p:cNvPr>
          <p:cNvSpPr>
            <a:spLocks noGrp="1"/>
          </p:cNvSpPr>
          <p:nvPr>
            <p:ph idx="1"/>
          </p:nvPr>
        </p:nvSpPr>
        <p:spPr>
          <a:xfrm>
            <a:off x="457200" y="1010499"/>
            <a:ext cx="8229600" cy="3937515"/>
          </a:xfrm>
        </p:spPr>
        <p:txBody>
          <a:bodyPr>
            <a:noAutofit/>
          </a:bodyPr>
          <a:lstStyle/>
          <a:p>
            <a:pPr marL="0" indent="0">
              <a:buNone/>
            </a:pPr>
            <a:endParaRPr lang="fr-FR" sz="1400" dirty="0">
              <a:latin typeface="+mn-lt"/>
            </a:endParaRPr>
          </a:p>
          <a:p>
            <a:pPr algn="just">
              <a:spcAft>
                <a:spcPts val="600"/>
              </a:spcAft>
              <a:defRPr/>
            </a:pPr>
            <a:r>
              <a:rPr lang="fr-FR" sz="1600" b="1" dirty="0">
                <a:latin typeface="Arial" panose="020B0604020202020204" pitchFamily="34" charset="0"/>
                <a:cs typeface="Arial" panose="020B0604020202020204" pitchFamily="34" charset="0"/>
              </a:rPr>
              <a:t>Jurisprudence récente :</a:t>
            </a:r>
            <a:endParaRPr lang="fr-FR" sz="1600" dirty="0">
              <a:latin typeface="Arial" panose="020B0604020202020204" pitchFamily="34" charset="0"/>
              <a:cs typeface="Arial" panose="020B0604020202020204" pitchFamily="34" charset="0"/>
            </a:endParaRPr>
          </a:p>
          <a:p>
            <a:pPr lvl="1" algn="just">
              <a:spcAft>
                <a:spcPts val="0"/>
              </a:spcAft>
              <a:buFont typeface="Wingdings" panose="05000000000000000000" pitchFamily="2" charset="2"/>
              <a:buChar char="Ø"/>
              <a:defRPr/>
            </a:pPr>
            <a:r>
              <a:rPr lang="fr-FR" sz="1400" dirty="0">
                <a:latin typeface="Arial" panose="020B0604020202020204" pitchFamily="34" charset="0"/>
                <a:ea typeface="ＭＳ Ｐゴシック"/>
                <a:cs typeface="Arial" panose="020B0604020202020204" pitchFamily="34" charset="0"/>
              </a:rPr>
              <a:t>Paris, 5-4, 9 novembre 2022, n°21/00180, HUSQVARNA / Brico Privé: condamnation du revendeur hors réseau à 500.000 euros de dommages et intérêts.  </a:t>
            </a:r>
          </a:p>
          <a:p>
            <a:pPr marL="457200" lvl="1" indent="0" algn="just">
              <a:spcAft>
                <a:spcPts val="0"/>
              </a:spcAft>
              <a:buNone/>
              <a:defRPr/>
            </a:pPr>
            <a:endParaRPr lang="pt-BR" sz="1400" dirty="0">
              <a:latin typeface="Arial" panose="020B0604020202020204" pitchFamily="34" charset="0"/>
              <a:ea typeface="ＭＳ Ｐゴシック"/>
              <a:cs typeface="Arial" panose="020B0604020202020204" pitchFamily="34" charset="0"/>
            </a:endParaRPr>
          </a:p>
          <a:p>
            <a:pPr lvl="1" algn="just">
              <a:spcAft>
                <a:spcPts val="0"/>
              </a:spcAft>
              <a:buFont typeface="Wingdings" panose="05000000000000000000" pitchFamily="2" charset="2"/>
              <a:buChar char="Ø"/>
              <a:defRPr/>
            </a:pPr>
            <a:r>
              <a:rPr lang="pt-BR" sz="1400" dirty="0">
                <a:latin typeface="Arial" panose="020B0604020202020204" pitchFamily="34" charset="0"/>
                <a:ea typeface="ＭＳ Ｐゴシック"/>
                <a:cs typeface="Arial" panose="020B0604020202020204" pitchFamily="34" charset="0"/>
              </a:rPr>
              <a:t>Cass. com., 11 janvier 2023, n° 21-21.847 : </a:t>
            </a:r>
            <a:r>
              <a:rPr lang="fr-FR" sz="1400" dirty="0">
                <a:latin typeface="Arial" panose="020B0604020202020204" pitchFamily="34" charset="0"/>
                <a:ea typeface="ＭＳ Ｐゴシック"/>
                <a:cs typeface="Arial" panose="020B0604020202020204" pitchFamily="34" charset="0"/>
              </a:rPr>
              <a:t>Les ventes réalisées sur une plateforme en ligne par de simples particuliers ne sont pas susceptibles de constituer une violation d'une interdiction de revente hors réseau de distribution sélective au sens de l'article L. 442-2 du Code de commerce, susceptible d'engager la responsabilité de la plateforme.</a:t>
            </a:r>
          </a:p>
          <a:p>
            <a:pPr marL="457200" lvl="1" indent="0" algn="just">
              <a:spcAft>
                <a:spcPts val="0"/>
              </a:spcAft>
              <a:buNone/>
              <a:defRPr/>
            </a:pPr>
            <a:endParaRPr lang="fr-FR" sz="1400" dirty="0">
              <a:latin typeface="Arial" panose="020B0604020202020204" pitchFamily="34" charset="0"/>
              <a:ea typeface="ＭＳ Ｐゴシック"/>
              <a:cs typeface="Arial" panose="020B0604020202020204" pitchFamily="34" charset="0"/>
            </a:endParaRPr>
          </a:p>
          <a:p>
            <a:pPr lvl="1" algn="just">
              <a:spcAft>
                <a:spcPts val="0"/>
              </a:spcAft>
              <a:buFont typeface="Wingdings" panose="05000000000000000000" pitchFamily="2" charset="2"/>
              <a:buChar char="Ø"/>
              <a:defRPr/>
            </a:pPr>
            <a:r>
              <a:rPr lang="fr-FR" sz="1400" dirty="0">
                <a:latin typeface="Arial" panose="020B0604020202020204" pitchFamily="34" charset="0"/>
                <a:ea typeface="ＭＳ Ｐゴシック"/>
                <a:cs typeface="Arial" panose="020B0604020202020204" pitchFamily="34" charset="0"/>
              </a:rPr>
              <a:t>CA Montpellier, 11 janvier 2024, n° 23/02154: "il résulte des développements précédents que n'est pas à l'évidence établi que la société [O]-CASSE en proposant les produits NHCO à la vente dans son point de vente physique et sur son site internet www.pharmacasse.fr participe à la violation de l'interdiction de revente hors réseau faite par la société NHCO NUTRITION à l'ensemble des distributeurs non agréés".</a:t>
            </a:r>
            <a:endParaRPr lang="fr-FR" sz="1400" dirty="0">
              <a:latin typeface="Arial" panose="020B0604020202020204" pitchFamily="34" charset="0"/>
              <a:cs typeface="Arial" panose="020B0604020202020204" pitchFamily="34" charset="0"/>
            </a:endParaRPr>
          </a:p>
          <a:p>
            <a:pPr lvl="1" algn="just">
              <a:spcAft>
                <a:spcPts val="0"/>
              </a:spcAft>
              <a:buFont typeface="Wingdings" panose="05000000000000000000" pitchFamily="2" charset="2"/>
              <a:buChar char="Ø"/>
              <a:defRPr/>
            </a:pPr>
            <a:endParaRPr lang="fr-FR" sz="1400" dirty="0">
              <a:latin typeface="+mn-lt"/>
            </a:endParaRPr>
          </a:p>
        </p:txBody>
      </p:sp>
      <p:sp>
        <p:nvSpPr>
          <p:cNvPr id="5" name="Espace réservé du numéro de diapositive 4">
            <a:extLst>
              <a:ext uri="{FF2B5EF4-FFF2-40B4-BE49-F238E27FC236}">
                <a16:creationId xmlns:a16="http://schemas.microsoft.com/office/drawing/2014/main" id="{FD53FA7D-9A80-4514-8953-07A5A38727EA}"/>
              </a:ext>
            </a:extLst>
          </p:cNvPr>
          <p:cNvSpPr>
            <a:spLocks noGrp="1"/>
          </p:cNvSpPr>
          <p:nvPr>
            <p:ph type="sldNum" sz="quarter" idx="10"/>
          </p:nvPr>
        </p:nvSpPr>
        <p:spPr/>
        <p:txBody>
          <a:bodyPr/>
          <a:lstStyle/>
          <a:p>
            <a:pPr>
              <a:defRPr/>
            </a:pPr>
            <a:fld id="{CE6B577E-FA0A-4000-9108-E9EC658625CC}" type="slidenum">
              <a:rPr lang="fr-FR" altLang="fr-FR" smtClean="0"/>
              <a:pPr>
                <a:defRPr/>
              </a:pPr>
              <a:t>71</a:t>
            </a:fld>
            <a:endParaRPr lang="fr-FR" altLang="fr-FR"/>
          </a:p>
        </p:txBody>
      </p:sp>
      <p:sp>
        <p:nvSpPr>
          <p:cNvPr id="3" name="Titre 3">
            <a:extLst>
              <a:ext uri="{FF2B5EF4-FFF2-40B4-BE49-F238E27FC236}">
                <a16:creationId xmlns:a16="http://schemas.microsoft.com/office/drawing/2014/main" id="{F98BD828-1E2E-871A-445F-195EF717AC12}"/>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148434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18C2FD-1547-43D4-9A98-9EED4C27981A}"/>
              </a:ext>
            </a:extLst>
          </p:cNvPr>
          <p:cNvSpPr>
            <a:spLocks noGrp="1"/>
          </p:cNvSpPr>
          <p:nvPr>
            <p:ph idx="1"/>
          </p:nvPr>
        </p:nvSpPr>
        <p:spPr/>
        <p:txBody>
          <a:bodyPr>
            <a:noAutofit/>
          </a:bodyPr>
          <a:lstStyle/>
          <a:p>
            <a:pPr marL="0" indent="0">
              <a:buNone/>
            </a:pPr>
            <a:endParaRPr lang="fr-FR" sz="1600" dirty="0">
              <a:latin typeface="Arial" panose="020B0604020202020204" pitchFamily="34" charset="0"/>
              <a:cs typeface="Arial" panose="020B0604020202020204" pitchFamily="34" charset="0"/>
            </a:endParaRPr>
          </a:p>
          <a:p>
            <a:pPr algn="just">
              <a:spcAft>
                <a:spcPts val="600"/>
              </a:spcAft>
              <a:defRPr/>
            </a:pPr>
            <a:r>
              <a:rPr lang="fr-FR" sz="1600" b="1" dirty="0">
                <a:latin typeface="Arial" panose="020B0604020202020204" pitchFamily="34" charset="0"/>
                <a:cs typeface="Arial" panose="020B0604020202020204" pitchFamily="34" charset="0"/>
              </a:rPr>
              <a:t>Difficultés pratiques :</a:t>
            </a:r>
            <a:endParaRPr lang="fr-FR" sz="1600" dirty="0">
              <a:latin typeface="Arial" panose="020B0604020202020204" pitchFamily="34" charset="0"/>
              <a:cs typeface="Arial" panose="020B0604020202020204" pitchFamily="34" charset="0"/>
            </a:endParaRP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Nécessité de faire une mise en demeure au revendeur hors réseau lui notifiant l’interdiction de revente hors réseau et lui demandant ses sources d’approvisionnement</a:t>
            </a: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Réponses évasives du revendeur ou invoquant de multiples contestations</a:t>
            </a: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Nécessité de solliciter une ordonnance sur requête aux fins de constat</a:t>
            </a: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Charge de la preuve de l'existence et de la licéité du réseau de distribution sélective (existence d'un échantillon significatif de contrats signés, production des critères de sélection et pas seulement du contrat type vierge)  </a:t>
            </a: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Étanchéité juridique du réseau (l'étanchéité de fait n'est pas une condition en droit français) </a:t>
            </a: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Pièges procéduraux : compétence des tribunaux spécialisés, insuffisante motivation du caractère non contradictoire</a:t>
            </a:r>
          </a:p>
          <a:p>
            <a:pPr lvl="1" algn="just">
              <a:spcAft>
                <a:spcPts val="60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Difficultés d’exécution de la mesure (secret des affaires, multiplicité de sociétés)</a:t>
            </a:r>
          </a:p>
          <a:p>
            <a:pPr lvl="1" algn="just">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Contentieux de la mesure de constat</a:t>
            </a:r>
          </a:p>
          <a:p>
            <a:endParaRPr lang="fr-FR" sz="1600" dirty="0">
              <a:latin typeface="+mn-lt"/>
            </a:endParaRPr>
          </a:p>
        </p:txBody>
      </p:sp>
      <p:sp>
        <p:nvSpPr>
          <p:cNvPr id="5" name="Espace réservé du numéro de diapositive 4">
            <a:extLst>
              <a:ext uri="{FF2B5EF4-FFF2-40B4-BE49-F238E27FC236}">
                <a16:creationId xmlns:a16="http://schemas.microsoft.com/office/drawing/2014/main" id="{FECC831C-E244-45E3-B96B-511B7F684844}"/>
              </a:ext>
            </a:extLst>
          </p:cNvPr>
          <p:cNvSpPr>
            <a:spLocks noGrp="1"/>
          </p:cNvSpPr>
          <p:nvPr>
            <p:ph type="sldNum" sz="quarter" idx="10"/>
          </p:nvPr>
        </p:nvSpPr>
        <p:spPr/>
        <p:txBody>
          <a:bodyPr/>
          <a:lstStyle/>
          <a:p>
            <a:pPr>
              <a:defRPr/>
            </a:pPr>
            <a:fld id="{CE6B577E-FA0A-4000-9108-E9EC658625CC}" type="slidenum">
              <a:rPr lang="fr-FR" altLang="fr-FR" smtClean="0"/>
              <a:pPr>
                <a:defRPr/>
              </a:pPr>
              <a:t>72</a:t>
            </a:fld>
            <a:endParaRPr lang="fr-FR" altLang="fr-FR"/>
          </a:p>
        </p:txBody>
      </p:sp>
      <p:sp>
        <p:nvSpPr>
          <p:cNvPr id="3" name="Titre 3">
            <a:extLst>
              <a:ext uri="{FF2B5EF4-FFF2-40B4-BE49-F238E27FC236}">
                <a16:creationId xmlns:a16="http://schemas.microsoft.com/office/drawing/2014/main" id="{8E11162D-0DB8-0779-BA63-316F25BA0C74}"/>
              </a:ext>
            </a:extLst>
          </p:cNvPr>
          <p:cNvSpPr>
            <a:spLocks noGrp="1"/>
          </p:cNvSpPr>
          <p:nvPr>
            <p:ph type="title"/>
          </p:nvPr>
        </p:nvSpPr>
        <p:spPr>
          <a:xfrm>
            <a:off x="4283075" y="225425"/>
            <a:ext cx="4403725" cy="530225"/>
          </a:xfrm>
        </p:spPr>
        <p:txBody>
          <a:bodyPr>
            <a:normAutofit/>
          </a:bodyPr>
          <a:lstStyle/>
          <a:p>
            <a:r>
              <a:rPr lang="fr-FR"/>
              <a:t>I. L’organisation d’un réseau de distribution sélective</a:t>
            </a:r>
          </a:p>
        </p:txBody>
      </p:sp>
    </p:spTree>
    <p:extLst>
      <p:ext uri="{BB962C8B-B14F-4D97-AF65-F5344CB8AC3E}">
        <p14:creationId xmlns:p14="http://schemas.microsoft.com/office/powerpoint/2010/main" val="2145238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B9485D-A2B3-47BC-A0A9-9750ED540F1B}"/>
              </a:ext>
            </a:extLst>
          </p:cNvPr>
          <p:cNvSpPr>
            <a:spLocks noGrp="1"/>
          </p:cNvSpPr>
          <p:nvPr>
            <p:ph idx="1"/>
          </p:nvPr>
        </p:nvSpPr>
        <p:spPr>
          <a:xfrm>
            <a:off x="457200" y="1203598"/>
            <a:ext cx="8229600" cy="3563662"/>
          </a:xfrm>
          <a:ln w="76200" cmpd="sng">
            <a:solidFill>
              <a:srgbClr val="A50000"/>
            </a:solidFill>
          </a:ln>
        </p:spPr>
        <p:txBody>
          <a:bodyPr>
            <a:normAutofit/>
          </a:bodyPr>
          <a:lstStyle/>
          <a:p>
            <a:pPr marL="0" indent="0" algn="ctr">
              <a:buNone/>
            </a:pPr>
            <a:r>
              <a:rPr lang="fr-FR" sz="2800" b="1" dirty="0">
                <a:solidFill>
                  <a:srgbClr val="A50000"/>
                </a:solidFill>
                <a:latin typeface="Arial" panose="020B0604020202020204" pitchFamily="34" charset="0"/>
                <a:cs typeface="Arial" panose="020B0604020202020204" pitchFamily="34" charset="0"/>
              </a:rPr>
              <a:t>Deuxième partie </a:t>
            </a:r>
          </a:p>
          <a:p>
            <a:pPr marL="0" indent="0" algn="ctr">
              <a:buNone/>
            </a:pPr>
            <a:endParaRPr lang="fr-FR" sz="2800" b="1" dirty="0">
              <a:solidFill>
                <a:srgbClr val="A50000"/>
              </a:solidFill>
              <a:latin typeface="Arial" panose="020B0604020202020204" pitchFamily="34" charset="0"/>
              <a:cs typeface="Arial" panose="020B0604020202020204" pitchFamily="34" charset="0"/>
            </a:endParaRPr>
          </a:p>
          <a:p>
            <a:pPr marL="0" indent="0" algn="ctr">
              <a:buNone/>
            </a:pPr>
            <a:r>
              <a:rPr lang="fr-FR" sz="3200" b="1" dirty="0">
                <a:solidFill>
                  <a:srgbClr val="A50000"/>
                </a:solidFill>
                <a:latin typeface="Arial" panose="020B0604020202020204" pitchFamily="34" charset="0"/>
                <a:cs typeface="Arial" panose="020B0604020202020204" pitchFamily="34" charset="0"/>
              </a:rPr>
              <a:t>NOUVEAUX ENJEUX ET PROBLEMATIQUES ACTUELLES DE LA VIE DU CONTRAT DE DISTRIBUTION SELECTIVE</a:t>
            </a:r>
          </a:p>
        </p:txBody>
      </p:sp>
      <p:sp>
        <p:nvSpPr>
          <p:cNvPr id="4" name="Titre 3">
            <a:extLst>
              <a:ext uri="{FF2B5EF4-FFF2-40B4-BE49-F238E27FC236}">
                <a16:creationId xmlns:a16="http://schemas.microsoft.com/office/drawing/2014/main" id="{CD14B920-5ABE-430D-9729-3617C3B3C925}"/>
              </a:ext>
            </a:extLst>
          </p:cNvPr>
          <p:cNvSpPr>
            <a:spLocks noGrp="1"/>
          </p:cNvSpPr>
          <p:nvPr>
            <p:ph type="title"/>
          </p:nvPr>
        </p:nvSpPr>
        <p:spPr/>
        <p:txBody>
          <a:bodyPr/>
          <a:lstStyle/>
          <a:p>
            <a:endParaRPr lang="fr-FR"/>
          </a:p>
        </p:txBody>
      </p:sp>
      <p:sp>
        <p:nvSpPr>
          <p:cNvPr id="5" name="Espace réservé du numéro de diapositive 4">
            <a:extLst>
              <a:ext uri="{FF2B5EF4-FFF2-40B4-BE49-F238E27FC236}">
                <a16:creationId xmlns:a16="http://schemas.microsoft.com/office/drawing/2014/main" id="{8F82D43C-E8AE-4CCA-9868-C49439C67D50}"/>
              </a:ext>
            </a:extLst>
          </p:cNvPr>
          <p:cNvSpPr>
            <a:spLocks noGrp="1"/>
          </p:cNvSpPr>
          <p:nvPr>
            <p:ph type="sldNum" sz="quarter" idx="10"/>
          </p:nvPr>
        </p:nvSpPr>
        <p:spPr/>
        <p:txBody>
          <a:bodyPr/>
          <a:lstStyle/>
          <a:p>
            <a:pPr>
              <a:defRPr/>
            </a:pPr>
            <a:fld id="{CE6B577E-FA0A-4000-9108-E9EC658625CC}" type="slidenum">
              <a:rPr lang="fr-FR" altLang="fr-FR" smtClean="0"/>
              <a:pPr>
                <a:defRPr/>
              </a:pPr>
              <a:t>73</a:t>
            </a:fld>
            <a:endParaRPr lang="fr-FR" altLang="fr-FR"/>
          </a:p>
        </p:txBody>
      </p:sp>
    </p:spTree>
    <p:extLst>
      <p:ext uri="{BB962C8B-B14F-4D97-AF65-F5344CB8AC3E}">
        <p14:creationId xmlns:p14="http://schemas.microsoft.com/office/powerpoint/2010/main" val="1827703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A90EEC5C-6F75-465C-A8B6-CA3BE648C2A5}"/>
              </a:ext>
            </a:extLst>
          </p:cNvPr>
          <p:cNvSpPr txBox="1">
            <a:spLocks/>
          </p:cNvSpPr>
          <p:nvPr/>
        </p:nvSpPr>
        <p:spPr>
          <a:xfrm>
            <a:off x="406078" y="1131589"/>
            <a:ext cx="7982346" cy="3672409"/>
          </a:xfrm>
          <a:prstGeom prst="rect">
            <a:avLst/>
          </a:prstGeom>
          <a:noFill/>
        </p:spPr>
        <p:txBody>
          <a:bodyPr numCol="1" spcCol="180000" anchor="ctr" anchorCtr="0">
            <a:normAutofit fontScale="77500" lnSpcReduction="20000"/>
          </a:bodyPr>
          <a:lstStyle>
            <a:lvl1pPr marL="342900" indent="-342900" algn="l" defTabSz="457200" rtl="0" eaLnBrk="0" fontAlgn="base" hangingPunct="0">
              <a:spcBef>
                <a:spcPct val="20000"/>
              </a:spcBef>
              <a:spcAft>
                <a:spcPct val="0"/>
              </a:spcAft>
              <a:buFont typeface="Arial"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2"/>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3"/>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900113" lvl="1" indent="-500063" algn="just">
              <a:spcAft>
                <a:spcPts val="1200"/>
              </a:spcAft>
              <a:buClr>
                <a:srgbClr val="FF0000"/>
              </a:buClr>
              <a:buNone/>
              <a:defRPr/>
            </a:pPr>
            <a:r>
              <a:rPr lang="fr-FR" sz="3200" b="1" dirty="0">
                <a:solidFill>
                  <a:srgbClr val="A50000"/>
                </a:solidFill>
                <a:latin typeface="Arial" panose="020B0604020202020204" pitchFamily="34" charset="0"/>
                <a:cs typeface="Arial" panose="020B0604020202020204" pitchFamily="34" charset="0"/>
              </a:rPr>
              <a:t>I. L’entrée dans le réseau de distribution sélective</a:t>
            </a:r>
            <a:endParaRPr lang="fr-FR" sz="3200" b="1" cap="none" dirty="0">
              <a:solidFill>
                <a:srgbClr val="A50000"/>
              </a:solidFill>
              <a:latin typeface="Arial" panose="020B0604020202020204" pitchFamily="34" charset="0"/>
              <a:cs typeface="Arial" panose="020B0604020202020204" pitchFamily="34" charset="0"/>
            </a:endParaRPr>
          </a:p>
          <a:p>
            <a:pPr marL="989013" lvl="1" indent="-588963" algn="just">
              <a:spcAft>
                <a:spcPts val="1200"/>
              </a:spcAft>
              <a:buClr>
                <a:srgbClr val="FF0000"/>
              </a:buClr>
              <a:buNone/>
              <a:defRPr/>
            </a:pPr>
            <a:r>
              <a:rPr lang="fr-FR" sz="3200" b="1" dirty="0">
                <a:solidFill>
                  <a:srgbClr val="A50000"/>
                </a:solidFill>
                <a:latin typeface="Arial" panose="020B0604020202020204" pitchFamily="34" charset="0"/>
                <a:cs typeface="Arial" panose="020B0604020202020204" pitchFamily="34" charset="0"/>
              </a:rPr>
              <a:t>A. </a:t>
            </a:r>
            <a:r>
              <a:rPr lang="fr-FR" sz="3200" b="1" cap="none" dirty="0">
                <a:solidFill>
                  <a:srgbClr val="A50000"/>
                </a:solidFill>
                <a:latin typeface="Arial" panose="020B0604020202020204" pitchFamily="34" charset="0"/>
                <a:cs typeface="Arial" panose="020B0604020202020204" pitchFamily="34" charset="0"/>
              </a:rPr>
              <a:t>L’application au contrat de distribution sélective des règles de droit commun lors de l’entrée d’un distributeur au sein d’un réseau</a:t>
            </a:r>
            <a:endParaRPr lang="fr-FR" sz="3200" b="1" dirty="0">
              <a:solidFill>
                <a:srgbClr val="A50000"/>
              </a:solidFill>
              <a:latin typeface="Arial" panose="020B0604020202020204" pitchFamily="34" charset="0"/>
              <a:cs typeface="Arial" panose="020B0604020202020204" pitchFamily="34" charset="0"/>
            </a:endParaRPr>
          </a:p>
          <a:p>
            <a:pPr marL="989013" lvl="1" indent="-588963" algn="just">
              <a:spcAft>
                <a:spcPts val="1200"/>
              </a:spcAft>
              <a:buClr>
                <a:srgbClr val="FF0000"/>
              </a:buClr>
              <a:buNone/>
              <a:defRPr/>
            </a:pPr>
            <a:r>
              <a:rPr lang="fr-FR" sz="3200" b="1" dirty="0">
                <a:solidFill>
                  <a:srgbClr val="A50000"/>
                </a:solidFill>
                <a:latin typeface="Arial" panose="020B0604020202020204" pitchFamily="34" charset="0"/>
                <a:cs typeface="Arial" panose="020B0604020202020204" pitchFamily="34" charset="0"/>
              </a:rPr>
              <a:t>B. </a:t>
            </a:r>
            <a:r>
              <a:rPr lang="fr-FR" sz="3200" b="1" cap="none" dirty="0">
                <a:solidFill>
                  <a:srgbClr val="A50000"/>
                </a:solidFill>
                <a:latin typeface="Arial" panose="020B0604020202020204" pitchFamily="34" charset="0"/>
                <a:cs typeface="Arial" panose="020B0604020202020204" pitchFamily="34" charset="0"/>
              </a:rPr>
              <a:t>Les problématiques plus spécifiques au contrat de distribution sélective lors de l’entrée dans le réseau</a:t>
            </a:r>
          </a:p>
          <a:p>
            <a:pPr marL="1436688" indent="-719138" algn="just">
              <a:lnSpc>
                <a:spcPct val="120000"/>
              </a:lnSpc>
              <a:spcAft>
                <a:spcPts val="0"/>
              </a:spcAft>
              <a:buClr>
                <a:prstClr val="black"/>
              </a:buClr>
              <a:buFont typeface="+mj-lt"/>
              <a:buAutoNum type="alphaUcPeriod" startAt="3"/>
              <a:defRPr/>
            </a:pPr>
            <a:endParaRPr lang="fr-FR" sz="2400" cap="none" dirty="0">
              <a:solidFill>
                <a:prstClr val="black"/>
              </a:solidFill>
              <a:latin typeface="Arial" charset="0"/>
            </a:endParaRPr>
          </a:p>
        </p:txBody>
      </p:sp>
      <p:sp>
        <p:nvSpPr>
          <p:cNvPr id="3" name="Titre 2">
            <a:extLst>
              <a:ext uri="{FF2B5EF4-FFF2-40B4-BE49-F238E27FC236}">
                <a16:creationId xmlns:a16="http://schemas.microsoft.com/office/drawing/2014/main" id="{C2957D4A-B705-40CE-9C65-3B6682AC9A15}"/>
              </a:ext>
            </a:extLst>
          </p:cNvPr>
          <p:cNvSpPr>
            <a:spLocks noGrp="1"/>
          </p:cNvSpPr>
          <p:nvPr>
            <p:ph type="title"/>
          </p:nvPr>
        </p:nvSpPr>
        <p:spPr/>
        <p:txBody>
          <a:bodyPr/>
          <a:lstStyle/>
          <a:p>
            <a:r>
              <a:rPr lang="fr-FR" sz="1600"/>
              <a:t>PLAN</a:t>
            </a:r>
            <a:endParaRPr lang="fr-FR"/>
          </a:p>
        </p:txBody>
      </p:sp>
      <p:sp>
        <p:nvSpPr>
          <p:cNvPr id="2" name="Espace réservé du numéro de diapositive 1">
            <a:extLst>
              <a:ext uri="{FF2B5EF4-FFF2-40B4-BE49-F238E27FC236}">
                <a16:creationId xmlns:a16="http://schemas.microsoft.com/office/drawing/2014/main" id="{D4FC31C9-A08B-46C1-A75B-1BF37832EBB3}"/>
              </a:ext>
            </a:extLst>
          </p:cNvPr>
          <p:cNvSpPr>
            <a:spLocks noGrp="1"/>
          </p:cNvSpPr>
          <p:nvPr>
            <p:ph type="sldNum" sz="quarter" idx="10"/>
          </p:nvPr>
        </p:nvSpPr>
        <p:spPr/>
        <p:txBody>
          <a:bodyPr/>
          <a:lstStyle/>
          <a:p>
            <a:pPr>
              <a:defRPr/>
            </a:pPr>
            <a:fld id="{CE6B577E-FA0A-4000-9108-E9EC658625CC}" type="slidenum">
              <a:rPr lang="fr-FR" altLang="fr-FR" smtClean="0"/>
              <a:pPr>
                <a:defRPr/>
              </a:pPr>
              <a:t>74</a:t>
            </a:fld>
            <a:endParaRPr lang="fr-FR" altLang="fr-FR"/>
          </a:p>
        </p:txBody>
      </p:sp>
    </p:spTree>
    <p:extLst>
      <p:ext uri="{BB962C8B-B14F-4D97-AF65-F5344CB8AC3E}">
        <p14:creationId xmlns:p14="http://schemas.microsoft.com/office/powerpoint/2010/main" val="1425677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A90EEC5C-6F75-465C-A8B6-CA3BE648C2A5}"/>
              </a:ext>
            </a:extLst>
          </p:cNvPr>
          <p:cNvSpPr txBox="1">
            <a:spLocks/>
          </p:cNvSpPr>
          <p:nvPr/>
        </p:nvSpPr>
        <p:spPr>
          <a:xfrm>
            <a:off x="406078" y="1131589"/>
            <a:ext cx="7982346" cy="3672409"/>
          </a:xfrm>
          <a:prstGeom prst="rect">
            <a:avLst/>
          </a:prstGeom>
          <a:noFill/>
        </p:spPr>
        <p:txBody>
          <a:bodyPr numCol="1" spcCol="180000" anchor="ctr" anchorCtr="0">
            <a:normAutofit/>
          </a:bodyPr>
          <a:lstStyle>
            <a:lvl1pPr marL="342900" indent="-342900" algn="l" defTabSz="457200" rtl="0" eaLnBrk="0" fontAlgn="base" hangingPunct="0">
              <a:spcBef>
                <a:spcPct val="20000"/>
              </a:spcBef>
              <a:spcAft>
                <a:spcPct val="0"/>
              </a:spcAft>
              <a:buFont typeface="Arial"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2"/>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3"/>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1344613" lvl="1" indent="-944563" algn="just">
              <a:spcAft>
                <a:spcPts val="1200"/>
              </a:spcAft>
              <a:buClr>
                <a:srgbClr val="FF0000"/>
              </a:buClr>
              <a:buNone/>
              <a:defRPr/>
            </a:pPr>
            <a:r>
              <a:rPr lang="fr-FR" sz="3200" b="1" dirty="0">
                <a:solidFill>
                  <a:srgbClr val="A50000"/>
                </a:solidFill>
                <a:latin typeface="Arial" panose="020B0604020202020204" pitchFamily="34" charset="0"/>
                <a:cs typeface="Arial" panose="020B0604020202020204" pitchFamily="34" charset="0"/>
              </a:rPr>
              <a:t>A. L’application au contrat de distribution sélective du droit commun à l’occasion de l’entrée dans le réseau de distribution</a:t>
            </a:r>
            <a:endParaRPr lang="fr-FR" sz="3200" b="1" cap="none" dirty="0">
              <a:solidFill>
                <a:srgbClr val="A50000"/>
              </a:solidFill>
              <a:latin typeface="Arial" panose="020B0604020202020204" pitchFamily="34" charset="0"/>
              <a:cs typeface="Arial" panose="020B0604020202020204" pitchFamily="34" charset="0"/>
            </a:endParaRPr>
          </a:p>
          <a:p>
            <a:pPr marL="1346200" lvl="1" indent="0" algn="just">
              <a:spcAft>
                <a:spcPts val="1200"/>
              </a:spcAft>
              <a:buClr>
                <a:srgbClr val="FF0000"/>
              </a:buClr>
              <a:buNone/>
              <a:defRPr/>
            </a:pPr>
            <a:r>
              <a:rPr lang="fr-FR" dirty="0">
                <a:solidFill>
                  <a:srgbClr val="A50000"/>
                </a:solidFill>
                <a:latin typeface="Arial" panose="020B0604020202020204" pitchFamily="34" charset="0"/>
                <a:cs typeface="Arial" panose="020B0604020202020204" pitchFamily="34" charset="0"/>
              </a:rPr>
              <a:t>1) La période précontractuelle</a:t>
            </a:r>
          </a:p>
          <a:p>
            <a:pPr marL="1346200" lvl="1" indent="0" algn="just">
              <a:spcAft>
                <a:spcPts val="1200"/>
              </a:spcAft>
              <a:buClr>
                <a:srgbClr val="FF0000"/>
              </a:buClr>
              <a:buNone/>
              <a:defRPr/>
            </a:pPr>
            <a:r>
              <a:rPr lang="fr-FR" cap="none" dirty="0">
                <a:solidFill>
                  <a:srgbClr val="A50000"/>
                </a:solidFill>
                <a:latin typeface="Arial" panose="020B0604020202020204" pitchFamily="34" charset="0"/>
                <a:cs typeface="Arial" panose="020B0604020202020204" pitchFamily="34" charset="0"/>
              </a:rPr>
              <a:t>2) La durée des contrats</a:t>
            </a:r>
          </a:p>
          <a:p>
            <a:pPr marL="1436688" indent="-719138" algn="just">
              <a:lnSpc>
                <a:spcPct val="120000"/>
              </a:lnSpc>
              <a:spcAft>
                <a:spcPts val="0"/>
              </a:spcAft>
              <a:buClr>
                <a:prstClr val="black"/>
              </a:buClr>
              <a:buFont typeface="+mj-lt"/>
              <a:buAutoNum type="alphaUcPeriod" startAt="3"/>
              <a:defRPr/>
            </a:pPr>
            <a:endParaRPr lang="fr-FR" sz="2400" cap="none" dirty="0">
              <a:solidFill>
                <a:prstClr val="black"/>
              </a:solidFill>
              <a:latin typeface="Arial" charset="0"/>
            </a:endParaRPr>
          </a:p>
        </p:txBody>
      </p:sp>
      <p:sp>
        <p:nvSpPr>
          <p:cNvPr id="3" name="Titre 2">
            <a:extLst>
              <a:ext uri="{FF2B5EF4-FFF2-40B4-BE49-F238E27FC236}">
                <a16:creationId xmlns:a16="http://schemas.microsoft.com/office/drawing/2014/main" id="{C2957D4A-B705-40CE-9C65-3B6682AC9A15}"/>
              </a:ext>
            </a:extLst>
          </p:cNvPr>
          <p:cNvSpPr>
            <a:spLocks noGrp="1"/>
          </p:cNvSpPr>
          <p:nvPr>
            <p:ph type="title"/>
          </p:nvPr>
        </p:nvSpPr>
        <p:spPr/>
        <p:txBody>
          <a:bodyPr/>
          <a:lstStyle/>
          <a:p>
            <a:r>
              <a:rPr lang="fr-FR" sz="1600"/>
              <a:t>PLAN</a:t>
            </a:r>
            <a:endParaRPr lang="fr-FR"/>
          </a:p>
        </p:txBody>
      </p:sp>
      <p:sp>
        <p:nvSpPr>
          <p:cNvPr id="2" name="Espace réservé du numéro de diapositive 1">
            <a:extLst>
              <a:ext uri="{FF2B5EF4-FFF2-40B4-BE49-F238E27FC236}">
                <a16:creationId xmlns:a16="http://schemas.microsoft.com/office/drawing/2014/main" id="{B116CDFF-0458-4428-916C-6E3E6DEF4FAA}"/>
              </a:ext>
            </a:extLst>
          </p:cNvPr>
          <p:cNvSpPr>
            <a:spLocks noGrp="1"/>
          </p:cNvSpPr>
          <p:nvPr>
            <p:ph type="sldNum" sz="quarter" idx="10"/>
          </p:nvPr>
        </p:nvSpPr>
        <p:spPr/>
        <p:txBody>
          <a:bodyPr/>
          <a:lstStyle/>
          <a:p>
            <a:pPr>
              <a:defRPr/>
            </a:pPr>
            <a:fld id="{CE6B577E-FA0A-4000-9108-E9EC658625CC}" type="slidenum">
              <a:rPr lang="fr-FR" altLang="fr-FR" smtClean="0"/>
              <a:pPr>
                <a:defRPr/>
              </a:pPr>
              <a:t>75</a:t>
            </a:fld>
            <a:endParaRPr lang="fr-FR" altLang="fr-FR"/>
          </a:p>
        </p:txBody>
      </p:sp>
    </p:spTree>
    <p:extLst>
      <p:ext uri="{BB962C8B-B14F-4D97-AF65-F5344CB8AC3E}">
        <p14:creationId xmlns:p14="http://schemas.microsoft.com/office/powerpoint/2010/main" val="1072513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A90EEC5C-6F75-465C-A8B6-CA3BE648C2A5}"/>
              </a:ext>
            </a:extLst>
          </p:cNvPr>
          <p:cNvSpPr txBox="1">
            <a:spLocks/>
          </p:cNvSpPr>
          <p:nvPr/>
        </p:nvSpPr>
        <p:spPr>
          <a:xfrm>
            <a:off x="406078" y="1114673"/>
            <a:ext cx="7982346" cy="3672409"/>
          </a:xfrm>
          <a:prstGeom prst="rect">
            <a:avLst/>
          </a:prstGeom>
          <a:noFill/>
        </p:spPr>
        <p:txBody>
          <a:bodyPr numCol="1" spcCol="180000" anchor="ctr" anchorCtr="0">
            <a:normAutofit/>
          </a:bodyPr>
          <a:lstStyle>
            <a:lvl1pPr marL="342900" indent="-342900" algn="l" defTabSz="457200" rtl="0" eaLnBrk="0" fontAlgn="base" hangingPunct="0">
              <a:spcBef>
                <a:spcPct val="20000"/>
              </a:spcBef>
              <a:spcAft>
                <a:spcPct val="0"/>
              </a:spcAft>
              <a:buFont typeface="Arial" charset="0"/>
              <a:buChar char="•"/>
              <a:defRPr sz="2000" kern="1200" cap="all">
                <a:solidFill>
                  <a:srgbClr val="7D7D7D"/>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7D7D7D"/>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charset="0"/>
              <a:buChar char="•"/>
              <a:defRPr sz="1600" kern="1200">
                <a:solidFill>
                  <a:srgbClr val="7D7D7D"/>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SzPct val="100000"/>
              <a:buBlip>
                <a:blip r:embed="rId2"/>
              </a:buBlip>
              <a:defRPr sz="12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SzPct val="100000"/>
              <a:buFontTx/>
              <a:buBlip>
                <a:blip r:embed="rId3"/>
              </a:buBlip>
              <a:defRPr sz="1200" kern="1200">
                <a:solidFill>
                  <a:srgbClr val="7D7D7D"/>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00050" lvl="1" indent="0" algn="just">
              <a:spcAft>
                <a:spcPts val="1200"/>
              </a:spcAft>
              <a:buClr>
                <a:srgbClr val="FF0000"/>
              </a:buClr>
              <a:buNone/>
              <a:defRPr/>
            </a:pPr>
            <a:r>
              <a:rPr lang="fr-FR" sz="3200" b="1" dirty="0">
                <a:solidFill>
                  <a:srgbClr val="A50000"/>
                </a:solidFill>
                <a:latin typeface="Arial" panose="020B0604020202020204" pitchFamily="34" charset="0"/>
                <a:cs typeface="Arial" panose="020B0604020202020204" pitchFamily="34" charset="0"/>
              </a:rPr>
              <a:t>1) La période précontractuelle</a:t>
            </a:r>
          </a:p>
          <a:p>
            <a:pPr marL="717550" indent="0" algn="just">
              <a:lnSpc>
                <a:spcPct val="120000"/>
              </a:lnSpc>
              <a:spcAft>
                <a:spcPts val="0"/>
              </a:spcAft>
              <a:buClr>
                <a:prstClr val="black"/>
              </a:buClr>
              <a:buNone/>
              <a:defRPr/>
            </a:pPr>
            <a:endParaRPr lang="fr-FR" sz="2400" cap="none" dirty="0">
              <a:solidFill>
                <a:prstClr val="black"/>
              </a:solidFill>
              <a:latin typeface="Arial" charset="0"/>
            </a:endParaRPr>
          </a:p>
        </p:txBody>
      </p:sp>
      <p:sp>
        <p:nvSpPr>
          <p:cNvPr id="3" name="Titre 2">
            <a:extLst>
              <a:ext uri="{FF2B5EF4-FFF2-40B4-BE49-F238E27FC236}">
                <a16:creationId xmlns:a16="http://schemas.microsoft.com/office/drawing/2014/main" id="{C2957D4A-B705-40CE-9C65-3B6682AC9A15}"/>
              </a:ext>
            </a:extLst>
          </p:cNvPr>
          <p:cNvSpPr>
            <a:spLocks noGrp="1"/>
          </p:cNvSpPr>
          <p:nvPr>
            <p:ph type="title"/>
          </p:nvPr>
        </p:nvSpPr>
        <p:spPr/>
        <p:txBody>
          <a:bodyPr/>
          <a:lstStyle/>
          <a:p>
            <a:r>
              <a:rPr lang="fr-FR" sz="1600"/>
              <a:t>II. La vie du contrat de distribution sélective</a:t>
            </a:r>
            <a:endParaRPr lang="fr-FR"/>
          </a:p>
        </p:txBody>
      </p:sp>
      <p:sp>
        <p:nvSpPr>
          <p:cNvPr id="2" name="Espace réservé du numéro de diapositive 1">
            <a:extLst>
              <a:ext uri="{FF2B5EF4-FFF2-40B4-BE49-F238E27FC236}">
                <a16:creationId xmlns:a16="http://schemas.microsoft.com/office/drawing/2014/main" id="{8434DB4D-BBDC-4DE3-A84F-A86894468353}"/>
              </a:ext>
            </a:extLst>
          </p:cNvPr>
          <p:cNvSpPr>
            <a:spLocks noGrp="1"/>
          </p:cNvSpPr>
          <p:nvPr>
            <p:ph type="sldNum" sz="quarter" idx="10"/>
          </p:nvPr>
        </p:nvSpPr>
        <p:spPr/>
        <p:txBody>
          <a:bodyPr/>
          <a:lstStyle/>
          <a:p>
            <a:pPr>
              <a:defRPr/>
            </a:pPr>
            <a:fld id="{CE6B577E-FA0A-4000-9108-E9EC658625CC}" type="slidenum">
              <a:rPr lang="fr-FR" altLang="fr-FR" smtClean="0"/>
              <a:pPr>
                <a:defRPr/>
              </a:pPr>
              <a:t>76</a:t>
            </a:fld>
            <a:endParaRPr lang="fr-FR" altLang="fr-FR"/>
          </a:p>
        </p:txBody>
      </p:sp>
    </p:spTree>
    <p:extLst>
      <p:ext uri="{BB962C8B-B14F-4D97-AF65-F5344CB8AC3E}">
        <p14:creationId xmlns:p14="http://schemas.microsoft.com/office/powerpoint/2010/main" val="456883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31590"/>
            <a:ext cx="8229600" cy="3635670"/>
          </a:xfrm>
        </p:spPr>
        <p:txBody>
          <a:bodyPr>
            <a:normAutofit lnSpcReduction="10000"/>
          </a:bodyPr>
          <a:lstStyle/>
          <a:p>
            <a:pPr marL="0" lvl="0" indent="0">
              <a:buNone/>
            </a:pPr>
            <a:r>
              <a:rPr lang="fr-FR" b="1" dirty="0">
                <a:solidFill>
                  <a:srgbClr val="A50000"/>
                </a:solidFill>
                <a:latin typeface="Arial" panose="020B0604020202020204" pitchFamily="34" charset="0"/>
                <a:cs typeface="Arial" panose="020B0604020202020204" pitchFamily="34" charset="0"/>
              </a:rPr>
              <a:t>1) LA PÉRIODE PRÉCONTRACTUELLE</a:t>
            </a:r>
          </a:p>
          <a:p>
            <a:pPr marL="457200" lvl="0" indent="-457200">
              <a:buAutoNum type="arabicPeriod"/>
            </a:pPr>
            <a:endParaRPr lang="fr-FR" b="1" dirty="0">
              <a:solidFill>
                <a:srgbClr val="FF0000"/>
              </a:solidFill>
              <a:latin typeface="Arial" panose="020B0604020202020204" pitchFamily="34" charset="0"/>
              <a:cs typeface="Arial" panose="020B0604020202020204" pitchFamily="34" charset="0"/>
            </a:endParaRPr>
          </a:p>
          <a:p>
            <a:pPr lvl="0">
              <a:buFontTx/>
              <a:buChar char="•"/>
            </a:pPr>
            <a:r>
              <a:rPr lang="fr-FR" dirty="0">
                <a:latin typeface="Arial" panose="020B0604020202020204" pitchFamily="34" charset="0"/>
                <a:cs typeface="Arial" panose="020B0604020202020204" pitchFamily="34" charset="0"/>
              </a:rPr>
              <a:t>Un devoir d’information </a:t>
            </a:r>
          </a:p>
          <a:p>
            <a:pPr lvl="0">
              <a:buFontTx/>
              <a:buChar char="•"/>
            </a:pPr>
            <a:r>
              <a:rPr lang="fr-FR" dirty="0">
                <a:latin typeface="Arial" panose="020B0604020202020204" pitchFamily="34" charset="0"/>
                <a:cs typeface="Arial" panose="020B0604020202020204" pitchFamily="34" charset="0"/>
              </a:rPr>
              <a:t>Une obligation de bonne foi</a:t>
            </a:r>
          </a:p>
          <a:p>
            <a:pPr lvl="0">
              <a:buFontTx/>
              <a:buChar char="•"/>
            </a:pPr>
            <a:endParaRPr lang="fr-FR" b="1" dirty="0">
              <a:solidFill>
                <a:srgbClr val="FF0000"/>
              </a:solidFill>
              <a:latin typeface="Arial" panose="020B0604020202020204" pitchFamily="34" charset="0"/>
              <a:cs typeface="Arial" panose="020B0604020202020204" pitchFamily="34" charset="0"/>
            </a:endParaRPr>
          </a:p>
          <a:p>
            <a:pPr marL="0" lvl="0" indent="0">
              <a:buNone/>
            </a:pPr>
            <a:r>
              <a:rPr lang="fr-FR" dirty="0">
                <a:solidFill>
                  <a:srgbClr val="A50000"/>
                </a:solidFill>
                <a:latin typeface="Arial" panose="020B0604020202020204" pitchFamily="34" charset="0"/>
                <a:cs typeface="Arial" panose="020B0604020202020204" pitchFamily="34" charset="0"/>
              </a:rPr>
              <a:t>1. L’information précontractuelle</a:t>
            </a:r>
          </a:p>
          <a:p>
            <a:pPr marL="0" lvl="0" indent="0">
              <a:buNone/>
            </a:pPr>
            <a:endParaRPr lang="fr-FR" b="1" dirty="0">
              <a:solidFill>
                <a:srgbClr val="FF0000"/>
              </a:solidFill>
              <a:latin typeface="Arial" panose="020B0604020202020204" pitchFamily="34" charset="0"/>
              <a:cs typeface="Arial" panose="020B0604020202020204" pitchFamily="34" charset="0"/>
            </a:endParaRPr>
          </a:p>
          <a:p>
            <a:pPr marL="0" lvl="0" indent="0">
              <a:buNone/>
            </a:pPr>
            <a:r>
              <a:rPr lang="fr-FR" dirty="0">
                <a:latin typeface="Arial" panose="020B0604020202020204" pitchFamily="34" charset="0"/>
                <a:cs typeface="Arial" panose="020B0604020202020204" pitchFamily="34" charset="0"/>
              </a:rPr>
              <a:t>2 sources :</a:t>
            </a:r>
          </a:p>
          <a:p>
            <a:pPr lvl="0">
              <a:buFontTx/>
              <a:buChar char="-"/>
            </a:pPr>
            <a:r>
              <a:rPr lang="fr-FR" dirty="0">
                <a:latin typeface="Arial" panose="020B0604020202020204" pitchFamily="34" charset="0"/>
                <a:cs typeface="Arial" panose="020B0604020202020204" pitchFamily="34" charset="0"/>
              </a:rPr>
              <a:t>Une traditionnelle, issue de la loi Doubin ; et </a:t>
            </a:r>
          </a:p>
          <a:p>
            <a:pPr lvl="0">
              <a:buFontTx/>
              <a:buChar char="-"/>
            </a:pPr>
            <a:r>
              <a:rPr lang="fr-FR" dirty="0">
                <a:latin typeface="Arial" panose="020B0604020202020204" pitchFamily="34" charset="0"/>
                <a:cs typeface="Arial" panose="020B0604020202020204" pitchFamily="34" charset="0"/>
              </a:rPr>
              <a:t>Une issue du nouveau code civil</a:t>
            </a:r>
          </a:p>
          <a:p>
            <a:endParaRPr lang="fr-FR" dirty="0">
              <a:latin typeface="+mn-lt"/>
            </a:endParaRPr>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88645699-2C83-4E0E-B283-64771777F47F}"/>
              </a:ext>
            </a:extLst>
          </p:cNvPr>
          <p:cNvSpPr>
            <a:spLocks noGrp="1"/>
          </p:cNvSpPr>
          <p:nvPr>
            <p:ph type="sldNum" sz="quarter" idx="10"/>
          </p:nvPr>
        </p:nvSpPr>
        <p:spPr/>
        <p:txBody>
          <a:bodyPr/>
          <a:lstStyle/>
          <a:p>
            <a:pPr>
              <a:defRPr/>
            </a:pPr>
            <a:fld id="{CE6B577E-FA0A-4000-9108-E9EC658625CC}" type="slidenum">
              <a:rPr lang="fr-FR" altLang="fr-FR" smtClean="0"/>
              <a:pPr>
                <a:defRPr/>
              </a:pPr>
              <a:t>77</a:t>
            </a:fld>
            <a:endParaRPr lang="fr-FR" altLang="fr-FR"/>
          </a:p>
        </p:txBody>
      </p:sp>
    </p:spTree>
    <p:extLst>
      <p:ext uri="{BB962C8B-B14F-4D97-AF65-F5344CB8AC3E}">
        <p14:creationId xmlns:p14="http://schemas.microsoft.com/office/powerpoint/2010/main" val="3777343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algn="just">
              <a:buFont typeface="Wingdings" panose="05000000000000000000" pitchFamily="2" charset="2"/>
              <a:buChar char="Ø"/>
            </a:pPr>
            <a:r>
              <a:rPr lang="fr-FR" b="1" dirty="0">
                <a:solidFill>
                  <a:srgbClr val="A50000"/>
                </a:solidFill>
                <a:latin typeface="Arial" panose="020B0604020202020204" pitchFamily="34" charset="0"/>
                <a:cs typeface="Arial" panose="020B0604020202020204" pitchFamily="34" charset="0"/>
              </a:rPr>
              <a:t>Source spéciale : la loi Doubin du 31 décembre 1989 a introduit l’obligation de fournir un document d’information précontractuelle</a:t>
            </a:r>
          </a:p>
          <a:p>
            <a:pPr marL="0" indent="0">
              <a:buNone/>
            </a:pPr>
            <a:endParaRPr lang="fr-FR" b="1" dirty="0">
              <a:solidFill>
                <a:srgbClr val="FF0000"/>
              </a:solidFill>
              <a:latin typeface="Arial" panose="020B0604020202020204" pitchFamily="34" charset="0"/>
              <a:cs typeface="Arial" panose="020B0604020202020204" pitchFamily="34" charset="0"/>
            </a:endParaRPr>
          </a:p>
          <a:p>
            <a:pPr marL="0" indent="0">
              <a:buNone/>
            </a:pPr>
            <a:r>
              <a:rPr lang="fr-FR" b="1" dirty="0">
                <a:latin typeface="Arial" panose="020B0604020202020204" pitchFamily="34" charset="0"/>
                <a:cs typeface="Arial" panose="020B0604020202020204" pitchFamily="34" charset="0"/>
              </a:rPr>
              <a:t>Art. L. 330-3 du code de commerce :</a:t>
            </a:r>
          </a:p>
          <a:p>
            <a:pPr marL="0" indent="0">
              <a:buNone/>
            </a:pPr>
            <a:endParaRPr lang="fr-FR" b="1" dirty="0">
              <a:solidFill>
                <a:srgbClr val="FF0000"/>
              </a:solidFill>
              <a:latin typeface="Arial" panose="020B0604020202020204" pitchFamily="34" charset="0"/>
              <a:cs typeface="Arial" panose="020B0604020202020204" pitchFamily="34" charset="0"/>
            </a:endParaRPr>
          </a:p>
          <a:p>
            <a:pPr marL="0" lvl="3" indent="0" algn="just">
              <a:buNone/>
            </a:pP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Toute personne qui met à la disposition d'une autre personne un nom commercial, une </a:t>
            </a:r>
            <a:r>
              <a:rPr lang="fr-FR" b="1" i="1" dirty="0">
                <a:latin typeface="Arial" panose="020B0604020202020204" pitchFamily="34" charset="0"/>
                <a:cs typeface="Arial" panose="020B0604020202020204" pitchFamily="34" charset="0"/>
              </a:rPr>
              <a:t>marque</a:t>
            </a:r>
            <a:r>
              <a:rPr lang="fr-FR" i="1" dirty="0">
                <a:latin typeface="Arial" panose="020B0604020202020204" pitchFamily="34" charset="0"/>
                <a:cs typeface="Arial" panose="020B0604020202020204" pitchFamily="34" charset="0"/>
              </a:rPr>
              <a:t> ou une enseigne, en exigeant d'elle un engagement </a:t>
            </a:r>
            <a:r>
              <a:rPr lang="fr-FR" b="1" i="1" dirty="0">
                <a:latin typeface="Arial" panose="020B0604020202020204" pitchFamily="34" charset="0"/>
                <a:cs typeface="Arial" panose="020B0604020202020204" pitchFamily="34" charset="0"/>
              </a:rPr>
              <a:t>d'exclusivité</a:t>
            </a:r>
            <a:r>
              <a:rPr lang="fr-FR" i="1" dirty="0">
                <a:latin typeface="Arial" panose="020B0604020202020204" pitchFamily="34" charset="0"/>
                <a:cs typeface="Arial" panose="020B0604020202020204" pitchFamily="34" charset="0"/>
              </a:rPr>
              <a:t> ou de quasi-exclusivité pour l'exercice de son activité, est tenue, préalablement à la signature de tout contrat conclu dans </a:t>
            </a:r>
            <a:r>
              <a:rPr lang="fr-FR" b="1" i="1" dirty="0">
                <a:latin typeface="Arial" panose="020B0604020202020204" pitchFamily="34" charset="0"/>
                <a:cs typeface="Arial" panose="020B0604020202020204" pitchFamily="34" charset="0"/>
              </a:rPr>
              <a:t>l'intérêt commun </a:t>
            </a:r>
            <a:r>
              <a:rPr lang="fr-FR" i="1" dirty="0">
                <a:latin typeface="Arial" panose="020B0604020202020204" pitchFamily="34" charset="0"/>
                <a:cs typeface="Arial" panose="020B0604020202020204" pitchFamily="34" charset="0"/>
              </a:rPr>
              <a:t>des deux parties, de fournir à l'autre partie un </a:t>
            </a:r>
            <a:r>
              <a:rPr lang="fr-FR" b="1" i="1" dirty="0">
                <a:latin typeface="Arial" panose="020B0604020202020204" pitchFamily="34" charset="0"/>
                <a:cs typeface="Arial" panose="020B0604020202020204" pitchFamily="34" charset="0"/>
              </a:rPr>
              <a:t>document</a:t>
            </a:r>
            <a:r>
              <a:rPr lang="fr-FR" i="1" dirty="0">
                <a:latin typeface="Arial" panose="020B0604020202020204" pitchFamily="34" charset="0"/>
                <a:cs typeface="Arial" panose="020B0604020202020204" pitchFamily="34" charset="0"/>
              </a:rPr>
              <a:t> donnant des informations sincères, qui lui permette de s'engager en connaissance de cause </a:t>
            </a:r>
            <a:r>
              <a:rPr lang="fr-FR" dirty="0">
                <a:latin typeface="Arial" panose="020B0604020202020204" pitchFamily="34" charset="0"/>
                <a:cs typeface="Arial" panose="020B0604020202020204" pitchFamily="34" charset="0"/>
              </a:rPr>
              <a:t>».</a:t>
            </a:r>
          </a:p>
          <a:p>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AA963A8B-7D57-4257-A27D-389AB028BF83}"/>
              </a:ext>
            </a:extLst>
          </p:cNvPr>
          <p:cNvSpPr>
            <a:spLocks noGrp="1"/>
          </p:cNvSpPr>
          <p:nvPr>
            <p:ph type="sldNum" sz="quarter" idx="10"/>
          </p:nvPr>
        </p:nvSpPr>
        <p:spPr/>
        <p:txBody>
          <a:bodyPr/>
          <a:lstStyle/>
          <a:p>
            <a:pPr>
              <a:defRPr/>
            </a:pPr>
            <a:fld id="{CE6B577E-FA0A-4000-9108-E9EC658625CC}" type="slidenum">
              <a:rPr lang="fr-FR" altLang="fr-FR" smtClean="0"/>
              <a:pPr>
                <a:defRPr/>
              </a:pPr>
              <a:t>78</a:t>
            </a:fld>
            <a:endParaRPr lang="fr-FR" altLang="fr-FR"/>
          </a:p>
        </p:txBody>
      </p:sp>
    </p:spTree>
    <p:extLst>
      <p:ext uri="{BB962C8B-B14F-4D97-AF65-F5344CB8AC3E}">
        <p14:creationId xmlns:p14="http://schemas.microsoft.com/office/powerpoint/2010/main" val="2059336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lvl="3" indent="0">
              <a:buNone/>
            </a:pPr>
            <a:endParaRPr lang="fr-FR" sz="1800" dirty="0">
              <a:latin typeface="+mn-lt"/>
            </a:endParaRPr>
          </a:p>
          <a:p>
            <a:pPr marL="0" lvl="0" indent="0">
              <a:buNone/>
            </a:pPr>
            <a:r>
              <a:rPr lang="fr-FR" sz="1800" dirty="0">
                <a:solidFill>
                  <a:srgbClr val="A50000"/>
                </a:solidFill>
                <a:latin typeface="Arial" panose="020B0604020202020204" pitchFamily="34" charset="0"/>
                <a:ea typeface="Wingdings"/>
                <a:cs typeface="Arial" panose="020B0604020202020204" pitchFamily="34" charset="0"/>
                <a:sym typeface="Wingdings"/>
              </a:rPr>
              <a:t> </a:t>
            </a:r>
            <a:r>
              <a:rPr lang="fr-FR" sz="1800" u="sng" dirty="0">
                <a:solidFill>
                  <a:srgbClr val="A50000"/>
                </a:solidFill>
                <a:latin typeface="Arial" panose="020B0604020202020204" pitchFamily="34" charset="0"/>
                <a:cs typeface="Arial" panose="020B0604020202020204" pitchFamily="34" charset="0"/>
              </a:rPr>
              <a:t>Hypothèses où la délivrance d’un DIP est obligatoire</a:t>
            </a:r>
            <a:r>
              <a:rPr lang="fr-FR" sz="1800" dirty="0">
                <a:solidFill>
                  <a:srgbClr val="A50000"/>
                </a:solidFill>
                <a:latin typeface="Arial" panose="020B0604020202020204" pitchFamily="34" charset="0"/>
                <a:cs typeface="Arial" panose="020B0604020202020204" pitchFamily="34" charset="0"/>
              </a:rPr>
              <a:t> </a:t>
            </a:r>
            <a:r>
              <a:rPr lang="fr-FR" sz="1800" b="1" dirty="0">
                <a:solidFill>
                  <a:srgbClr val="A50000"/>
                </a:solidFill>
                <a:latin typeface="Arial" panose="020B0604020202020204" pitchFamily="34" charset="0"/>
                <a:cs typeface="Arial" panose="020B0604020202020204" pitchFamily="34" charset="0"/>
              </a:rPr>
              <a:t>: </a:t>
            </a:r>
          </a:p>
          <a:p>
            <a:pPr marL="0" lvl="0" indent="0">
              <a:buNone/>
            </a:pPr>
            <a:endParaRPr lang="fr-FR" sz="1800" b="1" dirty="0">
              <a:latin typeface="Arial" panose="020B0604020202020204" pitchFamily="34" charset="0"/>
              <a:cs typeface="Arial" panose="020B0604020202020204" pitchFamily="34" charset="0"/>
            </a:endParaRPr>
          </a:p>
          <a:p>
            <a:pPr marL="0" lvl="0" indent="0">
              <a:buNone/>
            </a:pPr>
            <a:r>
              <a:rPr lang="fr-FR" sz="1800" b="1" dirty="0">
                <a:latin typeface="Arial" panose="020B0604020202020204" pitchFamily="34" charset="0"/>
                <a:cs typeface="Arial" panose="020B0604020202020204" pitchFamily="34" charset="0"/>
              </a:rPr>
              <a:t>2 conditions à sa </a:t>
            </a:r>
            <a:r>
              <a:rPr lang="fr-FR" sz="1800" b="1" dirty="0">
                <a:solidFill>
                  <a:srgbClr val="000000"/>
                </a:solidFill>
                <a:latin typeface="Arial" panose="020B0604020202020204" pitchFamily="34" charset="0"/>
                <a:cs typeface="Arial" panose="020B0604020202020204" pitchFamily="34" charset="0"/>
              </a:rPr>
              <a:t>délivrance : </a:t>
            </a:r>
            <a:endParaRPr lang="fr-FR" sz="1800" dirty="0">
              <a:solidFill>
                <a:srgbClr val="000000"/>
              </a:solidFill>
              <a:latin typeface="Arial" panose="020B0604020202020204" pitchFamily="34" charset="0"/>
              <a:cs typeface="Arial" panose="020B0604020202020204" pitchFamily="34" charset="0"/>
            </a:endParaRPr>
          </a:p>
          <a:p>
            <a:pPr marL="400050" lvl="1" indent="0">
              <a:buNone/>
            </a:pPr>
            <a:r>
              <a:rPr lang="fr-FR" sz="1800" dirty="0">
                <a:solidFill>
                  <a:srgbClr val="000000"/>
                </a:solidFill>
                <a:latin typeface="Arial" panose="020B0604020202020204" pitchFamily="34" charset="0"/>
                <a:cs typeface="Arial" panose="020B0604020202020204" pitchFamily="34" charset="0"/>
              </a:rPr>
              <a:t>1°une « mise à disposition » de signes distinctifs ; et </a:t>
            </a:r>
          </a:p>
          <a:p>
            <a:pPr marL="400050" lvl="1" indent="0">
              <a:buNone/>
            </a:pPr>
            <a:r>
              <a:rPr lang="fr-FR" sz="1800" dirty="0">
                <a:solidFill>
                  <a:srgbClr val="000000"/>
                </a:solidFill>
                <a:latin typeface="Arial" panose="020B0604020202020204" pitchFamily="34" charset="0"/>
                <a:cs typeface="Arial" panose="020B0604020202020204" pitchFamily="34" charset="0"/>
              </a:rPr>
              <a:t>2°une exclusivité ou une quasi-exclusivité, qu’elle soit d’activité ou d’approvisionnement.</a:t>
            </a:r>
          </a:p>
          <a:p>
            <a:pPr marL="0" indent="0">
              <a:buNone/>
            </a:pPr>
            <a:endParaRPr lang="fr-FR" sz="1800" dirty="0">
              <a:solidFill>
                <a:srgbClr val="000000"/>
              </a:solidFill>
              <a:latin typeface="Arial" panose="020B0604020202020204" pitchFamily="34" charset="0"/>
              <a:cs typeface="Arial" panose="020B0604020202020204" pitchFamily="34" charset="0"/>
            </a:endParaRPr>
          </a:p>
          <a:p>
            <a:pPr marL="0" indent="0" algn="just">
              <a:buNone/>
            </a:pPr>
            <a:r>
              <a:rPr lang="fr-FR" sz="1800" dirty="0">
                <a:solidFill>
                  <a:prstClr val="black"/>
                </a:solidFill>
                <a:latin typeface="Arial" panose="020B0604020202020204" pitchFamily="34" charset="0"/>
                <a:cs typeface="Arial" panose="020B0604020202020204" pitchFamily="34" charset="0"/>
              </a:rPr>
              <a:t>Sont notamment concernés : </a:t>
            </a:r>
          </a:p>
          <a:p>
            <a:pPr lvl="1" algn="just">
              <a:buFont typeface="Arial" panose="020B0604020202020204" pitchFamily="34" charset="0"/>
              <a:buChar char="•"/>
            </a:pPr>
            <a:r>
              <a:rPr lang="fr-FR" sz="1800" dirty="0">
                <a:solidFill>
                  <a:prstClr val="black"/>
                </a:solidFill>
                <a:latin typeface="Arial" panose="020B0604020202020204" pitchFamily="34" charset="0"/>
                <a:cs typeface="Arial" panose="020B0604020202020204" pitchFamily="34" charset="0"/>
              </a:rPr>
              <a:t>les contrats d’agence commerciale exclusive ; </a:t>
            </a:r>
          </a:p>
          <a:p>
            <a:pPr lvl="1" algn="just">
              <a:buFont typeface="Arial" panose="020B0604020202020204" pitchFamily="34" charset="0"/>
              <a:buChar char="•"/>
            </a:pPr>
            <a:r>
              <a:rPr lang="fr-FR" sz="1800" dirty="0">
                <a:solidFill>
                  <a:prstClr val="black"/>
                </a:solidFill>
                <a:latin typeface="Arial" panose="020B0604020202020204" pitchFamily="34" charset="0"/>
                <a:cs typeface="Arial" panose="020B0604020202020204" pitchFamily="34" charset="0"/>
              </a:rPr>
              <a:t>les contrats de location gérance avec exclusivité ; </a:t>
            </a:r>
          </a:p>
          <a:p>
            <a:pPr lvl="1" algn="just">
              <a:buFont typeface="Arial" panose="020B0604020202020204" pitchFamily="34" charset="0"/>
              <a:buChar char="•"/>
            </a:pPr>
            <a:r>
              <a:rPr lang="fr-FR" sz="1800" dirty="0">
                <a:solidFill>
                  <a:prstClr val="black"/>
                </a:solidFill>
                <a:latin typeface="Arial" panose="020B0604020202020204" pitchFamily="34" charset="0"/>
                <a:cs typeface="Arial" panose="020B0604020202020204" pitchFamily="34" charset="0"/>
              </a:rPr>
              <a:t>les contrats de franchise avec exclusivité d’approvisionnement ; </a:t>
            </a:r>
          </a:p>
          <a:p>
            <a:pPr lvl="1" algn="just">
              <a:buFont typeface="Arial" panose="020B0604020202020204" pitchFamily="34" charset="0"/>
              <a:buChar char="•"/>
            </a:pPr>
            <a:r>
              <a:rPr lang="fr-FR" sz="1800" dirty="0">
                <a:solidFill>
                  <a:prstClr val="black"/>
                </a:solidFill>
                <a:latin typeface="Arial" panose="020B0604020202020204" pitchFamily="34" charset="0"/>
                <a:cs typeface="Arial" panose="020B0604020202020204" pitchFamily="34" charset="0"/>
              </a:rPr>
              <a:t>les contrats d’approvisionnement exclusif ; </a:t>
            </a:r>
          </a:p>
          <a:p>
            <a:pPr lvl="1" algn="just">
              <a:buFont typeface="Arial" panose="020B0604020202020204" pitchFamily="34" charset="0"/>
              <a:buChar char="•"/>
            </a:pPr>
            <a:r>
              <a:rPr lang="fr-FR" sz="1800" dirty="0">
                <a:solidFill>
                  <a:prstClr val="black"/>
                </a:solidFill>
                <a:latin typeface="Arial" panose="020B0604020202020204" pitchFamily="34" charset="0"/>
                <a:cs typeface="Arial" panose="020B0604020202020204" pitchFamily="34" charset="0"/>
              </a:rPr>
              <a:t>les contrats de licence de marque exclusive ; </a:t>
            </a:r>
          </a:p>
          <a:p>
            <a:pPr lvl="1" algn="just">
              <a:buFont typeface="Arial" panose="020B0604020202020204" pitchFamily="34" charset="0"/>
              <a:buChar char="•"/>
            </a:pPr>
            <a:r>
              <a:rPr lang="fr-FR" sz="1800" b="1" dirty="0">
                <a:solidFill>
                  <a:prstClr val="black"/>
                </a:solidFill>
                <a:latin typeface="Arial" panose="020B0604020202020204" pitchFamily="34" charset="0"/>
                <a:cs typeface="Arial" panose="020B0604020202020204" pitchFamily="34" charset="0"/>
              </a:rPr>
              <a:t>Les contrats de distribution sélective </a:t>
            </a:r>
            <a:r>
              <a:rPr lang="fr-FR" sz="1800" dirty="0">
                <a:solidFill>
                  <a:prstClr val="black"/>
                </a:solidFill>
                <a:latin typeface="Arial" panose="020B0604020202020204" pitchFamily="34" charset="0"/>
                <a:cs typeface="Arial" panose="020B0604020202020204" pitchFamily="34" charset="0"/>
              </a:rPr>
              <a:t>ou de distribution exclusive </a:t>
            </a:r>
            <a:r>
              <a:rPr lang="fr-FR" sz="1800" b="1" dirty="0">
                <a:solidFill>
                  <a:prstClr val="black"/>
                </a:solidFill>
                <a:latin typeface="Arial" panose="020B0604020202020204" pitchFamily="34" charset="0"/>
                <a:cs typeface="Arial" panose="020B0604020202020204" pitchFamily="34" charset="0"/>
              </a:rPr>
              <a:t>avec exclusivité de marque ou d’approvisionnement.</a:t>
            </a:r>
          </a:p>
          <a:p>
            <a:pPr marL="0" indent="0" algn="just">
              <a:buNone/>
            </a:pPr>
            <a:endParaRPr lang="fr-FR" sz="1800" dirty="0">
              <a:solidFill>
                <a:prstClr val="black"/>
              </a:solidFill>
              <a:latin typeface="Arial" panose="020B0604020202020204" pitchFamily="34" charset="0"/>
              <a:cs typeface="Arial" panose="020B0604020202020204" pitchFamily="34" charset="0"/>
            </a:endParaRPr>
          </a:p>
          <a:p>
            <a:pPr marL="0" indent="0" algn="just">
              <a:buNone/>
            </a:pPr>
            <a:r>
              <a:rPr lang="fr-FR" sz="1800" dirty="0">
                <a:solidFill>
                  <a:prstClr val="black"/>
                </a:solidFill>
                <a:latin typeface="Arial" panose="020B0604020202020204" pitchFamily="34" charset="0"/>
                <a:ea typeface="ＭＳ Ｐゴシック" pitchFamily="34" charset="-128"/>
                <a:cs typeface="Arial" panose="020B0604020202020204" pitchFamily="34" charset="0"/>
              </a:rPr>
              <a:t>L’obligation est également applicable en cas de </a:t>
            </a:r>
            <a:r>
              <a:rPr lang="fr-FR" sz="1800" u="sng" dirty="0">
                <a:solidFill>
                  <a:prstClr val="black"/>
                </a:solidFill>
                <a:latin typeface="Arial" panose="020B0604020202020204" pitchFamily="34" charset="0"/>
                <a:ea typeface="ＭＳ Ｐゴシック" pitchFamily="34" charset="-128"/>
                <a:cs typeface="Arial" panose="020B0604020202020204" pitchFamily="34" charset="0"/>
              </a:rPr>
              <a:t>renouvellement du contrat</a:t>
            </a:r>
            <a:r>
              <a:rPr lang="fr-FR" sz="1800" dirty="0">
                <a:solidFill>
                  <a:prstClr val="black"/>
                </a:solidFill>
                <a:latin typeface="Arial" panose="020B0604020202020204" pitchFamily="34" charset="0"/>
                <a:ea typeface="ＭＳ Ｐゴシック" pitchFamily="34" charset="-128"/>
                <a:cs typeface="Arial" panose="020B0604020202020204" pitchFamily="34" charset="0"/>
              </a:rPr>
              <a:t> (Com., 14 janv. 2003, n°00-11.781) et en cas de </a:t>
            </a:r>
            <a:r>
              <a:rPr lang="fr-FR" sz="1800" u="sng" dirty="0">
                <a:solidFill>
                  <a:prstClr val="black"/>
                </a:solidFill>
                <a:latin typeface="Arial" panose="020B0604020202020204" pitchFamily="34" charset="0"/>
                <a:ea typeface="ＭＳ Ｐゴシック" pitchFamily="34" charset="-128"/>
                <a:cs typeface="Arial" panose="020B0604020202020204" pitchFamily="34" charset="0"/>
              </a:rPr>
              <a:t>cession de fonds de commerce avec le contrat</a:t>
            </a:r>
            <a:r>
              <a:rPr lang="fr-FR" sz="1800" dirty="0">
                <a:solidFill>
                  <a:prstClr val="black"/>
                </a:solidFill>
                <a:latin typeface="Arial" panose="020B0604020202020204" pitchFamily="34" charset="0"/>
                <a:ea typeface="ＭＳ Ｐゴシック" pitchFamily="34" charset="-128"/>
                <a:cs typeface="Arial" panose="020B0604020202020204" pitchFamily="34" charset="0"/>
              </a:rPr>
              <a:t> </a:t>
            </a:r>
            <a:r>
              <a:rPr lang="pt-BR" sz="1800" dirty="0">
                <a:solidFill>
                  <a:prstClr val="black"/>
                </a:solidFill>
                <a:latin typeface="Arial" panose="020B0604020202020204" pitchFamily="34" charset="0"/>
                <a:ea typeface="ＭＳ Ｐゴシック" pitchFamily="34" charset="-128"/>
                <a:cs typeface="Arial" panose="020B0604020202020204" pitchFamily="34" charset="0"/>
              </a:rPr>
              <a:t>(Com., 7 janv. 2004, n° 00-11.692)</a:t>
            </a:r>
            <a:r>
              <a:rPr lang="fr-FR" sz="1800" dirty="0">
                <a:solidFill>
                  <a:prstClr val="black"/>
                </a:solidFill>
                <a:latin typeface="Arial" panose="020B0604020202020204" pitchFamily="34" charset="0"/>
                <a:ea typeface="ＭＳ Ｐゴシック" pitchFamily="34" charset="-128"/>
                <a:cs typeface="Arial" panose="020B0604020202020204" pitchFamily="34" charset="0"/>
              </a:rPr>
              <a:t>.</a:t>
            </a:r>
            <a:endParaRPr lang="fr-FR" sz="1800" dirty="0">
              <a:solidFill>
                <a:prstClr val="black"/>
              </a:solidFill>
              <a:latin typeface="Arial" panose="020B0604020202020204" pitchFamily="34" charset="0"/>
              <a:cs typeface="Arial" panose="020B0604020202020204" pitchFamily="34" charset="0"/>
            </a:endParaRPr>
          </a:p>
          <a:p>
            <a:pPr marL="0" indent="0" algn="just">
              <a:buNone/>
            </a:pPr>
            <a:endParaRPr lang="fr-FR" sz="1800" dirty="0">
              <a:solidFill>
                <a:prstClr val="black"/>
              </a:solidFill>
              <a:latin typeface="+mn-lt"/>
            </a:endParaRPr>
          </a:p>
          <a:p>
            <a:pPr marL="0" indent="0" algn="just">
              <a:buNone/>
            </a:pPr>
            <a:endParaRPr lang="fr-FR" sz="1800" dirty="0">
              <a:solidFill>
                <a:prstClr val="black"/>
              </a:solidFill>
              <a:latin typeface="+mn-lt"/>
            </a:endParaRPr>
          </a:p>
          <a:p>
            <a:pPr algn="just"/>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CBB9A746-C726-42A8-B76E-6AB92DDF3CD1}"/>
              </a:ext>
            </a:extLst>
          </p:cNvPr>
          <p:cNvSpPr>
            <a:spLocks noGrp="1"/>
          </p:cNvSpPr>
          <p:nvPr>
            <p:ph type="sldNum" sz="quarter" idx="10"/>
          </p:nvPr>
        </p:nvSpPr>
        <p:spPr/>
        <p:txBody>
          <a:bodyPr/>
          <a:lstStyle/>
          <a:p>
            <a:pPr>
              <a:defRPr/>
            </a:pPr>
            <a:fld id="{CE6B577E-FA0A-4000-9108-E9EC658625CC}" type="slidenum">
              <a:rPr lang="fr-FR" altLang="fr-FR" smtClean="0"/>
              <a:pPr>
                <a:defRPr/>
              </a:pPr>
              <a:t>79</a:t>
            </a:fld>
            <a:endParaRPr lang="fr-FR" altLang="fr-FR"/>
          </a:p>
        </p:txBody>
      </p:sp>
    </p:spTree>
    <p:extLst>
      <p:ext uri="{BB962C8B-B14F-4D97-AF65-F5344CB8AC3E}">
        <p14:creationId xmlns:p14="http://schemas.microsoft.com/office/powerpoint/2010/main" val="46193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spcAft>
                <a:spcPts val="600"/>
              </a:spcAft>
              <a:buNone/>
            </a:pPr>
            <a:r>
              <a:rPr lang="fr-FR" sz="1800" b="1" u="sng" dirty="0">
                <a:solidFill>
                  <a:srgbClr val="C00000"/>
                </a:solidFill>
              </a:rPr>
              <a:t>Critères Metro</a:t>
            </a:r>
            <a:r>
              <a:rPr lang="fr-FR" sz="1800" b="1" dirty="0">
                <a:solidFill>
                  <a:srgbClr val="C00000"/>
                </a:solidFill>
              </a:rPr>
              <a:t> </a:t>
            </a:r>
            <a:r>
              <a:rPr lang="fr-FR" sz="1800" dirty="0">
                <a:solidFill>
                  <a:srgbClr val="C00000"/>
                </a:solidFill>
              </a:rPr>
              <a:t>:</a:t>
            </a:r>
          </a:p>
          <a:p>
            <a:pPr algn="just">
              <a:spcAft>
                <a:spcPts val="0"/>
              </a:spcAft>
              <a:buFont typeface="Wingdings" panose="05000000000000000000" pitchFamily="2" charset="2"/>
              <a:buChar char="Ø"/>
            </a:pPr>
            <a:r>
              <a:rPr lang="fr-FR" sz="1800" dirty="0"/>
              <a:t>la nature des biens ou services en question doit être telle qu’un système de distribution sélective est nécessaire</a:t>
            </a:r>
          </a:p>
          <a:p>
            <a:pPr marL="358775" indent="0" algn="just">
              <a:spcBef>
                <a:spcPts val="0"/>
              </a:spcBef>
              <a:spcAft>
                <a:spcPts val="600"/>
              </a:spcAft>
              <a:buNone/>
            </a:pPr>
            <a:r>
              <a:rPr lang="fr-FR" sz="1800" dirty="0"/>
              <a:t>(</a:t>
            </a:r>
            <a:r>
              <a:rPr lang="fr-FR" sz="1800" i="1" dirty="0"/>
              <a:t>ex : produits de haute qualité ou technicité, biens de luxe résultant de leurs caractéristiques matérielles ou de leur sensation de luxe</a:t>
            </a:r>
            <a:r>
              <a:rPr lang="fr-FR" sz="1800" dirty="0"/>
              <a:t>),</a:t>
            </a:r>
          </a:p>
          <a:p>
            <a:pPr algn="just">
              <a:spcAft>
                <a:spcPts val="600"/>
              </a:spcAft>
              <a:buFont typeface="Wingdings" panose="05000000000000000000" pitchFamily="2" charset="2"/>
              <a:buChar char="Ø"/>
            </a:pPr>
            <a:r>
              <a:rPr lang="fr-FR" sz="1800" dirty="0"/>
              <a:t>les revendeurs doivent satisfaire à des critères objectifs de nature purement qualitative qui sont fixés de manière uniforme pour tous les revendeurs potentiels et appliqués de façon non discriminatoire,</a:t>
            </a:r>
          </a:p>
          <a:p>
            <a:pPr algn="just">
              <a:spcAft>
                <a:spcPts val="600"/>
              </a:spcAft>
              <a:buFont typeface="Wingdings" panose="05000000000000000000" pitchFamily="2" charset="2"/>
              <a:buChar char="Ø"/>
            </a:pPr>
            <a:r>
              <a:rPr lang="fr-FR" sz="1800" dirty="0"/>
              <a:t>les critères définis ne doivent pas aller au-delà de ce qui est nécessaire.</a:t>
            </a:r>
          </a:p>
        </p:txBody>
      </p:sp>
      <p:sp>
        <p:nvSpPr>
          <p:cNvPr id="7" name="Titre 3">
            <a:extLst>
              <a:ext uri="{FF2B5EF4-FFF2-40B4-BE49-F238E27FC236}">
                <a16:creationId xmlns:a16="http://schemas.microsoft.com/office/drawing/2014/main" id="{8829E1F1-013D-42F4-B158-73ADCEE17B11}"/>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CE2B6315-0D0A-4432-946A-8FC307CFDE93}"/>
              </a:ext>
            </a:extLst>
          </p:cNvPr>
          <p:cNvSpPr>
            <a:spLocks noGrp="1"/>
          </p:cNvSpPr>
          <p:nvPr>
            <p:ph type="sldNum" sz="quarter" idx="10"/>
          </p:nvPr>
        </p:nvSpPr>
        <p:spPr/>
        <p:txBody>
          <a:bodyPr/>
          <a:lstStyle/>
          <a:p>
            <a:pPr>
              <a:defRPr/>
            </a:pPr>
            <a:fld id="{CE6B577E-FA0A-4000-9108-E9EC658625CC}" type="slidenum">
              <a:rPr lang="fr-FR" altLang="fr-FR" smtClean="0"/>
              <a:pPr>
                <a:defRPr/>
              </a:pPr>
              <a:t>8</a:t>
            </a:fld>
            <a:endParaRPr lang="fr-FR" altLang="fr-FR"/>
          </a:p>
        </p:txBody>
      </p:sp>
    </p:spTree>
    <p:extLst>
      <p:ext uri="{BB962C8B-B14F-4D97-AF65-F5344CB8AC3E}">
        <p14:creationId xmlns:p14="http://schemas.microsoft.com/office/powerpoint/2010/main" val="1681749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9E2EE9-046A-4AC7-B0D0-4423B42A25C2}"/>
              </a:ext>
            </a:extLst>
          </p:cNvPr>
          <p:cNvSpPr>
            <a:spLocks noGrp="1"/>
          </p:cNvSpPr>
          <p:nvPr>
            <p:ph idx="1"/>
          </p:nvPr>
        </p:nvSpPr>
        <p:spPr>
          <a:solidFill>
            <a:schemeClr val="bg1"/>
          </a:solidFill>
        </p:spPr>
        <p:txBody>
          <a:bodyPr anchor="ctr" anchorCtr="0">
            <a:normAutofit/>
          </a:bodyPr>
          <a:lstStyle/>
          <a:p>
            <a:pPr marL="360000" lvl="3" indent="-360000" algn="just">
              <a:spcBef>
                <a:spcPts val="0"/>
              </a:spcBef>
              <a:spcAft>
                <a:spcPts val="0"/>
              </a:spcAft>
              <a:buFont typeface="Arial" pitchFamily="34" charset="0"/>
              <a:buChar char="•"/>
              <a:defRPr/>
            </a:pPr>
            <a:r>
              <a:rPr lang="fr-FR" sz="1800" dirty="0">
                <a:solidFill>
                  <a:prstClr val="black"/>
                </a:solidFill>
                <a:latin typeface="Arial" panose="020B0604020202020204" pitchFamily="34" charset="0"/>
                <a:ea typeface="ＭＳ Ｐゴシック" pitchFamily="34" charset="-128"/>
                <a:cs typeface="Arial" panose="020B0604020202020204" pitchFamily="34" charset="0"/>
              </a:rPr>
              <a:t>L’obligation d’information précontractuelle doit de même être respectée lors de la reconduction tacite du contrat de franchise pour permettre au franchisé de s’engager de nouveau avec des informations actualisées. </a:t>
            </a:r>
          </a:p>
          <a:p>
            <a:pPr marL="357188" lvl="3" indent="0" algn="just">
              <a:spcBef>
                <a:spcPts val="0"/>
              </a:spcBef>
              <a:spcAft>
                <a:spcPts val="0"/>
              </a:spcAft>
              <a:buNone/>
              <a:defRPr/>
            </a:pPr>
            <a:endParaRPr lang="fr-FR" sz="1800" cap="none" dirty="0">
              <a:solidFill>
                <a:prstClr val="black"/>
              </a:solidFill>
              <a:latin typeface="Arial" panose="020B0604020202020204" pitchFamily="34" charset="0"/>
              <a:ea typeface="ＭＳ Ｐゴシック" pitchFamily="34" charset="-128"/>
              <a:cs typeface="Arial" panose="020B0604020202020204" pitchFamily="34" charset="0"/>
            </a:endParaRPr>
          </a:p>
          <a:p>
            <a:pPr marL="360000" lvl="3" indent="-360000" algn="just">
              <a:spcBef>
                <a:spcPts val="0"/>
              </a:spcBef>
              <a:spcAft>
                <a:spcPts val="0"/>
              </a:spcAft>
              <a:buFont typeface="Arial" pitchFamily="34" charset="0"/>
              <a:buChar char="•"/>
              <a:defRPr/>
            </a:pPr>
            <a:r>
              <a:rPr lang="fr-FR" sz="1800" dirty="0">
                <a:solidFill>
                  <a:prstClr val="black"/>
                </a:solidFill>
                <a:latin typeface="Arial" panose="020B0604020202020204" pitchFamily="34" charset="0"/>
                <a:ea typeface="ＭＳ Ｐゴシック" pitchFamily="34" charset="-128"/>
                <a:cs typeface="Arial" panose="020B0604020202020204" pitchFamily="34" charset="0"/>
              </a:rPr>
              <a:t>Idem en cas de renouvellement du contrat avec avenant portant sur un nouveau marché local (Toulouse Est au lieu d’Alès) où les prédécesseurs avaient dû cesser leur activité sans que les nouveaux franchisés en aient été informés: Paris, 7 nov. 2018, n°16/10209.</a:t>
            </a:r>
            <a:endParaRPr lang="fr-FR" sz="1800" cap="none" dirty="0">
              <a:solidFill>
                <a:prstClr val="black"/>
              </a:solidFill>
              <a:latin typeface="Arial" panose="020B0604020202020204" pitchFamily="34" charset="0"/>
              <a:cs typeface="Arial" panose="020B0604020202020204" pitchFamily="34" charset="0"/>
            </a:endParaRPr>
          </a:p>
        </p:txBody>
      </p:sp>
      <p:sp>
        <p:nvSpPr>
          <p:cNvPr id="7" name="Titre 3">
            <a:extLst>
              <a:ext uri="{FF2B5EF4-FFF2-40B4-BE49-F238E27FC236}">
                <a16:creationId xmlns:a16="http://schemas.microsoft.com/office/drawing/2014/main" id="{17B694B6-CD29-478D-B3C1-8CF5B0905B88}"/>
              </a:ext>
            </a:extLst>
          </p:cNvPr>
          <p:cNvSpPr>
            <a:spLocks noGrp="1"/>
          </p:cNvSpPr>
          <p:nvPr>
            <p:ph type="title"/>
          </p:nvPr>
        </p:nvSpPr>
        <p:spPr/>
        <p:txBody>
          <a:bodyPr>
            <a:normAutofit/>
          </a:bodyPr>
          <a:lstStyle/>
          <a:p>
            <a:r>
              <a:rPr lang="fr-FR"/>
              <a:t>II. La vie du contrat de distribution sélective</a:t>
            </a:r>
          </a:p>
        </p:txBody>
      </p:sp>
      <p:sp>
        <p:nvSpPr>
          <p:cNvPr id="2" name="Espace réservé du numéro de diapositive 1">
            <a:extLst>
              <a:ext uri="{FF2B5EF4-FFF2-40B4-BE49-F238E27FC236}">
                <a16:creationId xmlns:a16="http://schemas.microsoft.com/office/drawing/2014/main" id="{6F10DCA6-B033-4849-BFD0-86F808365760}"/>
              </a:ext>
            </a:extLst>
          </p:cNvPr>
          <p:cNvSpPr>
            <a:spLocks noGrp="1"/>
          </p:cNvSpPr>
          <p:nvPr>
            <p:ph type="sldNum" sz="quarter" idx="10"/>
          </p:nvPr>
        </p:nvSpPr>
        <p:spPr/>
        <p:txBody>
          <a:bodyPr/>
          <a:lstStyle/>
          <a:p>
            <a:pPr>
              <a:defRPr/>
            </a:pPr>
            <a:fld id="{CE6B577E-FA0A-4000-9108-E9EC658625CC}" type="slidenum">
              <a:rPr lang="fr-FR" altLang="fr-FR" smtClean="0"/>
              <a:pPr>
                <a:defRPr/>
              </a:pPr>
              <a:t>80</a:t>
            </a:fld>
            <a:endParaRPr lang="fr-FR" altLang="fr-FR"/>
          </a:p>
        </p:txBody>
      </p:sp>
    </p:spTree>
    <p:extLst>
      <p:ext uri="{BB962C8B-B14F-4D97-AF65-F5344CB8AC3E}">
        <p14:creationId xmlns:p14="http://schemas.microsoft.com/office/powerpoint/2010/main" val="3445507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F5B1845-FC76-493F-8C9A-47E66FBAC3A4}"/>
              </a:ext>
            </a:extLst>
          </p:cNvPr>
          <p:cNvSpPr>
            <a:spLocks noGrp="1"/>
          </p:cNvSpPr>
          <p:nvPr>
            <p:ph idx="1"/>
          </p:nvPr>
        </p:nvSpPr>
        <p:spPr>
          <a:solidFill>
            <a:schemeClr val="bg1"/>
          </a:solidFill>
        </p:spPr>
        <p:txBody>
          <a:bodyPr anchor="ctr" anchorCtr="0">
            <a:normAutofit/>
          </a:bodyPr>
          <a:lstStyle/>
          <a:p>
            <a:pPr marL="195263" indent="0">
              <a:lnSpc>
                <a:spcPct val="120000"/>
              </a:lnSpc>
              <a:spcBef>
                <a:spcPts val="0"/>
              </a:spcBef>
              <a:spcAft>
                <a:spcPts val="0"/>
              </a:spcAft>
              <a:buClr>
                <a:prstClr val="black"/>
              </a:buClr>
              <a:buNone/>
              <a:defRPr/>
            </a:pPr>
            <a:r>
              <a:rPr lang="fr-FR" sz="1800" dirty="0">
                <a:solidFill>
                  <a:srgbClr val="A50000"/>
                </a:solidFill>
                <a:latin typeface="Arial" panose="020B0604020202020204" pitchFamily="34" charset="0"/>
                <a:ea typeface="Wingdings"/>
                <a:cs typeface="Arial" panose="020B0604020202020204" pitchFamily="34" charset="0"/>
                <a:sym typeface="Wingdings"/>
              </a:rPr>
              <a:t> </a:t>
            </a:r>
            <a:r>
              <a:rPr lang="fr-FR" sz="1800" u="sng" cap="none" dirty="0">
                <a:solidFill>
                  <a:srgbClr val="A50000"/>
                </a:solidFill>
                <a:latin typeface="Arial" panose="020B0604020202020204" pitchFamily="34" charset="0"/>
                <a:cs typeface="Arial" panose="020B0604020202020204" pitchFamily="34" charset="0"/>
              </a:rPr>
              <a:t>Exception à l’obligation de fournir un DIP</a:t>
            </a:r>
            <a:r>
              <a:rPr lang="fr-FR" sz="1800" cap="none" dirty="0">
                <a:solidFill>
                  <a:srgbClr val="A50000"/>
                </a:solidFill>
                <a:latin typeface="Arial" panose="020B0604020202020204" pitchFamily="34" charset="0"/>
                <a:cs typeface="Arial" panose="020B0604020202020204" pitchFamily="34" charset="0"/>
              </a:rPr>
              <a:t> :</a:t>
            </a:r>
          </a:p>
          <a:p>
            <a:pPr marL="538163">
              <a:lnSpc>
                <a:spcPct val="120000"/>
              </a:lnSpc>
              <a:spcBef>
                <a:spcPts val="0"/>
              </a:spcBef>
              <a:spcAft>
                <a:spcPts val="0"/>
              </a:spcAft>
              <a:buClr>
                <a:prstClr val="black"/>
              </a:buClr>
              <a:buFont typeface="Wingdings" panose="05000000000000000000" pitchFamily="2" charset="2"/>
              <a:buChar char="v"/>
              <a:defRPr/>
            </a:pPr>
            <a:endParaRPr lang="fr-FR" b="1" i="1" cap="none" dirty="0">
              <a:solidFill>
                <a:prstClr val="black"/>
              </a:solidFill>
              <a:latin typeface="Arial" panose="020B0604020202020204" pitchFamily="34" charset="0"/>
              <a:cs typeface="Arial" panose="020B0604020202020204" pitchFamily="34" charset="0"/>
            </a:endParaRPr>
          </a:p>
          <a:p>
            <a:pPr algn="just">
              <a:lnSpc>
                <a:spcPct val="120000"/>
              </a:lnSpc>
              <a:spcBef>
                <a:spcPts val="0"/>
              </a:spcBef>
              <a:spcAft>
                <a:spcPts val="0"/>
              </a:spcAft>
              <a:buClr>
                <a:prstClr val="black"/>
              </a:buClr>
              <a:buFont typeface="Arial" charset="0"/>
              <a:buChar char="•"/>
              <a:defRPr/>
            </a:pPr>
            <a:r>
              <a:rPr lang="fr-FR" sz="1800" u="sng" cap="none" dirty="0">
                <a:solidFill>
                  <a:prstClr val="black"/>
                </a:solidFill>
                <a:latin typeface="Arial" panose="020B0604020202020204" pitchFamily="34" charset="0"/>
                <a:cs typeface="Arial" panose="020B0604020202020204" pitchFamily="34" charset="0"/>
              </a:rPr>
              <a:t>Contrats de bière</a:t>
            </a:r>
            <a:r>
              <a:rPr lang="fr-FR" sz="1800" cap="none" dirty="0">
                <a:solidFill>
                  <a:prstClr val="black"/>
                </a:solidFill>
                <a:latin typeface="Arial" panose="020B0604020202020204" pitchFamily="34" charset="0"/>
                <a:cs typeface="Arial" panose="020B0604020202020204" pitchFamily="34" charset="0"/>
              </a:rPr>
              <a:t> : la jurisprudence considère que l’obligation n’est pas applicable aux contrats de bière dès lors qu’ils ne s’accompagnent pas de la mise à disposition d’un nom commercial, d’une marque ou d’une enseigne </a:t>
            </a:r>
            <a:r>
              <a:rPr lang="pt-BR" sz="1800" dirty="0">
                <a:solidFill>
                  <a:prstClr val="black"/>
                </a:solidFill>
                <a:latin typeface="Arial" panose="020B0604020202020204" pitchFamily="34" charset="0"/>
                <a:cs typeface="Arial" panose="020B0604020202020204" pitchFamily="34" charset="0"/>
              </a:rPr>
              <a:t>(CA Nancy, 5e ch. com., 25 mai 2016, n°15-01501).</a:t>
            </a:r>
            <a:endParaRPr lang="fr-FR" sz="1800" dirty="0">
              <a:solidFill>
                <a:prstClr val="black"/>
              </a:solidFill>
              <a:latin typeface="Arial" panose="020B0604020202020204" pitchFamily="34" charset="0"/>
              <a:cs typeface="Arial" panose="020B0604020202020204" pitchFamily="34" charset="0"/>
            </a:endParaRPr>
          </a:p>
          <a:p>
            <a:pPr algn="just">
              <a:lnSpc>
                <a:spcPct val="120000"/>
              </a:lnSpc>
              <a:spcBef>
                <a:spcPts val="0"/>
              </a:spcBef>
              <a:spcAft>
                <a:spcPts val="0"/>
              </a:spcAft>
              <a:buClr>
                <a:prstClr val="black"/>
              </a:buClr>
              <a:buFont typeface="Arial" charset="0"/>
              <a:buChar char="•"/>
              <a:defRPr/>
            </a:pPr>
            <a:endParaRPr lang="fr-FR" sz="1100" cap="none" dirty="0">
              <a:solidFill>
                <a:prstClr val="black"/>
              </a:solidFill>
              <a:latin typeface="Arial" charset="0"/>
            </a:endParaRPr>
          </a:p>
        </p:txBody>
      </p:sp>
      <p:sp>
        <p:nvSpPr>
          <p:cNvPr id="7" name="Titre 3">
            <a:extLst>
              <a:ext uri="{FF2B5EF4-FFF2-40B4-BE49-F238E27FC236}">
                <a16:creationId xmlns:a16="http://schemas.microsoft.com/office/drawing/2014/main" id="{3E221A96-DD59-4F55-B62B-1970E43AC4FC}"/>
              </a:ext>
            </a:extLst>
          </p:cNvPr>
          <p:cNvSpPr>
            <a:spLocks noGrp="1"/>
          </p:cNvSpPr>
          <p:nvPr>
            <p:ph type="title"/>
          </p:nvPr>
        </p:nvSpPr>
        <p:spPr/>
        <p:txBody>
          <a:bodyPr>
            <a:normAutofit/>
          </a:bodyPr>
          <a:lstStyle/>
          <a:p>
            <a:r>
              <a:rPr lang="fr-FR"/>
              <a:t>II. La vie du contrat de distribution sélective</a:t>
            </a:r>
          </a:p>
        </p:txBody>
      </p:sp>
      <p:sp>
        <p:nvSpPr>
          <p:cNvPr id="2" name="Espace réservé du numéro de diapositive 1">
            <a:extLst>
              <a:ext uri="{FF2B5EF4-FFF2-40B4-BE49-F238E27FC236}">
                <a16:creationId xmlns:a16="http://schemas.microsoft.com/office/drawing/2014/main" id="{BBF22B53-BFA3-422A-AC53-359AFD8B2BA1}"/>
              </a:ext>
            </a:extLst>
          </p:cNvPr>
          <p:cNvSpPr>
            <a:spLocks noGrp="1"/>
          </p:cNvSpPr>
          <p:nvPr>
            <p:ph type="sldNum" sz="quarter" idx="10"/>
          </p:nvPr>
        </p:nvSpPr>
        <p:spPr/>
        <p:txBody>
          <a:bodyPr/>
          <a:lstStyle/>
          <a:p>
            <a:pPr>
              <a:defRPr/>
            </a:pPr>
            <a:fld id="{CE6B577E-FA0A-4000-9108-E9EC658625CC}" type="slidenum">
              <a:rPr lang="fr-FR" altLang="fr-FR" smtClean="0"/>
              <a:pPr>
                <a:defRPr/>
              </a:pPr>
              <a:t>81</a:t>
            </a:fld>
            <a:endParaRPr lang="fr-FR" altLang="fr-F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pPr marL="0" lvl="0" indent="0">
              <a:buNone/>
            </a:pPr>
            <a:endParaRPr lang="fr-FR" u="sng" dirty="0">
              <a:solidFill>
                <a:srgbClr val="0000FF"/>
              </a:solidFill>
              <a:latin typeface="+mn-lt"/>
            </a:endParaRPr>
          </a:p>
          <a:p>
            <a:pPr lvl="0" algn="just">
              <a:spcAft>
                <a:spcPts val="600"/>
              </a:spcAft>
              <a:buFont typeface="Wingdings" panose="05000000000000000000" pitchFamily="2" charset="2"/>
              <a:buChar char="è"/>
            </a:pPr>
            <a:r>
              <a:rPr lang="fr-FR" u="sng" dirty="0">
                <a:solidFill>
                  <a:srgbClr val="A50000"/>
                </a:solidFill>
                <a:latin typeface="Arial" panose="020B0604020202020204" pitchFamily="34" charset="0"/>
                <a:cs typeface="Arial" panose="020B0604020202020204" pitchFamily="34" charset="0"/>
              </a:rPr>
              <a:t>Moment où le DIP doit être transmis</a:t>
            </a:r>
            <a:r>
              <a:rPr lang="fr-FR" dirty="0">
                <a:solidFill>
                  <a:srgbClr val="A5000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(contre délivrance d’une </a:t>
            </a:r>
            <a:r>
              <a:rPr lang="fr-FR" b="1" dirty="0">
                <a:latin typeface="Arial" panose="020B0604020202020204" pitchFamily="34" charset="0"/>
                <a:cs typeface="Arial" panose="020B0604020202020204" pitchFamily="34" charset="0"/>
              </a:rPr>
              <a:t>attestation de réception) : </a:t>
            </a:r>
            <a:endParaRPr lang="fr-FR" dirty="0">
              <a:latin typeface="Arial" panose="020B0604020202020204" pitchFamily="34" charset="0"/>
              <a:cs typeface="Arial" panose="020B0604020202020204" pitchFamily="34" charset="0"/>
            </a:endParaRPr>
          </a:p>
          <a:p>
            <a:pPr lvl="1" algn="just">
              <a:spcAft>
                <a:spcPts val="600"/>
              </a:spcAft>
              <a:buFont typeface="Arial" panose="020B0604020202020204" pitchFamily="34" charset="0"/>
              <a:buChar char="•"/>
            </a:pPr>
            <a:r>
              <a:rPr lang="fr-FR" b="1" dirty="0">
                <a:latin typeface="Arial" panose="020B0604020202020204" pitchFamily="34" charset="0"/>
                <a:cs typeface="Arial" panose="020B0604020202020204" pitchFamily="34" charset="0"/>
              </a:rPr>
              <a:t>avant la signature </a:t>
            </a:r>
            <a:r>
              <a:rPr lang="fr-FR" dirty="0">
                <a:latin typeface="Arial" panose="020B0604020202020204" pitchFamily="34" charset="0"/>
                <a:cs typeface="Arial" panose="020B0604020202020204" pitchFamily="34" charset="0"/>
              </a:rPr>
              <a:t>du contrat (</a:t>
            </a:r>
            <a:r>
              <a:rPr lang="fr-FR" b="1" dirty="0">
                <a:latin typeface="Arial" panose="020B0604020202020204" pitchFamily="34" charset="0"/>
                <a:cs typeface="Arial" panose="020B0604020202020204" pitchFamily="34" charset="0"/>
              </a:rPr>
              <a:t>20 jours minimum </a:t>
            </a:r>
            <a:r>
              <a:rPr lang="fr-FR" dirty="0">
                <a:latin typeface="Arial" panose="020B0604020202020204" pitchFamily="34" charset="0"/>
                <a:cs typeface="Arial" panose="020B0604020202020204" pitchFamily="34" charset="0"/>
              </a:rPr>
              <a:t>avant la signature. Incompressible mais possible de l’augmenter =&gt; CA Paris 13 fév. 2017 : délai obligatoire =&gt; fait de l’antidater par le franchiseur = réticence dolosive)</a:t>
            </a:r>
          </a:p>
          <a:p>
            <a:pPr lvl="1" algn="just">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au moment du </a:t>
            </a:r>
            <a:r>
              <a:rPr lang="fr-FR" b="1" dirty="0">
                <a:latin typeface="Arial" panose="020B0604020202020204" pitchFamily="34" charset="0"/>
                <a:cs typeface="Arial" panose="020B0604020202020204" pitchFamily="34" charset="0"/>
              </a:rPr>
              <a:t>renouvellement</a:t>
            </a:r>
            <a:r>
              <a:rPr lang="fr-FR" dirty="0">
                <a:latin typeface="Arial" panose="020B0604020202020204" pitchFamily="34" charset="0"/>
                <a:cs typeface="Arial" panose="020B0604020202020204" pitchFamily="34" charset="0"/>
              </a:rPr>
              <a:t> du contrat (Cass. Com. 9 oct. 2007, n°05-14.118)</a:t>
            </a:r>
          </a:p>
          <a:p>
            <a:pPr lvl="1" algn="just">
              <a:buFont typeface="Arial" panose="020B0604020202020204" pitchFamily="34" charset="0"/>
              <a:buChar char="•"/>
            </a:pPr>
            <a:r>
              <a:rPr lang="fr-FR" dirty="0">
                <a:latin typeface="Arial" panose="020B0604020202020204" pitchFamily="34" charset="0"/>
                <a:cs typeface="Arial" panose="020B0604020202020204" pitchFamily="34" charset="0"/>
              </a:rPr>
              <a:t>quand le distributeur </a:t>
            </a:r>
            <a:r>
              <a:rPr lang="fr-FR" b="1" dirty="0">
                <a:latin typeface="Arial" panose="020B0604020202020204" pitchFamily="34" charset="0"/>
                <a:cs typeface="Arial" panose="020B0604020202020204" pitchFamily="34" charset="0"/>
              </a:rPr>
              <a:t>cède son fonds de commerce </a:t>
            </a:r>
            <a:r>
              <a:rPr lang="fr-FR" dirty="0">
                <a:latin typeface="Arial" panose="020B0604020202020204" pitchFamily="34" charset="0"/>
                <a:cs typeface="Arial" panose="020B0604020202020204" pitchFamily="34" charset="0"/>
              </a:rPr>
              <a:t>(Cass. Com. 21 fév. 2012, n°11-13.653) </a:t>
            </a:r>
          </a:p>
          <a:p>
            <a:pPr marL="457200" lvl="1" indent="0" algn="just">
              <a:buNone/>
            </a:pPr>
            <a:endParaRPr lang="fr-FR" dirty="0">
              <a:latin typeface="Arial" panose="020B0604020202020204" pitchFamily="34" charset="0"/>
              <a:cs typeface="Arial" panose="020B0604020202020204" pitchFamily="34" charset="0"/>
            </a:endParaRPr>
          </a:p>
          <a:p>
            <a:pPr marL="0" indent="0" algn="just">
              <a:buNone/>
            </a:pPr>
            <a:r>
              <a:rPr lang="fr-FR" u="sng" dirty="0">
                <a:latin typeface="Arial" panose="020B0604020202020204" pitchFamily="34" charset="0"/>
                <a:cs typeface="Arial" panose="020B0604020202020204" pitchFamily="34" charset="0"/>
              </a:rPr>
              <a:t>Attention</a:t>
            </a:r>
            <a:r>
              <a:rPr lang="fr-FR" dirty="0">
                <a:latin typeface="Arial" panose="020B0604020202020204" pitchFamily="34" charset="0"/>
                <a:cs typeface="Arial" panose="020B0604020202020204" pitchFamily="34" charset="0"/>
              </a:rPr>
              <a:t> : Absence de force probante de la reconnaissance contractuelle de la réception du DIP (CA Paris, 13 décembre 2017, n°13/19504). </a:t>
            </a:r>
          </a:p>
          <a:p>
            <a:endParaRPr lang="fr-FR" dirty="0">
              <a:latin typeface="+mn-lt"/>
            </a:endParaRPr>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43DC265D-03F4-448A-A67B-0DEE25F9B0C8}"/>
              </a:ext>
            </a:extLst>
          </p:cNvPr>
          <p:cNvSpPr>
            <a:spLocks noGrp="1"/>
          </p:cNvSpPr>
          <p:nvPr>
            <p:ph type="sldNum" sz="quarter" idx="10"/>
          </p:nvPr>
        </p:nvSpPr>
        <p:spPr/>
        <p:txBody>
          <a:bodyPr/>
          <a:lstStyle/>
          <a:p>
            <a:pPr>
              <a:defRPr/>
            </a:pPr>
            <a:fld id="{CE6B577E-FA0A-4000-9108-E9EC658625CC}" type="slidenum">
              <a:rPr lang="fr-FR" altLang="fr-FR" smtClean="0"/>
              <a:pPr>
                <a:defRPr/>
              </a:pPr>
              <a:t>82</a:t>
            </a:fld>
            <a:endParaRPr lang="fr-FR" altLang="fr-FR"/>
          </a:p>
        </p:txBody>
      </p:sp>
    </p:spTree>
    <p:extLst>
      <p:ext uri="{BB962C8B-B14F-4D97-AF65-F5344CB8AC3E}">
        <p14:creationId xmlns:p14="http://schemas.microsoft.com/office/powerpoint/2010/main" val="223852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marL="0" indent="0">
              <a:buNone/>
            </a:pPr>
            <a:r>
              <a:rPr lang="fr-FR" dirty="0">
                <a:solidFill>
                  <a:srgbClr val="A50000"/>
                </a:solidFill>
                <a:latin typeface="Wingdings"/>
                <a:ea typeface="Wingdings"/>
                <a:cs typeface="Wingdings"/>
                <a:sym typeface="Wingdings"/>
              </a:rPr>
              <a:t> </a:t>
            </a:r>
            <a:r>
              <a:rPr lang="fr-FR" u="sng" dirty="0">
                <a:solidFill>
                  <a:srgbClr val="A50000"/>
                </a:solidFill>
              </a:rPr>
              <a:t>Contenu du DIP</a:t>
            </a:r>
          </a:p>
          <a:p>
            <a:pPr marL="0" indent="0">
              <a:buNone/>
            </a:pPr>
            <a:endParaRPr lang="fr-FR" u="sng" dirty="0">
              <a:solidFill>
                <a:srgbClr val="008000"/>
              </a:solidFill>
            </a:endParaRPr>
          </a:p>
          <a:p>
            <a:pPr marL="0" indent="0">
              <a:buNone/>
            </a:pPr>
            <a:r>
              <a:rPr lang="fr-FR" u="sng" dirty="0">
                <a:latin typeface="Zapf Dingbats"/>
                <a:ea typeface="Zapf Dingbats"/>
                <a:cs typeface="Zapf Dingbats"/>
                <a:sym typeface="Zapf Dingbats"/>
              </a:rPr>
              <a:t>✔</a:t>
            </a:r>
            <a:r>
              <a:rPr lang="fr-FR" u="sng" dirty="0">
                <a:sym typeface="Zapf Dingbats"/>
              </a:rPr>
              <a:t> </a:t>
            </a:r>
            <a:r>
              <a:rPr lang="fr-FR" u="sng" dirty="0"/>
              <a:t>Mentions obligatoires</a:t>
            </a:r>
            <a:r>
              <a:rPr lang="fr-FR" dirty="0"/>
              <a:t> :  article</a:t>
            </a:r>
            <a:r>
              <a:rPr lang="fr-FR" dirty="0">
                <a:solidFill>
                  <a:srgbClr val="008000"/>
                </a:solidFill>
              </a:rPr>
              <a:t> </a:t>
            </a:r>
            <a:r>
              <a:rPr lang="fr-FR" dirty="0">
                <a:solidFill>
                  <a:srgbClr val="000000"/>
                </a:solidFill>
              </a:rPr>
              <a:t>R. 330-1 code de commerce :</a:t>
            </a:r>
          </a:p>
          <a:p>
            <a:pPr marL="0" indent="0">
              <a:buNone/>
            </a:pPr>
            <a:endParaRPr lang="fr-FR" dirty="0">
              <a:solidFill>
                <a:srgbClr val="000000"/>
              </a:solidFill>
            </a:endParaRPr>
          </a:p>
          <a:p>
            <a:pPr marL="0" indent="0">
              <a:buNone/>
            </a:pPr>
            <a:r>
              <a:rPr lang="fr-FR" dirty="0">
                <a:solidFill>
                  <a:srgbClr val="000000"/>
                </a:solidFill>
              </a:rPr>
              <a:t>Le DIP contient notamment :</a:t>
            </a:r>
          </a:p>
          <a:p>
            <a:pPr marL="0" indent="0">
              <a:buNone/>
            </a:pPr>
            <a:r>
              <a:rPr lang="fr-FR" dirty="0">
                <a:solidFill>
                  <a:srgbClr val="000000"/>
                </a:solidFill>
              </a:rPr>
              <a:t> </a:t>
            </a:r>
          </a:p>
          <a:p>
            <a:pPr algn="just"/>
            <a:r>
              <a:rPr lang="fr-FR" dirty="0">
                <a:solidFill>
                  <a:srgbClr val="000000"/>
                </a:solidFill>
              </a:rPr>
              <a:t>Une identification précise de l’entreprise (adresse, domiciliation bancaire, nature de ses activités</a:t>
            </a:r>
            <a:r>
              <a:rPr lang="is-IS" dirty="0">
                <a:solidFill>
                  <a:srgbClr val="000000"/>
                </a:solidFill>
              </a:rPr>
              <a:t>…) ; </a:t>
            </a:r>
          </a:p>
          <a:p>
            <a:pPr algn="just"/>
            <a:r>
              <a:rPr lang="fr-FR" dirty="0">
                <a:solidFill>
                  <a:srgbClr val="000000"/>
                </a:solidFill>
              </a:rPr>
              <a:t>L</a:t>
            </a:r>
            <a:r>
              <a:rPr lang="is-IS" dirty="0">
                <a:solidFill>
                  <a:srgbClr val="000000"/>
                </a:solidFill>
              </a:rPr>
              <a:t>a date de la création de son activité et les étapes de son évolution</a:t>
            </a:r>
          </a:p>
          <a:p>
            <a:pPr algn="just"/>
            <a:r>
              <a:rPr lang="fr-FR" dirty="0">
                <a:solidFill>
                  <a:srgbClr val="000000"/>
                </a:solidFill>
              </a:rPr>
              <a:t>Les comptes annuels des 2 derniers exercices ;</a:t>
            </a:r>
          </a:p>
          <a:p>
            <a:pPr algn="just"/>
            <a:r>
              <a:rPr lang="fr-FR" dirty="0">
                <a:solidFill>
                  <a:srgbClr val="000000"/>
                </a:solidFill>
              </a:rPr>
              <a:t>Une présentation de son réseau (liste des entreprises, nombre de celles qui ont cessé d’en faire partie au cours de l’année précédente) ; </a:t>
            </a:r>
          </a:p>
          <a:p>
            <a:pPr algn="just"/>
            <a:r>
              <a:rPr lang="fr-FR" dirty="0">
                <a:solidFill>
                  <a:srgbClr val="000000"/>
                </a:solidFill>
              </a:rPr>
              <a:t>Durée du contrat et conditions de renouvellement/ résiliation/ cession ; </a:t>
            </a:r>
          </a:p>
          <a:p>
            <a:pPr algn="just"/>
            <a:r>
              <a:rPr lang="fr-FR" dirty="0">
                <a:solidFill>
                  <a:srgbClr val="000000"/>
                </a:solidFill>
              </a:rPr>
              <a:t>Nature et montant des dépenses d’investissement</a:t>
            </a:r>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3C3E5F2D-8BA2-40CF-9888-DAB38402E933}"/>
              </a:ext>
            </a:extLst>
          </p:cNvPr>
          <p:cNvSpPr>
            <a:spLocks noGrp="1"/>
          </p:cNvSpPr>
          <p:nvPr>
            <p:ph type="sldNum" sz="quarter" idx="10"/>
          </p:nvPr>
        </p:nvSpPr>
        <p:spPr/>
        <p:txBody>
          <a:bodyPr/>
          <a:lstStyle/>
          <a:p>
            <a:pPr>
              <a:defRPr/>
            </a:pPr>
            <a:fld id="{CE6B577E-FA0A-4000-9108-E9EC658625CC}" type="slidenum">
              <a:rPr lang="fr-FR" altLang="fr-FR" smtClean="0"/>
              <a:pPr>
                <a:defRPr/>
              </a:pPr>
              <a:t>83</a:t>
            </a:fld>
            <a:endParaRPr lang="fr-FR" altLang="fr-FR"/>
          </a:p>
        </p:txBody>
      </p:sp>
    </p:spTree>
    <p:extLst>
      <p:ext uri="{BB962C8B-B14F-4D97-AF65-F5344CB8AC3E}">
        <p14:creationId xmlns:p14="http://schemas.microsoft.com/office/powerpoint/2010/main" val="1638358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17D35-00B3-45BE-92CC-86AFD33B55E4}"/>
              </a:ext>
            </a:extLst>
          </p:cNvPr>
          <p:cNvSpPr>
            <a:spLocks noGrp="1"/>
          </p:cNvSpPr>
          <p:nvPr>
            <p:ph idx="1"/>
          </p:nvPr>
        </p:nvSpPr>
        <p:spPr>
          <a:solidFill>
            <a:schemeClr val="bg1"/>
          </a:solidFill>
        </p:spPr>
        <p:txBody>
          <a:bodyPr>
            <a:normAutofit fontScale="55000" lnSpcReduction="20000"/>
          </a:bodyPr>
          <a:lstStyle/>
          <a:p>
            <a:pPr marL="0" indent="0" algn="just">
              <a:lnSpc>
                <a:spcPct val="120000"/>
              </a:lnSpc>
              <a:spcBef>
                <a:spcPts val="0"/>
              </a:spcBef>
              <a:spcAft>
                <a:spcPts val="0"/>
              </a:spcAft>
              <a:buNone/>
              <a:defRPr/>
            </a:pPr>
            <a:r>
              <a:rPr lang="fr-FR" sz="2400" u="sng" cap="none" dirty="0">
                <a:solidFill>
                  <a:prstClr val="black"/>
                </a:solidFill>
                <a:latin typeface="Arial" panose="020B0604020202020204" pitchFamily="34" charset="0"/>
                <a:ea typeface="ＭＳ Ｐゴシック" pitchFamily="34" charset="-128"/>
                <a:cs typeface="Arial" panose="020B0604020202020204" pitchFamily="34" charset="0"/>
              </a:rPr>
              <a:t>Etat du marché local</a:t>
            </a:r>
            <a:r>
              <a:rPr lang="fr-FR" sz="2400" cap="none" dirty="0">
                <a:solidFill>
                  <a:prstClr val="black"/>
                </a:solidFill>
                <a:latin typeface="Arial" panose="020B0604020202020204" pitchFamily="34" charset="0"/>
                <a:ea typeface="ＭＳ Ｐゴシック" pitchFamily="34" charset="-128"/>
                <a:cs typeface="Arial" panose="020B0604020202020204" pitchFamily="34" charset="0"/>
              </a:rPr>
              <a:t> :</a:t>
            </a:r>
          </a:p>
          <a:p>
            <a:pPr marL="0" indent="0" algn="just">
              <a:lnSpc>
                <a:spcPct val="120000"/>
              </a:lnSpc>
              <a:spcBef>
                <a:spcPts val="0"/>
              </a:spcBef>
              <a:spcAft>
                <a:spcPts val="0"/>
              </a:spcAft>
              <a:buNone/>
              <a:defRPr/>
            </a:pPr>
            <a:endParaRPr lang="fr-FR" sz="2400" cap="none" dirty="0">
              <a:solidFill>
                <a:prstClr val="black"/>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sz="2400" cap="none" dirty="0">
                <a:solidFill>
                  <a:prstClr val="black"/>
                </a:solidFill>
                <a:latin typeface="Arial" panose="020B0604020202020204" pitchFamily="34" charset="0"/>
                <a:ea typeface="ＭＳ Ｐゴシック" pitchFamily="34" charset="-128"/>
                <a:cs typeface="Arial" panose="020B0604020202020204" pitchFamily="34" charset="0"/>
              </a:rPr>
              <a:t>Obligation incombant au franchiseur</a:t>
            </a:r>
          </a:p>
          <a:p>
            <a:pPr algn="just">
              <a:lnSpc>
                <a:spcPct val="120000"/>
              </a:lnSpc>
              <a:spcBef>
                <a:spcPts val="0"/>
              </a:spcBef>
              <a:spcAft>
                <a:spcPts val="0"/>
              </a:spcAft>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Mais ne correspond pas à une étude de marché censée analyser de manière approfondie l’impact de la concurrence existante sur l’exploitation du franchisé:</a:t>
            </a:r>
          </a:p>
          <a:p>
            <a:pPr lvl="1" indent="-342900" algn="just">
              <a:lnSpc>
                <a:spcPct val="120000"/>
              </a:lnSpc>
              <a:spcBef>
                <a:spcPts val="0"/>
              </a:spcBef>
              <a:spcAft>
                <a:spcPts val="0"/>
              </a:spcAft>
              <a:buFont typeface="Arial" panose="020B0604020202020204" pitchFamily="34" charset="0"/>
              <a:buChar char="-"/>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Cass. com., 7 mars 2018, n°16-25.654</a:t>
            </a:r>
          </a:p>
          <a:p>
            <a:pPr lvl="1" indent="-342900" algn="just">
              <a:lnSpc>
                <a:spcPct val="120000"/>
              </a:lnSpc>
              <a:spcBef>
                <a:spcPts val="0"/>
              </a:spcBef>
              <a:spcAft>
                <a:spcPts val="0"/>
              </a:spcAft>
              <a:buFont typeface="Arial" panose="020B0604020202020204" pitchFamily="34" charset="0"/>
              <a:buChar char="-"/>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Versailles, 12è. ch., 24 oct. 2019, n°18-02778</a:t>
            </a:r>
          </a:p>
          <a:p>
            <a:pPr lvl="1" indent="-342900" algn="just">
              <a:lnSpc>
                <a:spcPct val="120000"/>
              </a:lnSpc>
              <a:spcBef>
                <a:spcPts val="0"/>
              </a:spcBef>
              <a:spcAft>
                <a:spcPts val="0"/>
              </a:spcAft>
              <a:buFont typeface="Arial" panose="020B0604020202020204" pitchFamily="34" charset="0"/>
              <a:buChar char="-"/>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Saint-Denis de la Réunion, 29 nov. 2019, n°17-01517</a:t>
            </a:r>
          </a:p>
          <a:p>
            <a:pPr lvl="1" indent="-342900" algn="just">
              <a:lnSpc>
                <a:spcPct val="120000"/>
              </a:lnSpc>
              <a:spcBef>
                <a:spcPts val="0"/>
              </a:spcBef>
              <a:spcAft>
                <a:spcPts val="0"/>
              </a:spcAft>
              <a:buFont typeface="Arial" panose="020B0604020202020204" pitchFamily="34" charset="0"/>
              <a:buChar char="-"/>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Paris, 19 juin 2019, n°17/05169</a:t>
            </a:r>
          </a:p>
          <a:p>
            <a:pPr lvl="1" indent="-342900" algn="just">
              <a:lnSpc>
                <a:spcPct val="120000"/>
              </a:lnSpc>
              <a:spcBef>
                <a:spcPts val="0"/>
              </a:spcBef>
              <a:spcAft>
                <a:spcPts val="0"/>
              </a:spcAft>
              <a:buFont typeface="Arial" panose="020B0604020202020204" pitchFamily="34" charset="0"/>
              <a:buChar char="-"/>
              <a:defRPr/>
            </a:pPr>
            <a:endParaRPr lang="fr-FR" sz="2400" dirty="0">
              <a:solidFill>
                <a:prstClr val="black"/>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Paris, 11 décembre 2019, n°</a:t>
            </a:r>
            <a:r>
              <a:rPr lang="fr-FR" sz="2400" dirty="0">
                <a:latin typeface="Arial" panose="020B0604020202020204" pitchFamily="34" charset="0"/>
                <a:cs typeface="Arial" panose="020B0604020202020204" pitchFamily="34" charset="0"/>
              </a:rPr>
              <a:t> 18-07010 : </a:t>
            </a:r>
            <a:r>
              <a:rPr lang="fr-FR" sz="2400" dirty="0">
                <a:solidFill>
                  <a:prstClr val="black"/>
                </a:solidFill>
                <a:latin typeface="Arial" panose="020B0604020202020204" pitchFamily="34" charset="0"/>
                <a:ea typeface="ＭＳ Ｐゴシック" pitchFamily="34" charset="-128"/>
                <a:cs typeface="Arial" panose="020B0604020202020204" pitchFamily="34" charset="0"/>
              </a:rPr>
              <a:t>Le franchisé, installé dans la région depuis plus de vingt ans, qui ne précise pas les démarches entreprises pour satisfaire à son obligation de s'informer en sa qualité de commerçant indépendant, ne peut reprocher au franchiseur une insuffisance de présentation de l'état du marché local.</a:t>
            </a:r>
          </a:p>
          <a:p>
            <a:pPr marL="0" indent="0" algn="just">
              <a:lnSpc>
                <a:spcPct val="120000"/>
              </a:lnSpc>
              <a:spcBef>
                <a:spcPts val="0"/>
              </a:spcBef>
              <a:spcAft>
                <a:spcPts val="0"/>
              </a:spcAft>
              <a:buNone/>
              <a:defRPr/>
            </a:pPr>
            <a:endParaRPr lang="fr-FR" sz="2400" dirty="0">
              <a:solidFill>
                <a:prstClr val="black"/>
              </a:solidFill>
              <a:latin typeface="Arial" panose="020B0604020202020204" pitchFamily="34" charset="0"/>
              <a:ea typeface="ＭＳ Ｐゴシック" pitchFamily="34" charset="-128"/>
              <a:cs typeface="Arial" panose="020B0604020202020204" pitchFamily="34" charset="0"/>
            </a:endParaRPr>
          </a:p>
          <a:p>
            <a:pPr marL="0" indent="0" algn="just">
              <a:lnSpc>
                <a:spcPct val="120000"/>
              </a:lnSpc>
              <a:spcBef>
                <a:spcPts val="0"/>
              </a:spcBef>
              <a:spcAft>
                <a:spcPts val="0"/>
              </a:spcAft>
              <a:buNone/>
              <a:defRPr/>
            </a:pPr>
            <a:r>
              <a:rPr lang="fr-FR" sz="2400" u="sng" dirty="0">
                <a:solidFill>
                  <a:prstClr val="black"/>
                </a:solidFill>
                <a:latin typeface="Arial" panose="020B0604020202020204" pitchFamily="34" charset="0"/>
                <a:ea typeface="ＭＳ Ｐゴシック" pitchFamily="34" charset="-128"/>
                <a:cs typeface="Arial" panose="020B0604020202020204" pitchFamily="34" charset="0"/>
              </a:rPr>
              <a:t>Etude de faisabilité du projet : </a:t>
            </a:r>
          </a:p>
          <a:p>
            <a:pPr marL="0" indent="0" algn="just">
              <a:lnSpc>
                <a:spcPct val="120000"/>
              </a:lnSpc>
              <a:spcBef>
                <a:spcPts val="0"/>
              </a:spcBef>
              <a:spcAft>
                <a:spcPts val="0"/>
              </a:spcAft>
              <a:buNone/>
              <a:defRPr/>
            </a:pPr>
            <a:endParaRPr lang="fr-FR" sz="2400" dirty="0">
              <a:solidFill>
                <a:prstClr val="black"/>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sz="2400" dirty="0">
                <a:solidFill>
                  <a:prstClr val="black"/>
                </a:solidFill>
                <a:latin typeface="Arial" panose="020B0604020202020204" pitchFamily="34" charset="0"/>
                <a:ea typeface="ＭＳ Ｐゴシック" pitchFamily="34" charset="-128"/>
                <a:cs typeface="Arial" panose="020B0604020202020204" pitchFamily="34" charset="0"/>
              </a:rPr>
              <a:t>Obligation incombant au franchisé: Paris, 5-4, 15 mai 2019, n°17-22499.</a:t>
            </a:r>
          </a:p>
        </p:txBody>
      </p:sp>
      <p:sp>
        <p:nvSpPr>
          <p:cNvPr id="7" name="Titre 3">
            <a:extLst>
              <a:ext uri="{FF2B5EF4-FFF2-40B4-BE49-F238E27FC236}">
                <a16:creationId xmlns:a16="http://schemas.microsoft.com/office/drawing/2014/main" id="{4AB052A8-CECA-41BD-94D9-D9BC2F41E3BD}"/>
              </a:ext>
            </a:extLst>
          </p:cNvPr>
          <p:cNvSpPr>
            <a:spLocks noGrp="1"/>
          </p:cNvSpPr>
          <p:nvPr>
            <p:ph type="title"/>
          </p:nvPr>
        </p:nvSpPr>
        <p:spPr/>
        <p:txBody>
          <a:bodyPr>
            <a:normAutofit/>
          </a:bodyPr>
          <a:lstStyle/>
          <a:p>
            <a:r>
              <a:rPr lang="fr-FR"/>
              <a:t>II. La vie du contrat de distribution sélective</a:t>
            </a:r>
          </a:p>
        </p:txBody>
      </p:sp>
      <p:sp>
        <p:nvSpPr>
          <p:cNvPr id="2" name="Espace réservé du numéro de diapositive 1">
            <a:extLst>
              <a:ext uri="{FF2B5EF4-FFF2-40B4-BE49-F238E27FC236}">
                <a16:creationId xmlns:a16="http://schemas.microsoft.com/office/drawing/2014/main" id="{FCE48387-BF2D-4EBD-AEF3-2E717FE3640F}"/>
              </a:ext>
            </a:extLst>
          </p:cNvPr>
          <p:cNvSpPr>
            <a:spLocks noGrp="1"/>
          </p:cNvSpPr>
          <p:nvPr>
            <p:ph type="sldNum" sz="quarter" idx="10"/>
          </p:nvPr>
        </p:nvSpPr>
        <p:spPr/>
        <p:txBody>
          <a:bodyPr/>
          <a:lstStyle/>
          <a:p>
            <a:pPr>
              <a:defRPr/>
            </a:pPr>
            <a:fld id="{CE6B577E-FA0A-4000-9108-E9EC658625CC}" type="slidenum">
              <a:rPr lang="fr-FR" altLang="fr-FR" smtClean="0"/>
              <a:pPr>
                <a:defRPr/>
              </a:pPr>
              <a:t>84</a:t>
            </a:fld>
            <a:endParaRPr lang="fr-FR" altLang="fr-FR"/>
          </a:p>
        </p:txBody>
      </p:sp>
    </p:spTree>
    <p:extLst>
      <p:ext uri="{BB962C8B-B14F-4D97-AF65-F5344CB8AC3E}">
        <p14:creationId xmlns:p14="http://schemas.microsoft.com/office/powerpoint/2010/main" val="1722031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pPr marL="285750" lvl="1" algn="just">
              <a:buFont typeface="Zapf Dingbats" charset="0"/>
              <a:buChar char="✔"/>
            </a:pPr>
            <a:r>
              <a:rPr lang="fr-FR" u="sng" dirty="0">
                <a:latin typeface="Arial" panose="020B0604020202020204" pitchFamily="34" charset="0"/>
                <a:cs typeface="Arial" panose="020B0604020202020204" pitchFamily="34" charset="0"/>
              </a:rPr>
              <a:t>Mentions facultatives</a:t>
            </a:r>
            <a:r>
              <a:rPr lang="fr-FR" dirty="0">
                <a:latin typeface="Arial" panose="020B0604020202020204" pitchFamily="34" charset="0"/>
                <a:cs typeface="Arial" panose="020B0604020202020204" pitchFamily="34" charset="0"/>
              </a:rPr>
              <a:t>  : </a:t>
            </a:r>
            <a:r>
              <a:rPr lang="fr-FR" b="1" dirty="0">
                <a:solidFill>
                  <a:srgbClr val="000000"/>
                </a:solidFill>
                <a:latin typeface="Arial" panose="020B0604020202020204" pitchFamily="34" charset="0"/>
                <a:cs typeface="Arial" panose="020B0604020202020204" pitchFamily="34" charset="0"/>
              </a:rPr>
              <a:t>une étude de marché local, les bilans ou les comptes prévisionnels</a:t>
            </a:r>
          </a:p>
          <a:p>
            <a:pPr marL="285750" lvl="1" algn="just">
              <a:buFont typeface="Zapf Dingbats" charset="0"/>
              <a:buChar char="✔"/>
            </a:pPr>
            <a:endParaRPr lang="fr-FR" b="1" dirty="0">
              <a:solidFill>
                <a:srgbClr val="000000"/>
              </a:solidFill>
              <a:latin typeface="Arial" panose="020B0604020202020204" pitchFamily="34" charset="0"/>
              <a:cs typeface="Arial" panose="020B0604020202020204" pitchFamily="34" charset="0"/>
            </a:endParaRPr>
          </a:p>
          <a:p>
            <a:pPr marL="0" lvl="1" indent="0" algn="just">
              <a:buNone/>
            </a:pPr>
            <a:r>
              <a:rPr lang="fr-FR" dirty="0">
                <a:solidFill>
                  <a:srgbClr val="000000"/>
                </a:solidFill>
                <a:latin typeface="Arial" panose="020B0604020202020204" pitchFamily="34" charset="0"/>
                <a:cs typeface="Arial" panose="020B0604020202020204" pitchFamily="34" charset="0"/>
              </a:rPr>
              <a:t>Mais : Cass. Com. 13 sept. 2017, n°15-19740 : Le franchiseur qui fournit des comptes prévisionnels dénués de caractère sérieux ne peut se retrancher derrière leur caractère facultatif ou purement indicatif.</a:t>
            </a:r>
          </a:p>
          <a:p>
            <a:pPr marL="0" lvl="1" indent="0" algn="just">
              <a:buNone/>
            </a:pPr>
            <a:endParaRPr lang="fr-FR" dirty="0">
              <a:solidFill>
                <a:srgbClr val="000000"/>
              </a:solidFill>
              <a:latin typeface="Arial" panose="020B0604020202020204" pitchFamily="34" charset="0"/>
              <a:cs typeface="Arial" panose="020B0604020202020204" pitchFamily="34" charset="0"/>
            </a:endParaRPr>
          </a:p>
          <a:p>
            <a:pPr marL="0" lvl="1" indent="0" algn="just">
              <a:buNone/>
            </a:pPr>
            <a:r>
              <a:rPr lang="fr-FR" dirty="0">
                <a:solidFill>
                  <a:srgbClr val="000000"/>
                </a:solidFill>
                <a:latin typeface="Arial" panose="020B0604020202020204" pitchFamily="34" charset="0"/>
                <a:cs typeface="Arial" panose="020B0604020202020204" pitchFamily="34" charset="0"/>
              </a:rPr>
              <a:t>Donc s’ils sont fournis ils doivent être sérieux </a:t>
            </a:r>
            <a:r>
              <a:rPr lang="fr-FR" dirty="0">
                <a:solidFill>
                  <a:prstClr val="black"/>
                </a:solidFill>
                <a:latin typeface="Arial" panose="020B0604020202020204" pitchFamily="34" charset="0"/>
                <a:ea typeface="ＭＳ Ｐゴシック" pitchFamily="34" charset="-128"/>
                <a:cs typeface="Arial" panose="020B0604020202020204" pitchFamily="34" charset="0"/>
              </a:rPr>
              <a:t>faute de quoi le contrat peut être annulé pour erreur sur la rentabilité de l’activité (</a:t>
            </a:r>
            <a:r>
              <a:rPr lang="pt-BR" dirty="0">
                <a:solidFill>
                  <a:prstClr val="black"/>
                </a:solidFill>
                <a:latin typeface="Arial" panose="020B0604020202020204" pitchFamily="34" charset="0"/>
                <a:ea typeface="ＭＳ Ｐゴシック" pitchFamily="34" charset="-128"/>
                <a:cs typeface="Arial" panose="020B0604020202020204" pitchFamily="34" charset="0"/>
              </a:rPr>
              <a:t>Cass. com., 10 juin 2020, n°18-21.536).</a:t>
            </a:r>
          </a:p>
          <a:p>
            <a:pPr marL="0" lvl="1" indent="0" algn="just">
              <a:buNone/>
            </a:pPr>
            <a:endParaRPr lang="fr-FR" dirty="0">
              <a:solidFill>
                <a:srgbClr val="000000"/>
              </a:solidFill>
              <a:latin typeface="Arial" panose="020B0604020202020204" pitchFamily="34" charset="0"/>
              <a:cs typeface="Arial" panose="020B0604020202020204" pitchFamily="34" charset="0"/>
            </a:endParaRPr>
          </a:p>
          <a:p>
            <a:pPr marL="0" lvl="1" indent="0" algn="just">
              <a:buNone/>
            </a:pPr>
            <a:r>
              <a:rPr lang="fr-FR" u="sng" dirty="0">
                <a:solidFill>
                  <a:srgbClr val="000000"/>
                </a:solidFill>
                <a:latin typeface="Arial" panose="020B0604020202020204" pitchFamily="34" charset="0"/>
                <a:cs typeface="Arial" panose="020B0604020202020204" pitchFamily="34" charset="0"/>
              </a:rPr>
              <a:t>Par exemple</a:t>
            </a:r>
            <a:r>
              <a:rPr lang="fr-FR" dirty="0">
                <a:solidFill>
                  <a:srgbClr val="000000"/>
                </a:solidFill>
                <a:latin typeface="Arial" panose="020B0604020202020204" pitchFamily="34" charset="0"/>
                <a:cs typeface="Arial" panose="020B0604020202020204" pitchFamily="34" charset="0"/>
              </a:rPr>
              <a:t> : </a:t>
            </a:r>
          </a:p>
          <a:p>
            <a:pPr marL="0" lvl="1" indent="0" algn="just">
              <a:buNone/>
            </a:pPr>
            <a:endParaRPr lang="fr-FR" dirty="0">
              <a:solidFill>
                <a:srgbClr val="000000"/>
              </a:solidFill>
              <a:latin typeface="Arial" panose="020B0604020202020204" pitchFamily="34" charset="0"/>
              <a:cs typeface="Arial" panose="020B0604020202020204" pitchFamily="34" charset="0"/>
            </a:endParaRPr>
          </a:p>
          <a:p>
            <a:pPr algn="just">
              <a:lnSpc>
                <a:spcPct val="120000"/>
              </a:lnSpc>
              <a:spcBef>
                <a:spcPts val="0"/>
              </a:spcBef>
              <a:spcAft>
                <a:spcPts val="0"/>
              </a:spcAft>
              <a:defRPr/>
            </a:pPr>
            <a:r>
              <a:rPr lang="fr-FR" dirty="0">
                <a:solidFill>
                  <a:prstClr val="black"/>
                </a:solidFill>
                <a:latin typeface="Arial" panose="020B0604020202020204" pitchFamily="34" charset="0"/>
                <a:ea typeface="ＭＳ Ｐゴシック" pitchFamily="34" charset="-128"/>
                <a:cs typeface="Arial" panose="020B0604020202020204" pitchFamily="34" charset="0"/>
              </a:rPr>
              <a:t>Un avant-projet, non contractuel, à valeur indicative, accompagné de la recommandation de tout vérifier et de le soumettre à un expert-comptable n’est pas un compte de résultat prévisionnel (Versailles, 12è. ch., 24 oct. 2019, n°18-02718, Bistrot du Boucher).</a:t>
            </a:r>
          </a:p>
          <a:p>
            <a:pPr algn="just">
              <a:lnSpc>
                <a:spcPct val="120000"/>
              </a:lnSpc>
              <a:spcBef>
                <a:spcPts val="0"/>
              </a:spcBef>
              <a:spcAft>
                <a:spcPts val="0"/>
              </a:spcAft>
              <a:defRPr/>
            </a:pPr>
            <a:endParaRPr lang="fr-FR" dirty="0">
              <a:solidFill>
                <a:prstClr val="black"/>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dirty="0">
                <a:solidFill>
                  <a:prstClr val="black"/>
                </a:solidFill>
                <a:latin typeface="Arial" panose="020B0604020202020204" pitchFamily="34" charset="0"/>
                <a:ea typeface="ＭＳ Ｐゴシック" pitchFamily="34" charset="-128"/>
                <a:cs typeface="Arial" panose="020B0604020202020204" pitchFamily="34" charset="0"/>
              </a:rPr>
              <a:t>La communication des chiffres-clés de certaines boutiques du réseau et de données relatives à la saisonnalité moyenne des ventes au cours d'un exercice ne peut être assimilée à la remise de comptes d'exploitation prévisionnels (</a:t>
            </a:r>
            <a:r>
              <a:rPr lang="fr-FR" dirty="0">
                <a:latin typeface="Arial" panose="020B0604020202020204" pitchFamily="34" charset="0"/>
                <a:cs typeface="Arial" panose="020B0604020202020204" pitchFamily="34" charset="0"/>
              </a:rPr>
              <a:t>CA Paris, Pôle 5 ch. 4, 19 juin 2019, n°17-05169 et 17-05373).</a:t>
            </a:r>
            <a:endParaRPr lang="fr-FR" dirty="0">
              <a:solidFill>
                <a:prstClr val="black"/>
              </a:solidFill>
              <a:latin typeface="Arial" panose="020B0604020202020204" pitchFamily="34" charset="0"/>
              <a:ea typeface="ＭＳ Ｐゴシック" pitchFamily="34" charset="-128"/>
              <a:cs typeface="Arial" panose="020B0604020202020204" pitchFamily="34" charset="0"/>
            </a:endParaRPr>
          </a:p>
          <a:p>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B27A2B82-E04D-4377-8B54-434490C05882}"/>
              </a:ext>
            </a:extLst>
          </p:cNvPr>
          <p:cNvSpPr>
            <a:spLocks noGrp="1"/>
          </p:cNvSpPr>
          <p:nvPr>
            <p:ph type="sldNum" sz="quarter" idx="10"/>
          </p:nvPr>
        </p:nvSpPr>
        <p:spPr/>
        <p:txBody>
          <a:bodyPr/>
          <a:lstStyle/>
          <a:p>
            <a:pPr>
              <a:defRPr/>
            </a:pPr>
            <a:fld id="{CE6B577E-FA0A-4000-9108-E9EC658625CC}" type="slidenum">
              <a:rPr lang="fr-FR" altLang="fr-FR" smtClean="0"/>
              <a:pPr>
                <a:defRPr/>
              </a:pPr>
              <a:t>85</a:t>
            </a:fld>
            <a:endParaRPr lang="fr-FR" altLang="fr-FR"/>
          </a:p>
        </p:txBody>
      </p:sp>
    </p:spTree>
    <p:extLst>
      <p:ext uri="{BB962C8B-B14F-4D97-AF65-F5344CB8AC3E}">
        <p14:creationId xmlns:p14="http://schemas.microsoft.com/office/powerpoint/2010/main" val="1909272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marL="0" lvl="1" indent="0">
              <a:buNone/>
            </a:pPr>
            <a:r>
              <a:rPr lang="fr-FR" sz="1400" u="sng" dirty="0">
                <a:solidFill>
                  <a:srgbClr val="A50000"/>
                </a:solidFill>
                <a:latin typeface="Arial" panose="020B0604020202020204" pitchFamily="34" charset="0"/>
                <a:ea typeface="ＭＳ Ｐゴシック"/>
                <a:cs typeface="Arial" panose="020B0604020202020204" pitchFamily="34" charset="0"/>
              </a:rPr>
              <a:t>Sanctions en cas de non-respect des règles gouvernant le DIP</a:t>
            </a:r>
            <a:r>
              <a:rPr lang="fr-FR" sz="1400" dirty="0">
                <a:solidFill>
                  <a:srgbClr val="A50000"/>
                </a:solidFill>
                <a:latin typeface="Arial" panose="020B0604020202020204" pitchFamily="34" charset="0"/>
                <a:ea typeface="ＭＳ Ｐゴシック"/>
                <a:cs typeface="Arial" panose="020B0604020202020204" pitchFamily="34" charset="0"/>
              </a:rPr>
              <a:t> : </a:t>
            </a:r>
          </a:p>
          <a:p>
            <a:pPr marL="0" lvl="1" indent="0">
              <a:buNone/>
            </a:pPr>
            <a:endParaRPr lang="fr-FR" sz="1200" u="sng" dirty="0">
              <a:solidFill>
                <a:srgbClr val="0000FF"/>
              </a:solidFill>
              <a:latin typeface="Arial" panose="020B0604020202020204" pitchFamily="34" charset="0"/>
              <a:cs typeface="Arial" panose="020B0604020202020204" pitchFamily="34" charset="0"/>
            </a:endParaRPr>
          </a:p>
          <a:p>
            <a:pPr marL="0" lvl="0" indent="0" algn="just">
              <a:buNone/>
            </a:pPr>
            <a:r>
              <a:rPr lang="fr-FR" sz="1200" b="1" dirty="0">
                <a:latin typeface="Arial" panose="020B0604020202020204" pitchFamily="34" charset="0"/>
                <a:ea typeface="Zapf Dingbats"/>
                <a:cs typeface="Arial" panose="020B0604020202020204" pitchFamily="34" charset="0"/>
                <a:sym typeface="Zapf Dingbats"/>
              </a:rPr>
              <a:t>✓</a:t>
            </a:r>
            <a:r>
              <a:rPr lang="fr-FR" sz="1200" b="1" dirty="0">
                <a:latin typeface="Arial" panose="020B0604020202020204" pitchFamily="34" charset="0"/>
                <a:ea typeface="ＭＳ Ｐゴシック"/>
                <a:cs typeface="Arial" panose="020B0604020202020204" pitchFamily="34" charset="0"/>
                <a:sym typeface="Zapf Dingbats"/>
              </a:rPr>
              <a:t> </a:t>
            </a:r>
            <a:r>
              <a:rPr lang="fr-FR" sz="1200" b="1" dirty="0">
                <a:latin typeface="Arial" panose="020B0604020202020204" pitchFamily="34" charset="0"/>
                <a:ea typeface="ＭＳ Ｐゴシック"/>
                <a:cs typeface="Arial" panose="020B0604020202020204" pitchFamily="34" charset="0"/>
              </a:rPr>
              <a:t>Sanctions pénales</a:t>
            </a:r>
            <a:r>
              <a:rPr lang="fr-FR" sz="1200" dirty="0">
                <a:latin typeface="Arial" panose="020B0604020202020204" pitchFamily="34" charset="0"/>
                <a:ea typeface="ＭＳ Ｐゴシック"/>
                <a:cs typeface="Arial" panose="020B0604020202020204" pitchFamily="34" charset="0"/>
              </a:rPr>
              <a:t> : art. R.330-2 code de commerce : amende 5ème classe (soit au maximum 1 500 €)</a:t>
            </a:r>
          </a:p>
          <a:p>
            <a:pPr lvl="0" algn="just"/>
            <a:endParaRPr lang="fr-FR" sz="1200" dirty="0">
              <a:latin typeface="Arial" panose="020B0604020202020204" pitchFamily="34" charset="0"/>
              <a:cs typeface="Arial" panose="020B0604020202020204" pitchFamily="34" charset="0"/>
            </a:endParaRPr>
          </a:p>
          <a:p>
            <a:pPr marL="0" lvl="0" indent="0" algn="just">
              <a:buNone/>
            </a:pPr>
            <a:r>
              <a:rPr lang="fr-FR" sz="1200" b="1" dirty="0">
                <a:latin typeface="Arial" panose="020B0604020202020204" pitchFamily="34" charset="0"/>
                <a:ea typeface="Zapf Dingbats"/>
                <a:cs typeface="Arial" panose="020B0604020202020204" pitchFamily="34" charset="0"/>
                <a:sym typeface="Zapf Dingbats"/>
              </a:rPr>
              <a:t>✓</a:t>
            </a:r>
            <a:r>
              <a:rPr lang="fr-FR" sz="1200" b="1" dirty="0">
                <a:latin typeface="Arial" panose="020B0604020202020204" pitchFamily="34" charset="0"/>
                <a:ea typeface="ＭＳ Ｐゴシック"/>
                <a:cs typeface="Arial" panose="020B0604020202020204" pitchFamily="34" charset="0"/>
                <a:sym typeface="Zapf Dingbats"/>
              </a:rPr>
              <a:t> </a:t>
            </a:r>
            <a:r>
              <a:rPr lang="fr-FR" sz="1200" b="1" dirty="0">
                <a:latin typeface="Arial" panose="020B0604020202020204" pitchFamily="34" charset="0"/>
                <a:ea typeface="ＭＳ Ｐゴシック"/>
                <a:cs typeface="Arial" panose="020B0604020202020204" pitchFamily="34" charset="0"/>
              </a:rPr>
              <a:t>Mais surtout sanctions civiles :</a:t>
            </a:r>
          </a:p>
          <a:p>
            <a:pPr marL="0" lvl="0" indent="0" algn="just">
              <a:buNone/>
            </a:pPr>
            <a:r>
              <a:rPr lang="fr-FR" sz="1200" b="1" dirty="0">
                <a:solidFill>
                  <a:srgbClr val="008000"/>
                </a:solidFill>
                <a:latin typeface="Arial" panose="020B0604020202020204" pitchFamily="34" charset="0"/>
                <a:ea typeface="Wingdings"/>
                <a:cs typeface="Arial" panose="020B0604020202020204" pitchFamily="34" charset="0"/>
                <a:sym typeface="Wingdings"/>
              </a:rPr>
              <a:t>	</a:t>
            </a:r>
            <a:r>
              <a:rPr lang="fr-FR" sz="1200" b="1" dirty="0">
                <a:latin typeface="Arial" panose="020B0604020202020204" pitchFamily="34" charset="0"/>
                <a:ea typeface="Wingdings"/>
                <a:cs typeface="Arial" panose="020B0604020202020204" pitchFamily="34" charset="0"/>
                <a:sym typeface="Wingdings"/>
              </a:rPr>
              <a:t></a:t>
            </a:r>
            <a:r>
              <a:rPr lang="fr-FR" sz="1200" b="1" dirty="0">
                <a:latin typeface="Arial" panose="020B0604020202020204" pitchFamily="34" charset="0"/>
                <a:ea typeface="ＭＳ Ｐゴシック"/>
                <a:cs typeface="Arial" panose="020B0604020202020204" pitchFamily="34" charset="0"/>
                <a:sym typeface="Wingdings"/>
              </a:rPr>
              <a:t> </a:t>
            </a:r>
            <a:r>
              <a:rPr lang="fr-FR" sz="1200" b="1" dirty="0">
                <a:latin typeface="Arial" panose="020B0604020202020204" pitchFamily="34" charset="0"/>
                <a:ea typeface="ＭＳ Ｐゴシック"/>
                <a:cs typeface="Arial" panose="020B0604020202020204" pitchFamily="34" charset="0"/>
              </a:rPr>
              <a:t>Annulation</a:t>
            </a:r>
            <a:r>
              <a:rPr lang="fr-FR" sz="1200" dirty="0">
                <a:latin typeface="Arial" panose="020B0604020202020204" pitchFamily="34" charset="0"/>
                <a:ea typeface="ＭＳ Ｐゴシック"/>
                <a:cs typeface="Arial" panose="020B0604020202020204" pitchFamily="34" charset="0"/>
              </a:rPr>
              <a:t> du contrat pour</a:t>
            </a:r>
            <a:r>
              <a:rPr lang="fr-FR" sz="1200" i="1" dirty="0">
                <a:latin typeface="Arial" panose="020B0604020202020204" pitchFamily="34" charset="0"/>
                <a:ea typeface="ＭＳ Ｐゴシック"/>
                <a:cs typeface="Arial" panose="020B0604020202020204" pitchFamily="34" charset="0"/>
              </a:rPr>
              <a:t> </a:t>
            </a:r>
            <a:r>
              <a:rPr lang="fr-FR" sz="1200" b="1" dirty="0">
                <a:latin typeface="Arial" panose="020B0604020202020204" pitchFamily="34" charset="0"/>
                <a:ea typeface="ＭＳ Ｐゴシック"/>
                <a:cs typeface="Arial" panose="020B0604020202020204" pitchFamily="34" charset="0"/>
              </a:rPr>
              <a:t>dol</a:t>
            </a:r>
            <a:r>
              <a:rPr lang="fr-FR" sz="1200" i="1" dirty="0">
                <a:latin typeface="Arial" panose="020B0604020202020204" pitchFamily="34" charset="0"/>
                <a:ea typeface="ＭＳ Ｐゴシック"/>
                <a:cs typeface="Arial" panose="020B0604020202020204" pitchFamily="34" charset="0"/>
              </a:rPr>
              <a:t> </a:t>
            </a:r>
            <a:r>
              <a:rPr lang="fr-FR" sz="1200" dirty="0">
                <a:latin typeface="Arial" panose="020B0604020202020204" pitchFamily="34" charset="0"/>
                <a:ea typeface="ＭＳ Ｐゴシック"/>
                <a:cs typeface="Arial" panose="020B0604020202020204" pitchFamily="34" charset="0"/>
              </a:rPr>
              <a:t>(Com. 12 févr. 2008) - </a:t>
            </a:r>
            <a:r>
              <a:rPr lang="fr-FR" sz="1200" u="sng" dirty="0">
                <a:latin typeface="Arial" panose="020B0604020202020204" pitchFamily="34" charset="0"/>
                <a:ea typeface="ＭＳ Ｐゴシック"/>
                <a:cs typeface="Arial" panose="020B0604020202020204" pitchFamily="34" charset="0"/>
              </a:rPr>
              <a:t>N’est pas automatique </a:t>
            </a:r>
            <a:r>
              <a:rPr lang="fr-FR" sz="1200" dirty="0">
                <a:latin typeface="Arial" panose="020B0604020202020204" pitchFamily="34" charset="0"/>
                <a:ea typeface="ＭＳ Ｐゴシック"/>
                <a:cs typeface="Arial" panose="020B0604020202020204" pitchFamily="34" charset="0"/>
              </a:rPr>
              <a:t>	=&gt; il faut rapporter la preuve que le consentement a été vicié</a:t>
            </a:r>
          </a:p>
          <a:p>
            <a:pPr marL="1219200" lvl="2" indent="0" algn="just">
              <a:buNone/>
            </a:pPr>
            <a:r>
              <a:rPr lang="fr-FR" sz="1200" dirty="0">
                <a:latin typeface="Arial" panose="020B0604020202020204" pitchFamily="34" charset="0"/>
                <a:ea typeface="ＭＳ Ｐゴシック"/>
                <a:cs typeface="Arial" panose="020B0604020202020204" pitchFamily="34" charset="0"/>
              </a:rPr>
              <a:t>Com. 10 févr. 1998, n°95-21.906</a:t>
            </a:r>
          </a:p>
          <a:p>
            <a:pPr marL="1219200" lvl="2" indent="0" algn="just">
              <a:buNone/>
            </a:pPr>
            <a:r>
              <a:rPr lang="fr-FR" sz="1200" dirty="0">
                <a:latin typeface="Arial" panose="020B0604020202020204" pitchFamily="34" charset="0"/>
                <a:ea typeface="ＭＳ Ｐゴシック"/>
                <a:cs typeface="Arial" panose="020B0604020202020204" pitchFamily="34" charset="0"/>
              </a:rPr>
              <a:t>Com. 5 janv. 2016, n°14-15.702 (FD) + Cass. com., 8 juin 2017</a:t>
            </a:r>
          </a:p>
          <a:p>
            <a:pPr marL="0" indent="0" algn="just">
              <a:buNone/>
            </a:pPr>
            <a:r>
              <a:rPr lang="fr-FR" sz="1200" b="1" dirty="0">
                <a:latin typeface="Arial" panose="020B0604020202020204" pitchFamily="34" charset="0"/>
                <a:ea typeface="Wingdings"/>
                <a:cs typeface="Arial" panose="020B0604020202020204" pitchFamily="34" charset="0"/>
                <a:sym typeface="Wingdings"/>
              </a:rPr>
              <a:t>	 </a:t>
            </a:r>
            <a:r>
              <a:rPr lang="fr-FR" sz="1200" b="1" dirty="0">
                <a:latin typeface="Arial" panose="020B0604020202020204" pitchFamily="34" charset="0"/>
                <a:ea typeface="ＭＳ Ｐゴシック"/>
                <a:cs typeface="Arial" panose="020B0604020202020204" pitchFamily="34" charset="0"/>
              </a:rPr>
              <a:t>DI</a:t>
            </a:r>
            <a:r>
              <a:rPr lang="fr-FR" sz="1200" dirty="0">
                <a:latin typeface="Arial" panose="020B0604020202020204" pitchFamily="34" charset="0"/>
                <a:ea typeface="ＭＳ Ｐゴシック"/>
                <a:cs typeface="Arial" panose="020B0604020202020204" pitchFamily="34" charset="0"/>
              </a:rPr>
              <a:t> </a:t>
            </a:r>
            <a:r>
              <a:rPr lang="fr-FR" sz="1200" dirty="0">
                <a:solidFill>
                  <a:srgbClr val="000000"/>
                </a:solidFill>
                <a:latin typeface="Arial" panose="020B0604020202020204" pitchFamily="34" charset="0"/>
                <a:ea typeface="ＭＳ Ｐゴシック"/>
                <a:cs typeface="Arial" panose="020B0604020202020204" pitchFamily="34" charset="0"/>
              </a:rPr>
              <a:t>sur fondement art. 1240 du Code civil =&gt; </a:t>
            </a:r>
            <a:r>
              <a:rPr lang="fr-FR" sz="1200" b="1" dirty="0">
                <a:solidFill>
                  <a:srgbClr val="000000"/>
                </a:solidFill>
                <a:latin typeface="Arial" panose="020B0604020202020204" pitchFamily="34" charset="0"/>
                <a:ea typeface="ＭＳ Ｐゴシック"/>
                <a:cs typeface="Arial" panose="020B0604020202020204" pitchFamily="34" charset="0"/>
              </a:rPr>
              <a:t>perte de chance de ne pas contracter ou de contracter à des conditions plus avantageuses</a:t>
            </a:r>
            <a:r>
              <a:rPr lang="fr-FR" sz="1200" dirty="0">
                <a:solidFill>
                  <a:srgbClr val="000000"/>
                </a:solidFill>
                <a:latin typeface="Arial" panose="020B0604020202020204" pitchFamily="34" charset="0"/>
                <a:ea typeface="ＭＳ Ｐゴシック"/>
                <a:cs typeface="Arial" panose="020B0604020202020204" pitchFamily="34" charset="0"/>
              </a:rPr>
              <a:t> et non pas les pertes subies (CA Paris, 24 oct. 2018, n°16/10932)</a:t>
            </a:r>
            <a:endParaRPr lang="fr-FR" sz="1200" dirty="0">
              <a:solidFill>
                <a:srgbClr val="000000"/>
              </a:solidFill>
              <a:latin typeface="Arial" panose="020B0604020202020204" pitchFamily="34" charset="0"/>
              <a:cs typeface="Arial" panose="020B0604020202020204" pitchFamily="34" charset="0"/>
            </a:endParaRPr>
          </a:p>
          <a:p>
            <a:pPr marL="0" indent="0" algn="just">
              <a:buNone/>
            </a:pPr>
            <a:endParaRPr lang="fr-FR" sz="1200" dirty="0">
              <a:latin typeface="Arial" panose="020B0604020202020204" pitchFamily="34" charset="0"/>
              <a:cs typeface="Arial" panose="020B0604020202020204" pitchFamily="34" charset="0"/>
            </a:endParaRPr>
          </a:p>
          <a:p>
            <a:pPr marL="0" indent="0" algn="just">
              <a:buNone/>
            </a:pPr>
            <a:r>
              <a:rPr lang="fr-FR" sz="1200" dirty="0">
                <a:latin typeface="Arial" panose="020B0604020202020204" pitchFamily="34" charset="0"/>
                <a:ea typeface="ＭＳ Ｐゴシック"/>
                <a:cs typeface="Arial" panose="020B0604020202020204" pitchFamily="34" charset="0"/>
              </a:rPr>
              <a:t>L'inexécution d'une obligation précontractuelle entraîne seulement l’engagement de la </a:t>
            </a:r>
            <a:r>
              <a:rPr lang="fr-FR" sz="1200" b="1" dirty="0">
                <a:latin typeface="Arial" panose="020B0604020202020204" pitchFamily="34" charset="0"/>
                <a:ea typeface="ＭＳ Ｐゴシック"/>
                <a:cs typeface="Arial" panose="020B0604020202020204" pitchFamily="34" charset="0"/>
              </a:rPr>
              <a:t>responsabilité délictuelle</a:t>
            </a:r>
            <a:r>
              <a:rPr lang="fr-FR" sz="1200" dirty="0">
                <a:latin typeface="Arial" panose="020B0604020202020204" pitchFamily="34" charset="0"/>
                <a:ea typeface="ＭＳ Ｐゴシック"/>
                <a:cs typeface="Arial" panose="020B0604020202020204" pitchFamily="34" charset="0"/>
              </a:rPr>
              <a:t> et non contractuelle. C'est pourquoi la Cour de cassation dans un arrêt du 12 février 2008 a cassé pour violation des articles 1184 du code civil et L. 330-3 du code de commerce, un arrêt qui avait admis une résiliation. </a:t>
            </a:r>
          </a:p>
          <a:p>
            <a:pPr marL="0" indent="0" algn="just">
              <a:buNone/>
            </a:pPr>
            <a:endParaRPr lang="fr-FR" sz="1200" dirty="0">
              <a:latin typeface="Arial" panose="020B0604020202020204" pitchFamily="34" charset="0"/>
              <a:cs typeface="Arial" panose="020B0604020202020204" pitchFamily="34" charset="0"/>
            </a:endParaRPr>
          </a:p>
          <a:p>
            <a:pPr marL="0" indent="0" algn="just">
              <a:buNone/>
            </a:pPr>
            <a:r>
              <a:rPr lang="fr-FR" sz="1200" dirty="0">
                <a:latin typeface="Arial" panose="020B0604020202020204" pitchFamily="34" charset="0"/>
                <a:ea typeface="ＭＳ Ｐゴシック"/>
                <a:cs typeface="Arial" panose="020B0604020202020204" pitchFamily="34" charset="0"/>
              </a:rPr>
              <a:t>-&gt; </a:t>
            </a:r>
            <a:r>
              <a:rPr lang="fr-FR" sz="1200" b="1" dirty="0">
                <a:latin typeface="Arial" panose="020B0604020202020204" pitchFamily="34" charset="0"/>
                <a:ea typeface="ＭＳ Ｐゴシック"/>
                <a:cs typeface="Arial" panose="020B0604020202020204" pitchFamily="34" charset="0"/>
              </a:rPr>
              <a:t>Com, 18 octobre 2023, n°22-19.329</a:t>
            </a:r>
            <a:r>
              <a:rPr lang="fr-FR" sz="1200" dirty="0">
                <a:latin typeface="Arial" panose="020B0604020202020204" pitchFamily="34" charset="0"/>
                <a:ea typeface="ＭＳ Ｐゴシック"/>
                <a:cs typeface="Arial" panose="020B0604020202020204" pitchFamily="34" charset="0"/>
              </a:rPr>
              <a:t> : le manquement du concédant à son obligation précontractuelle d'information peut libérer le concessionnaire de son obligation de se renseigner. </a:t>
            </a:r>
            <a:endParaRPr lang="fr-FR" sz="1200" dirty="0">
              <a:latin typeface="Arial" panose="020B0604020202020204" pitchFamily="34" charset="0"/>
              <a:cs typeface="Arial" panose="020B0604020202020204" pitchFamily="34" charset="0"/>
            </a:endParaRPr>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33C67398-69BD-44D8-8AC6-38F5386C408D}"/>
              </a:ext>
            </a:extLst>
          </p:cNvPr>
          <p:cNvSpPr>
            <a:spLocks noGrp="1"/>
          </p:cNvSpPr>
          <p:nvPr>
            <p:ph type="sldNum" sz="quarter" idx="10"/>
          </p:nvPr>
        </p:nvSpPr>
        <p:spPr/>
        <p:txBody>
          <a:bodyPr/>
          <a:lstStyle/>
          <a:p>
            <a:pPr>
              <a:defRPr/>
            </a:pPr>
            <a:fld id="{CE6B577E-FA0A-4000-9108-E9EC658625CC}" type="slidenum">
              <a:rPr lang="fr-FR" altLang="fr-FR" smtClean="0"/>
              <a:pPr>
                <a:defRPr/>
              </a:pPr>
              <a:t>86</a:t>
            </a:fld>
            <a:endParaRPr lang="fr-FR" altLang="fr-FR"/>
          </a:p>
        </p:txBody>
      </p:sp>
    </p:spTree>
    <p:extLst>
      <p:ext uri="{BB962C8B-B14F-4D97-AF65-F5344CB8AC3E}">
        <p14:creationId xmlns:p14="http://schemas.microsoft.com/office/powerpoint/2010/main" val="18596328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lvl="0" algn="just">
              <a:buFont typeface="Wingdings" panose="05000000000000000000" pitchFamily="2" charset="2"/>
              <a:buChar char="Ø"/>
            </a:pPr>
            <a:r>
              <a:rPr lang="fr-FR" u="sng" dirty="0">
                <a:solidFill>
                  <a:srgbClr val="A50000"/>
                </a:solidFill>
                <a:latin typeface="Arial" panose="020B0604020202020204" pitchFamily="34" charset="0"/>
                <a:cs typeface="Arial" panose="020B0604020202020204" pitchFamily="34" charset="0"/>
              </a:rPr>
              <a:t>Source générale : la théorie générale des contrats</a:t>
            </a:r>
            <a:r>
              <a:rPr lang="fr-FR" dirty="0">
                <a:solidFill>
                  <a:srgbClr val="A5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 théorie des vices du consentement</a:t>
            </a:r>
          </a:p>
          <a:p>
            <a:pPr marL="0" lvl="0" indent="0" algn="just">
              <a:buNone/>
            </a:pPr>
            <a:endParaRPr lang="fr-FR" dirty="0">
              <a:solidFill>
                <a:srgbClr val="000000"/>
              </a:solidFill>
              <a:latin typeface="Arial" panose="020B0604020202020204" pitchFamily="34" charset="0"/>
              <a:cs typeface="Arial" panose="020B0604020202020204" pitchFamily="34" charset="0"/>
            </a:endParaRPr>
          </a:p>
          <a:p>
            <a:pPr marL="0" lvl="0" indent="0" algn="just">
              <a:buNone/>
            </a:pPr>
            <a:r>
              <a:rPr lang="fr-FR" dirty="0">
                <a:solidFill>
                  <a:srgbClr val="000000"/>
                </a:solidFill>
                <a:latin typeface="Arial" panose="020B0604020202020204" pitchFamily="34" charset="0"/>
                <a:cs typeface="Arial" panose="020B0604020202020204" pitchFamily="34" charset="0"/>
              </a:rPr>
              <a:t>V. le </a:t>
            </a:r>
            <a:r>
              <a:rPr lang="fr-FR" b="1" dirty="0">
                <a:solidFill>
                  <a:srgbClr val="000000"/>
                </a:solidFill>
                <a:latin typeface="Arial" panose="020B0604020202020204" pitchFamily="34" charset="0"/>
                <a:cs typeface="Arial" panose="020B0604020202020204" pitchFamily="34" charset="0"/>
              </a:rPr>
              <a:t>nouvel article 1112-1 du code civil</a:t>
            </a:r>
            <a:r>
              <a:rPr lang="fr-FR" dirty="0">
                <a:solidFill>
                  <a:srgbClr val="000000"/>
                </a:solidFill>
                <a:latin typeface="Arial" panose="020B0604020202020204" pitchFamily="34" charset="0"/>
                <a:cs typeface="Arial" panose="020B0604020202020204" pitchFamily="34" charset="0"/>
              </a:rPr>
              <a:t> issu de la réforme (10 fév. 2016) :</a:t>
            </a:r>
          </a:p>
          <a:p>
            <a:pPr marL="0" lvl="0" indent="0" algn="just">
              <a:buNone/>
            </a:pPr>
            <a:endParaRPr lang="fr-FR" dirty="0">
              <a:solidFill>
                <a:srgbClr val="000000"/>
              </a:solidFill>
              <a:latin typeface="Arial" panose="020B0604020202020204" pitchFamily="34" charset="0"/>
              <a:cs typeface="Arial" panose="020B0604020202020204" pitchFamily="34" charset="0"/>
            </a:endParaRPr>
          </a:p>
          <a:p>
            <a:pPr marL="0" lvl="0" indent="0" algn="just">
              <a:buNone/>
            </a:pP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Celle des parties qui connaît une information dont l'importance est déterminante pour le consentement de l'autre doit l'en informer dès lors que, légitimement, cette dernière ignore cette information ou fait confiance à son cocontractant</a:t>
            </a:r>
          </a:p>
          <a:p>
            <a:pPr marL="0" indent="0" algn="just">
              <a:lnSpc>
                <a:spcPct val="120000"/>
              </a:lnSpc>
              <a:spcBef>
                <a:spcPts val="0"/>
              </a:spcBef>
              <a:spcAft>
                <a:spcPts val="0"/>
              </a:spcAft>
              <a:buNone/>
              <a:defRPr/>
            </a:pPr>
            <a:r>
              <a:rPr lang="fr-FR" i="1" dirty="0">
                <a:latin typeface="Arial" panose="020B0604020202020204" pitchFamily="34" charset="0"/>
                <a:ea typeface="ＭＳ Ｐゴシック" pitchFamily="34" charset="-128"/>
                <a:cs typeface="Arial" panose="020B0604020202020204" pitchFamily="34" charset="0"/>
              </a:rPr>
              <a:t>Néanmoins, ce devoir d'information ne porte pas sur l'estimation de la valeur de la prestation.</a:t>
            </a:r>
          </a:p>
          <a:p>
            <a:pPr marL="0" indent="0" algn="just">
              <a:lnSpc>
                <a:spcPct val="120000"/>
              </a:lnSpc>
              <a:spcBef>
                <a:spcPts val="0"/>
              </a:spcBef>
              <a:spcAft>
                <a:spcPts val="0"/>
              </a:spcAft>
              <a:buNone/>
              <a:defRPr/>
            </a:pPr>
            <a:r>
              <a:rPr lang="fr-FR" i="1" dirty="0">
                <a:latin typeface="Arial" panose="020B0604020202020204" pitchFamily="34" charset="0"/>
                <a:ea typeface="ＭＳ Ｐゴシック" pitchFamily="34" charset="-128"/>
                <a:cs typeface="Arial" panose="020B0604020202020204" pitchFamily="34" charset="0"/>
              </a:rPr>
              <a:t>Ont une importance déterminante les informations qui ont un lien direct et nécessaire avec le contenu du contrat ou la qualité des parties.</a:t>
            </a:r>
          </a:p>
          <a:p>
            <a:pPr marL="0" indent="0" algn="just">
              <a:lnSpc>
                <a:spcPct val="120000"/>
              </a:lnSpc>
              <a:spcBef>
                <a:spcPts val="0"/>
              </a:spcBef>
              <a:spcAft>
                <a:spcPts val="0"/>
              </a:spcAft>
              <a:buNone/>
              <a:defRPr/>
            </a:pPr>
            <a:r>
              <a:rPr lang="fr-FR" i="1" dirty="0">
                <a:latin typeface="Arial" panose="020B0604020202020204" pitchFamily="34" charset="0"/>
                <a:ea typeface="ＭＳ Ｐゴシック" pitchFamily="34" charset="-128"/>
                <a:cs typeface="Arial" panose="020B0604020202020204" pitchFamily="34" charset="0"/>
              </a:rPr>
              <a:t>Il incombe à celui qui prétend qu'une information lui était due de prouver que l'autre partie la lui devait, à charge pour cette autre partie de prouver qu'elle l'a fournie.</a:t>
            </a:r>
          </a:p>
          <a:p>
            <a:pPr marL="0" indent="0" algn="just">
              <a:lnSpc>
                <a:spcPct val="120000"/>
              </a:lnSpc>
              <a:spcBef>
                <a:spcPts val="0"/>
              </a:spcBef>
              <a:spcAft>
                <a:spcPts val="0"/>
              </a:spcAft>
              <a:buNone/>
              <a:defRPr/>
            </a:pPr>
            <a:r>
              <a:rPr lang="fr-FR" i="1" dirty="0">
                <a:latin typeface="Arial" panose="020B0604020202020204" pitchFamily="34" charset="0"/>
                <a:ea typeface="ＭＳ Ｐゴシック" pitchFamily="34" charset="-128"/>
                <a:cs typeface="Arial" panose="020B0604020202020204" pitchFamily="34" charset="0"/>
              </a:rPr>
              <a:t>Les parties ne peuvent ni limiter, ni exclure ce devoir. […] </a:t>
            </a:r>
            <a:r>
              <a:rPr lang="fr-FR" i="1" dirty="0">
                <a:latin typeface="Arial" panose="020B0604020202020204" pitchFamily="34" charset="0"/>
                <a:cs typeface="Arial" panose="020B0604020202020204" pitchFamily="34" charset="0"/>
              </a:rPr>
              <a:t> ».</a:t>
            </a:r>
          </a:p>
          <a:p>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903258CC-67AD-4A93-80BF-99AC7F59FCD7}"/>
              </a:ext>
            </a:extLst>
          </p:cNvPr>
          <p:cNvSpPr>
            <a:spLocks noGrp="1"/>
          </p:cNvSpPr>
          <p:nvPr>
            <p:ph type="sldNum" sz="quarter" idx="10"/>
          </p:nvPr>
        </p:nvSpPr>
        <p:spPr/>
        <p:txBody>
          <a:bodyPr/>
          <a:lstStyle/>
          <a:p>
            <a:pPr>
              <a:defRPr/>
            </a:pPr>
            <a:fld id="{CE6B577E-FA0A-4000-9108-E9EC658625CC}" type="slidenum">
              <a:rPr lang="fr-FR" altLang="fr-FR" smtClean="0"/>
              <a:pPr>
                <a:defRPr/>
              </a:pPr>
              <a:t>87</a:t>
            </a:fld>
            <a:endParaRPr lang="fr-FR" altLang="fr-FR"/>
          </a:p>
        </p:txBody>
      </p:sp>
    </p:spTree>
    <p:extLst>
      <p:ext uri="{BB962C8B-B14F-4D97-AF65-F5344CB8AC3E}">
        <p14:creationId xmlns:p14="http://schemas.microsoft.com/office/powerpoint/2010/main" val="41546906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8D0280-B82E-49A4-B50F-23C56C71655E}"/>
              </a:ext>
            </a:extLst>
          </p:cNvPr>
          <p:cNvSpPr>
            <a:spLocks noGrp="1"/>
          </p:cNvSpPr>
          <p:nvPr>
            <p:ph idx="1"/>
          </p:nvPr>
        </p:nvSpPr>
        <p:spPr>
          <a:solidFill>
            <a:schemeClr val="bg1"/>
          </a:solidFill>
        </p:spPr>
        <p:txBody>
          <a:bodyPr anchor="ctr" anchorCtr="0">
            <a:normAutofit/>
          </a:bodyPr>
          <a:lstStyle/>
          <a:p>
            <a:pPr algn="just">
              <a:lnSpc>
                <a:spcPct val="120000"/>
              </a:lnSpc>
              <a:spcBef>
                <a:spcPts val="0"/>
              </a:spcBef>
              <a:spcAft>
                <a:spcPts val="0"/>
              </a:spcAft>
              <a:defRPr/>
            </a:pPr>
            <a:r>
              <a:rPr lang="fr-FR" sz="1700" cap="none" dirty="0">
                <a:solidFill>
                  <a:schemeClr val="tx1"/>
                </a:solidFill>
                <a:latin typeface="Arial" panose="020B0604020202020204" pitchFamily="34" charset="0"/>
                <a:ea typeface="ＭＳ Ｐゴシック" pitchFamily="34" charset="-128"/>
                <a:cs typeface="Arial" panose="020B0604020202020204" pitchFamily="34" charset="0"/>
              </a:rPr>
              <a:t>La charge de la preuve pèse sur la partie qui connaissait l’information</a:t>
            </a:r>
          </a:p>
          <a:p>
            <a:pPr algn="just">
              <a:lnSpc>
                <a:spcPct val="120000"/>
              </a:lnSpc>
              <a:spcBef>
                <a:spcPts val="0"/>
              </a:spcBef>
              <a:spcAft>
                <a:spcPts val="0"/>
              </a:spcAft>
              <a:defRPr/>
            </a:pPr>
            <a:endParaRPr lang="fr-FR" sz="1700" cap="none" dirty="0">
              <a:solidFill>
                <a:schemeClr val="tx1"/>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sz="1700" cap="none" dirty="0">
                <a:solidFill>
                  <a:schemeClr val="tx1"/>
                </a:solidFill>
                <a:latin typeface="Arial" panose="020B0604020202020204" pitchFamily="34" charset="0"/>
                <a:ea typeface="ＭＳ Ｐゴシック" pitchFamily="34" charset="-128"/>
                <a:cs typeface="Arial" panose="020B0604020202020204" pitchFamily="34" charset="0"/>
              </a:rPr>
              <a:t>Règle d’ordre public</a:t>
            </a:r>
          </a:p>
          <a:p>
            <a:pPr algn="just">
              <a:lnSpc>
                <a:spcPct val="120000"/>
              </a:lnSpc>
              <a:spcBef>
                <a:spcPts val="0"/>
              </a:spcBef>
              <a:spcAft>
                <a:spcPts val="0"/>
              </a:spcAft>
              <a:defRPr/>
            </a:pPr>
            <a:endParaRPr lang="fr-FR" sz="1700" cap="none" dirty="0">
              <a:solidFill>
                <a:schemeClr val="tx1"/>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sz="1700" cap="none" dirty="0">
                <a:solidFill>
                  <a:schemeClr val="tx1"/>
                </a:solidFill>
                <a:latin typeface="Arial" panose="020B0604020202020204" pitchFamily="34" charset="0"/>
                <a:ea typeface="ＭＳ Ｐゴシック" pitchFamily="34" charset="-128"/>
                <a:cs typeface="Arial" panose="020B0604020202020204" pitchFamily="34" charset="0"/>
              </a:rPr>
              <a:t>Obligation néanmoins pour le bénéficiaire de se renseigner (dès lors que « légitimement » l’information est ignorée)</a:t>
            </a:r>
          </a:p>
          <a:p>
            <a:pPr algn="just">
              <a:lnSpc>
                <a:spcPct val="120000"/>
              </a:lnSpc>
              <a:spcBef>
                <a:spcPts val="0"/>
              </a:spcBef>
              <a:spcAft>
                <a:spcPts val="0"/>
              </a:spcAft>
              <a:defRPr/>
            </a:pPr>
            <a:endParaRPr lang="fr-FR" sz="1700" cap="none" dirty="0">
              <a:solidFill>
                <a:schemeClr val="tx1"/>
              </a:solidFill>
              <a:latin typeface="Arial" panose="020B0604020202020204" pitchFamily="34" charset="0"/>
              <a:ea typeface="ＭＳ Ｐゴシック" pitchFamily="34" charset="-128"/>
              <a:cs typeface="Arial" panose="020B0604020202020204" pitchFamily="34" charset="0"/>
            </a:endParaRPr>
          </a:p>
          <a:p>
            <a:pPr algn="just">
              <a:lnSpc>
                <a:spcPct val="120000"/>
              </a:lnSpc>
              <a:spcBef>
                <a:spcPts val="0"/>
              </a:spcBef>
              <a:spcAft>
                <a:spcPts val="0"/>
              </a:spcAft>
              <a:defRPr/>
            </a:pPr>
            <a:r>
              <a:rPr lang="fr-FR" sz="1700" cap="none" dirty="0">
                <a:solidFill>
                  <a:schemeClr val="tx1"/>
                </a:solidFill>
                <a:latin typeface="Arial" panose="020B0604020202020204" pitchFamily="34" charset="0"/>
                <a:ea typeface="ＭＳ Ｐゴシック" pitchFamily="34" charset="-128"/>
                <a:cs typeface="Arial" panose="020B0604020202020204" pitchFamily="34" charset="0"/>
              </a:rPr>
              <a:t>Absence d’obligation de se renseigner dans les « contrats de confiance »</a:t>
            </a:r>
            <a:endParaRPr lang="fr-FR" sz="1700" cap="none" dirty="0">
              <a:solidFill>
                <a:prstClr val="black"/>
              </a:solidFill>
              <a:latin typeface="Arial" panose="020B0604020202020204" pitchFamily="34" charset="0"/>
              <a:cs typeface="Arial" panose="020B0604020202020204" pitchFamily="34" charset="0"/>
            </a:endParaRPr>
          </a:p>
        </p:txBody>
      </p:sp>
      <p:sp>
        <p:nvSpPr>
          <p:cNvPr id="7" name="Titre 3">
            <a:extLst>
              <a:ext uri="{FF2B5EF4-FFF2-40B4-BE49-F238E27FC236}">
                <a16:creationId xmlns:a16="http://schemas.microsoft.com/office/drawing/2014/main" id="{65E39BAC-781F-4C0A-AF03-E453F2CF26FD}"/>
              </a:ext>
            </a:extLst>
          </p:cNvPr>
          <p:cNvSpPr txBox="1">
            <a:spLocks/>
          </p:cNvSpPr>
          <p:nvPr/>
        </p:nvSpPr>
        <p:spPr bwMode="auto">
          <a:xfrm>
            <a:off x="4446806" y="267494"/>
            <a:ext cx="4404424" cy="530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defTabSz="457200" rtl="0" eaLnBrk="0" fontAlgn="base" hangingPunct="0">
              <a:spcBef>
                <a:spcPct val="0"/>
              </a:spcBef>
              <a:spcAft>
                <a:spcPct val="0"/>
              </a:spcAft>
              <a:defRPr sz="1400" kern="1200">
                <a:solidFill>
                  <a:schemeClr val="bg1"/>
                </a:solidFill>
                <a:latin typeface="Arial"/>
                <a:ea typeface="ＭＳ Ｐゴシック" pitchFamily="-65" charset="-128"/>
                <a:cs typeface="Arial"/>
              </a:defRPr>
            </a:lvl1pPr>
            <a:lvl2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2pPr>
            <a:lvl3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3pPr>
            <a:lvl4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4pPr>
            <a:lvl5pPr algn="r" defTabSz="457200" rtl="0" eaLnBrk="0" fontAlgn="base" hangingPunct="0">
              <a:spcBef>
                <a:spcPct val="0"/>
              </a:spcBef>
              <a:spcAft>
                <a:spcPct val="0"/>
              </a:spcAft>
              <a:defRPr sz="1400">
                <a:solidFill>
                  <a:schemeClr val="bg1"/>
                </a:solidFill>
                <a:latin typeface="Arial" pitchFamily="-65" charset="0"/>
                <a:ea typeface="ＭＳ Ｐゴシック" pitchFamily="-65" charset="-128"/>
                <a:cs typeface="Arial" charset="0"/>
              </a:defRPr>
            </a:lvl5pPr>
            <a:lvl6pPr marL="457200" algn="r" defTabSz="457200" rtl="0" fontAlgn="base">
              <a:spcBef>
                <a:spcPct val="0"/>
              </a:spcBef>
              <a:spcAft>
                <a:spcPct val="0"/>
              </a:spcAft>
              <a:defRPr sz="1400">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1400">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1400">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1400">
                <a:solidFill>
                  <a:schemeClr val="bg1"/>
                </a:solidFill>
                <a:latin typeface="Arial" pitchFamily="-65" charset="0"/>
                <a:ea typeface="ＭＳ Ｐゴシック" pitchFamily="-65" charset="-128"/>
              </a:defRPr>
            </a:lvl9pPr>
          </a:lstStyle>
          <a:p>
            <a:r>
              <a:rPr lang="fr-FR"/>
              <a:t>II. La vie du contrat de distribution sélective</a:t>
            </a:r>
          </a:p>
        </p:txBody>
      </p:sp>
      <p:sp>
        <p:nvSpPr>
          <p:cNvPr id="2" name="Espace réservé du numéro de diapositive 1">
            <a:extLst>
              <a:ext uri="{FF2B5EF4-FFF2-40B4-BE49-F238E27FC236}">
                <a16:creationId xmlns:a16="http://schemas.microsoft.com/office/drawing/2014/main" id="{54871E88-7685-49C6-9A7C-AD57711238C0}"/>
              </a:ext>
            </a:extLst>
          </p:cNvPr>
          <p:cNvSpPr>
            <a:spLocks noGrp="1"/>
          </p:cNvSpPr>
          <p:nvPr>
            <p:ph type="sldNum" sz="quarter" idx="10"/>
          </p:nvPr>
        </p:nvSpPr>
        <p:spPr/>
        <p:txBody>
          <a:bodyPr/>
          <a:lstStyle/>
          <a:p>
            <a:pPr>
              <a:defRPr/>
            </a:pPr>
            <a:fld id="{CE6B577E-FA0A-4000-9108-E9EC658625CC}" type="slidenum">
              <a:rPr lang="fr-FR" altLang="fr-FR" smtClean="0"/>
              <a:pPr>
                <a:defRPr/>
              </a:pPr>
              <a:t>88</a:t>
            </a:fld>
            <a:endParaRPr lang="fr-FR" altLang="fr-FR"/>
          </a:p>
        </p:txBody>
      </p:sp>
    </p:spTree>
    <p:extLst>
      <p:ext uri="{BB962C8B-B14F-4D97-AF65-F5344CB8AC3E}">
        <p14:creationId xmlns:p14="http://schemas.microsoft.com/office/powerpoint/2010/main" val="1975491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139A826-6F85-4D5F-BC9B-7367C422F6C0}"/>
              </a:ext>
            </a:extLst>
          </p:cNvPr>
          <p:cNvSpPr>
            <a:spLocks noGrp="1"/>
          </p:cNvSpPr>
          <p:nvPr>
            <p:ph idx="1"/>
          </p:nvPr>
        </p:nvSpPr>
        <p:spPr/>
        <p:txBody>
          <a:bodyPr>
            <a:noAutofit/>
          </a:bodyPr>
          <a:lstStyle/>
          <a:p>
            <a:pPr marL="0" indent="0">
              <a:buNone/>
            </a:pPr>
            <a:r>
              <a:rPr lang="fr-FR" sz="1200" b="1" dirty="0">
                <a:solidFill>
                  <a:srgbClr val="C00000"/>
                </a:solidFill>
                <a:latin typeface="Arial" panose="020B0604020202020204" pitchFamily="34" charset="0"/>
                <a:ea typeface="ＭＳ Ｐゴシック" pitchFamily="34" charset="-128"/>
                <a:cs typeface="Arial" panose="020B0604020202020204" pitchFamily="34" charset="0"/>
              </a:rPr>
              <a:t>APPLICATION AU CONTRAT DE DISTRIBUTION SELECTIVE ? </a:t>
            </a:r>
          </a:p>
          <a:p>
            <a:pPr marL="0" indent="0">
              <a:buNone/>
            </a:pPr>
            <a:endParaRPr lang="fr-FR" sz="1200" dirty="0">
              <a:latin typeface="Arial" panose="020B0604020202020204" pitchFamily="34" charset="0"/>
              <a:ea typeface="ＭＳ Ｐゴシック" pitchFamily="34" charset="-128"/>
              <a:cs typeface="Arial" panose="020B0604020202020204" pitchFamily="34" charset="0"/>
            </a:endParaRPr>
          </a:p>
          <a:p>
            <a:pPr marL="0" indent="0">
              <a:buNone/>
            </a:pPr>
            <a:r>
              <a:rPr lang="fr-FR" sz="1200" dirty="0">
                <a:latin typeface="Arial" panose="020B0604020202020204" pitchFamily="34" charset="0"/>
                <a:ea typeface="ＭＳ Ｐゴシック" pitchFamily="34" charset="-128"/>
                <a:cs typeface="Arial" panose="020B0604020202020204" pitchFamily="34" charset="0"/>
              </a:rPr>
              <a:t>Application du devoir d’information spécifique Loi Doubin si ces conditions sont remplies : </a:t>
            </a:r>
          </a:p>
          <a:p>
            <a:pPr marL="0" indent="0">
              <a:buNone/>
            </a:pPr>
            <a:endParaRPr lang="fr-FR" sz="1200" dirty="0">
              <a:latin typeface="Arial" panose="020B0604020202020204" pitchFamily="34" charset="0"/>
              <a:ea typeface="ＭＳ Ｐゴシック" pitchFamily="34" charset="-128"/>
              <a:cs typeface="Arial" panose="020B0604020202020204" pitchFamily="34" charset="0"/>
            </a:endParaRPr>
          </a:p>
          <a:p>
            <a:pPr algn="just">
              <a:spcAft>
                <a:spcPts val="600"/>
              </a:spcAft>
            </a:pPr>
            <a:r>
              <a:rPr lang="fr-FR" sz="1200" dirty="0">
                <a:latin typeface="Arial" panose="020B0604020202020204" pitchFamily="34" charset="0"/>
                <a:ea typeface="ＭＳ Ｐゴシック" pitchFamily="34" charset="-128"/>
                <a:cs typeface="Arial" panose="020B0604020202020204" pitchFamily="34" charset="0"/>
              </a:rPr>
              <a:t>mise à disposition d’un nom commercial, d’une marque ou d’une enseigne : généralement rempli en distribution sélective </a:t>
            </a:r>
          </a:p>
          <a:p>
            <a:pPr algn="just">
              <a:spcAft>
                <a:spcPts val="600"/>
              </a:spcAft>
            </a:pPr>
            <a:r>
              <a:rPr lang="fr-FR" sz="1200" dirty="0">
                <a:latin typeface="Arial" panose="020B0604020202020204" pitchFamily="34" charset="0"/>
                <a:ea typeface="ＭＳ Ｐゴシック" pitchFamily="34" charset="-128"/>
                <a:cs typeface="Arial" panose="020B0604020202020204" pitchFamily="34" charset="0"/>
              </a:rPr>
              <a:t>contrat conclu dans l’intérêt commun des deux parties : pourrait se discuter mais sera généralement considéré comme rempli  </a:t>
            </a:r>
          </a:p>
          <a:p>
            <a:pPr algn="just">
              <a:spcAft>
                <a:spcPts val="600"/>
              </a:spcAft>
            </a:pPr>
            <a:r>
              <a:rPr lang="fr-FR" sz="1200" dirty="0">
                <a:latin typeface="Arial" panose="020B0604020202020204" pitchFamily="34" charset="0"/>
                <a:ea typeface="ＭＳ Ｐゴシック" pitchFamily="34" charset="-128"/>
                <a:cs typeface="Arial" panose="020B0604020202020204" pitchFamily="34" charset="0"/>
              </a:rPr>
              <a:t>exigence d’un engagement d’exclusivité ou de quasi-exclusivité pour l’exercice de son activité</a:t>
            </a:r>
          </a:p>
          <a:p>
            <a:pPr algn="just">
              <a:spcAft>
                <a:spcPts val="600"/>
              </a:spcAft>
            </a:pPr>
            <a:r>
              <a:rPr lang="fr-FR" sz="1200" dirty="0">
                <a:latin typeface="Arial" panose="020B0604020202020204" pitchFamily="34" charset="0"/>
                <a:ea typeface="ＭＳ Ｐゴシック" pitchFamily="34" charset="-128"/>
                <a:cs typeface="Arial" panose="020B0604020202020204" pitchFamily="34" charset="0"/>
              </a:rPr>
              <a:t>pas fréquent en distribution sélective</a:t>
            </a:r>
          </a:p>
          <a:p>
            <a:pPr algn="just">
              <a:spcAft>
                <a:spcPts val="600"/>
              </a:spcAft>
            </a:pPr>
            <a:r>
              <a:rPr lang="fr-FR" sz="1200" dirty="0">
                <a:latin typeface="Arial" panose="020B0604020202020204" pitchFamily="34" charset="0"/>
                <a:ea typeface="ＭＳ Ｐゴシック" pitchFamily="34" charset="-128"/>
                <a:cs typeface="Arial" panose="020B0604020202020204" pitchFamily="34" charset="0"/>
              </a:rPr>
              <a:t>mais possible : la distribution sélective peut être associée à une obligation d’approvisionnement exclusif ou quasi-exclusif tout en bénéficiant de l’exemption par catégorie en dessous de 30 % de parts de marché (art. 176, LD)</a:t>
            </a:r>
          </a:p>
          <a:p>
            <a:pPr algn="just"/>
            <a:r>
              <a:rPr lang="fr-FR" sz="1200" dirty="0">
                <a:latin typeface="Arial" panose="020B0604020202020204" pitchFamily="34" charset="0"/>
                <a:ea typeface="ＭＳ Ｐゴシック" pitchFamily="34" charset="-128"/>
                <a:cs typeface="Arial" panose="020B0604020202020204" pitchFamily="34" charset="0"/>
              </a:rPr>
              <a:t>jurisprudence très rare ; un exemple : Paris, 8 juin 2016, retenant que l’absence d’atteinte de résultats mentionnées 	dans le prévisionnel fourni par la tête du réseau ne traduisait pas un dol dès lors que le candidat avait activement participé à son élaboration et qu’ancien cadre de banque, il était en mesure d’en apprécier le sérieux</a:t>
            </a:r>
          </a:p>
          <a:p>
            <a:pPr marL="0" indent="0">
              <a:buNone/>
            </a:pPr>
            <a:endParaRPr lang="fr-FR" sz="1100" dirty="0"/>
          </a:p>
        </p:txBody>
      </p:sp>
      <p:sp>
        <p:nvSpPr>
          <p:cNvPr id="4" name="Titre 3">
            <a:extLst>
              <a:ext uri="{FF2B5EF4-FFF2-40B4-BE49-F238E27FC236}">
                <a16:creationId xmlns:a16="http://schemas.microsoft.com/office/drawing/2014/main" id="{3C81691B-74DD-4073-8F5A-2E4186FC77A2}"/>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B2356167-C393-4FCA-8CB2-1C5284934D5C}"/>
              </a:ext>
            </a:extLst>
          </p:cNvPr>
          <p:cNvSpPr>
            <a:spLocks noGrp="1"/>
          </p:cNvSpPr>
          <p:nvPr>
            <p:ph type="sldNum" sz="quarter" idx="10"/>
          </p:nvPr>
        </p:nvSpPr>
        <p:spPr/>
        <p:txBody>
          <a:bodyPr/>
          <a:lstStyle/>
          <a:p>
            <a:pPr>
              <a:defRPr/>
            </a:pPr>
            <a:fld id="{CE6B577E-FA0A-4000-9108-E9EC658625CC}" type="slidenum">
              <a:rPr lang="fr-FR" altLang="fr-FR" smtClean="0"/>
              <a:pPr>
                <a:defRPr/>
              </a:pPr>
              <a:t>89</a:t>
            </a:fld>
            <a:endParaRPr lang="fr-FR" altLang="fr-FR"/>
          </a:p>
        </p:txBody>
      </p:sp>
    </p:spTree>
    <p:extLst>
      <p:ext uri="{BB962C8B-B14F-4D97-AF65-F5344CB8AC3E}">
        <p14:creationId xmlns:p14="http://schemas.microsoft.com/office/powerpoint/2010/main" val="262278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AC8FE7-A35F-4673-AD5E-BEF76F9CC3A2}"/>
              </a:ext>
            </a:extLst>
          </p:cNvPr>
          <p:cNvSpPr>
            <a:spLocks noGrp="1"/>
          </p:cNvSpPr>
          <p:nvPr>
            <p:ph idx="1"/>
          </p:nvPr>
        </p:nvSpPr>
        <p:spPr/>
        <p:txBody>
          <a:bodyPr>
            <a:normAutofit/>
          </a:bodyPr>
          <a:lstStyle/>
          <a:p>
            <a:pPr marL="0" indent="0" algn="just">
              <a:spcAft>
                <a:spcPts val="600"/>
              </a:spcAft>
              <a:buNone/>
            </a:pPr>
            <a:r>
              <a:rPr lang="fr-FR" sz="1800" b="1" u="sng" dirty="0">
                <a:solidFill>
                  <a:srgbClr val="C00000"/>
                </a:solidFill>
              </a:rPr>
              <a:t>Exemples</a:t>
            </a:r>
            <a:r>
              <a:rPr lang="fr-FR" sz="1800" b="1" dirty="0">
                <a:solidFill>
                  <a:srgbClr val="C00000"/>
                </a:solidFill>
              </a:rPr>
              <a:t> </a:t>
            </a:r>
            <a:r>
              <a:rPr lang="fr-FR" sz="1800" dirty="0">
                <a:solidFill>
                  <a:srgbClr val="C00000"/>
                </a:solidFill>
              </a:rPr>
              <a:t>:</a:t>
            </a:r>
          </a:p>
          <a:p>
            <a:pPr algn="just">
              <a:spcAft>
                <a:spcPts val="0"/>
              </a:spcAft>
              <a:buFont typeface="Arial" panose="020B0604020202020204" pitchFamily="34" charset="0"/>
              <a:buChar char="-"/>
            </a:pPr>
            <a:r>
              <a:rPr lang="fr-FR" sz="1800" dirty="0"/>
              <a:t>Distribution de parfums,</a:t>
            </a:r>
          </a:p>
          <a:p>
            <a:pPr marL="1524000" indent="0" algn="just">
              <a:spcAft>
                <a:spcPts val="0"/>
              </a:spcAft>
              <a:buNone/>
            </a:pPr>
            <a:r>
              <a:rPr lang="fr-FR" sz="1800" dirty="0"/>
              <a:t>de cosmétiques,</a:t>
            </a:r>
          </a:p>
          <a:p>
            <a:pPr marL="1524000" indent="0" algn="just">
              <a:spcAft>
                <a:spcPts val="0"/>
              </a:spcAft>
              <a:buNone/>
            </a:pPr>
            <a:r>
              <a:rPr lang="fr-FR" sz="1800" dirty="0"/>
              <a:t>de bijoux,</a:t>
            </a:r>
          </a:p>
          <a:p>
            <a:pPr marL="1524000" indent="0" algn="just">
              <a:spcAft>
                <a:spcPts val="0"/>
              </a:spcAft>
              <a:buNone/>
            </a:pPr>
            <a:r>
              <a:rPr lang="fr-FR" sz="1800" dirty="0"/>
              <a:t>de montres,</a:t>
            </a:r>
          </a:p>
          <a:p>
            <a:pPr algn="just">
              <a:spcAft>
                <a:spcPts val="0"/>
              </a:spcAft>
              <a:buFont typeface="Arial" panose="020B0604020202020204" pitchFamily="34" charset="0"/>
              <a:buChar char="-"/>
            </a:pPr>
            <a:r>
              <a:rPr lang="fr-FR" sz="1800" dirty="0"/>
              <a:t>Réparation automobile,</a:t>
            </a:r>
          </a:p>
          <a:p>
            <a:pPr algn="just">
              <a:spcAft>
                <a:spcPts val="0"/>
              </a:spcAft>
              <a:buFont typeface="Arial" panose="020B0604020202020204" pitchFamily="34" charset="0"/>
              <a:buChar char="-"/>
            </a:pPr>
            <a:r>
              <a:rPr lang="fr-FR" sz="1800" dirty="0"/>
              <a:t>Plus généralement, recours à la distribution sélective qualitative pour les  produits ou services pour lesquels une distribution sélective est possible et pour lesquels le fournisseur détient plus de 30 % de parts de marché et ne peut pas mettre en place de sélection quantitative pour bénéficier de l’exemption par catégorie.</a:t>
            </a:r>
          </a:p>
        </p:txBody>
      </p:sp>
      <p:sp>
        <p:nvSpPr>
          <p:cNvPr id="7" name="Titre 3">
            <a:extLst>
              <a:ext uri="{FF2B5EF4-FFF2-40B4-BE49-F238E27FC236}">
                <a16:creationId xmlns:a16="http://schemas.microsoft.com/office/drawing/2014/main" id="{922B2B08-0741-4F7A-BC6A-C1EA1B440D5F}"/>
              </a:ext>
            </a:extLst>
          </p:cNvPr>
          <p:cNvSpPr>
            <a:spLocks noGrp="1"/>
          </p:cNvSpPr>
          <p:nvPr>
            <p:ph type="title"/>
          </p:nvPr>
        </p:nvSpPr>
        <p:spPr>
          <a:xfrm>
            <a:off x="4282376" y="225168"/>
            <a:ext cx="4404424" cy="530481"/>
          </a:xfrm>
        </p:spPr>
        <p:txBody>
          <a:bodyPr/>
          <a:lstStyle/>
          <a:p>
            <a:r>
              <a:rPr lang="fr-FR"/>
              <a:t>INTRODUCTION</a:t>
            </a:r>
          </a:p>
        </p:txBody>
      </p:sp>
      <p:sp>
        <p:nvSpPr>
          <p:cNvPr id="4" name="Espace réservé du numéro de diapositive 3">
            <a:extLst>
              <a:ext uri="{FF2B5EF4-FFF2-40B4-BE49-F238E27FC236}">
                <a16:creationId xmlns:a16="http://schemas.microsoft.com/office/drawing/2014/main" id="{2806E183-9866-4E7A-AB2C-9EA4EE8D9C91}"/>
              </a:ext>
            </a:extLst>
          </p:cNvPr>
          <p:cNvSpPr>
            <a:spLocks noGrp="1"/>
          </p:cNvSpPr>
          <p:nvPr>
            <p:ph type="sldNum" sz="quarter" idx="10"/>
          </p:nvPr>
        </p:nvSpPr>
        <p:spPr/>
        <p:txBody>
          <a:bodyPr/>
          <a:lstStyle/>
          <a:p>
            <a:pPr>
              <a:defRPr/>
            </a:pPr>
            <a:fld id="{CE6B577E-FA0A-4000-9108-E9EC658625CC}" type="slidenum">
              <a:rPr lang="fr-FR" altLang="fr-FR" smtClean="0"/>
              <a:pPr>
                <a:defRPr/>
              </a:pPr>
              <a:t>9</a:t>
            </a:fld>
            <a:endParaRPr lang="fr-FR" altLang="fr-FR"/>
          </a:p>
        </p:txBody>
      </p:sp>
    </p:spTree>
    <p:extLst>
      <p:ext uri="{BB962C8B-B14F-4D97-AF65-F5344CB8AC3E}">
        <p14:creationId xmlns:p14="http://schemas.microsoft.com/office/powerpoint/2010/main" val="8093403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E1A571-FB16-4425-9DED-C90424EDFCFD}"/>
              </a:ext>
            </a:extLst>
          </p:cNvPr>
          <p:cNvSpPr>
            <a:spLocks noGrp="1"/>
          </p:cNvSpPr>
          <p:nvPr>
            <p:ph idx="1"/>
          </p:nvPr>
        </p:nvSpPr>
        <p:spPr/>
        <p:txBody>
          <a:bodyPr/>
          <a:lstStyle/>
          <a:p>
            <a:pPr marL="0" indent="0" algn="just">
              <a:spcBef>
                <a:spcPts val="0"/>
              </a:spcBef>
              <a:spcAft>
                <a:spcPts val="0"/>
              </a:spcAft>
              <a:buNone/>
              <a:defRPr/>
            </a:pPr>
            <a:r>
              <a:rPr lang="fr-FR" sz="2000" dirty="0">
                <a:latin typeface="Arial" panose="020B0604020202020204" pitchFamily="34" charset="0"/>
                <a:cs typeface="Arial" panose="020B0604020202020204" pitchFamily="34" charset="0"/>
              </a:rPr>
              <a:t>	- </a:t>
            </a:r>
            <a:r>
              <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Application du devoir d’information général du code civil ? </a:t>
            </a:r>
          </a:p>
          <a:p>
            <a:pPr algn="just">
              <a:spcBef>
                <a:spcPts val="0"/>
              </a:spcBef>
              <a:spcAft>
                <a:spcPts val="0"/>
              </a:spcAft>
              <a:defRPr/>
            </a:pPr>
            <a:endPar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spcBef>
                <a:spcPts val="0"/>
              </a:spcBef>
              <a:spcAft>
                <a:spcPts val="0"/>
              </a:spcAft>
              <a:buNone/>
              <a:defRPr/>
            </a:pPr>
            <a:r>
              <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 oui, si le contrat n’est pas soumis à la loi Doubin, mais a sans doute 	vacation à s’appliquer</a:t>
            </a:r>
          </a:p>
          <a:p>
            <a:pPr algn="just">
              <a:spcBef>
                <a:spcPts val="0"/>
              </a:spcBef>
              <a:spcAft>
                <a:spcPts val="0"/>
              </a:spcAft>
              <a:defRPr/>
            </a:pPr>
            <a:endPar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spcBef>
                <a:spcPts val="0"/>
              </a:spcBef>
              <a:spcAft>
                <a:spcPts val="0"/>
              </a:spcAft>
              <a:buNone/>
              <a:defRPr/>
            </a:pPr>
            <a:r>
              <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 quid de l’articulation du droit spécial et du droit général au cas où le 	candidat remplit les critères des deux protections ? </a:t>
            </a:r>
          </a:p>
          <a:p>
            <a:pPr marL="0" indent="0" algn="just">
              <a:spcBef>
                <a:spcPts val="0"/>
              </a:spcBef>
              <a:spcAft>
                <a:spcPts val="0"/>
              </a:spcAft>
              <a:buNone/>
              <a:defRPr/>
            </a:pPr>
            <a:endPar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446088" indent="0" algn="just">
              <a:spcBef>
                <a:spcPts val="0"/>
              </a:spcBef>
              <a:spcAft>
                <a:spcPts val="0"/>
              </a:spcAft>
              <a:buNone/>
              <a:defRPr/>
            </a:pPr>
            <a:r>
              <a:rPr 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Tendance à l’application cumulatives des deux devoirs d’information dans la jurisprudence</a:t>
            </a:r>
          </a:p>
          <a:p>
            <a:endParaRPr lang="fr-FR" dirty="0"/>
          </a:p>
        </p:txBody>
      </p:sp>
      <p:sp>
        <p:nvSpPr>
          <p:cNvPr id="3" name="Espace réservé du numéro de diapositive 2">
            <a:extLst>
              <a:ext uri="{FF2B5EF4-FFF2-40B4-BE49-F238E27FC236}">
                <a16:creationId xmlns:a16="http://schemas.microsoft.com/office/drawing/2014/main" id="{C441014D-6577-4963-8334-C8804D668AB6}"/>
              </a:ext>
            </a:extLst>
          </p:cNvPr>
          <p:cNvSpPr>
            <a:spLocks noGrp="1"/>
          </p:cNvSpPr>
          <p:nvPr>
            <p:ph type="sldNum" sz="quarter" idx="10"/>
          </p:nvPr>
        </p:nvSpPr>
        <p:spPr/>
        <p:txBody>
          <a:bodyPr/>
          <a:lstStyle/>
          <a:p>
            <a:pPr>
              <a:defRPr/>
            </a:pPr>
            <a:fld id="{CE6B577E-FA0A-4000-9108-E9EC658625CC}" type="slidenum">
              <a:rPr lang="fr-FR" altLang="fr-FR" smtClean="0"/>
              <a:pPr>
                <a:defRPr/>
              </a:pPr>
              <a:t>90</a:t>
            </a:fld>
            <a:endParaRPr lang="fr-FR" altLang="fr-FR"/>
          </a:p>
        </p:txBody>
      </p:sp>
      <p:sp>
        <p:nvSpPr>
          <p:cNvPr id="5" name="Titre 3">
            <a:extLst>
              <a:ext uri="{FF2B5EF4-FFF2-40B4-BE49-F238E27FC236}">
                <a16:creationId xmlns:a16="http://schemas.microsoft.com/office/drawing/2014/main" id="{C4A59CD3-1BA5-F09C-4B14-19F92DAD0320}"/>
              </a:ext>
            </a:extLst>
          </p:cNvPr>
          <p:cNvSpPr>
            <a:spLocks noGrp="1"/>
          </p:cNvSpPr>
          <p:nvPr>
            <p:ph type="title"/>
          </p:nvPr>
        </p:nvSpPr>
        <p:spPr>
          <a:xfrm>
            <a:off x="4282376" y="225168"/>
            <a:ext cx="4404424" cy="530481"/>
          </a:xfrm>
        </p:spPr>
        <p:txBody>
          <a:bodyPr>
            <a:normAutofit/>
          </a:bodyPr>
          <a:lstStyle/>
          <a:p>
            <a:r>
              <a:rPr lang="fr-FR" dirty="0"/>
              <a:t>II. La vie du contrat de distribution sélective</a:t>
            </a:r>
          </a:p>
        </p:txBody>
      </p:sp>
    </p:spTree>
    <p:extLst>
      <p:ext uri="{BB962C8B-B14F-4D97-AF65-F5344CB8AC3E}">
        <p14:creationId xmlns:p14="http://schemas.microsoft.com/office/powerpoint/2010/main" val="5426845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dirty="0">
                <a:solidFill>
                  <a:srgbClr val="A50000"/>
                </a:solidFill>
                <a:latin typeface="Arial" panose="020B0604020202020204" pitchFamily="34" charset="0"/>
                <a:cs typeface="Arial" panose="020B0604020202020204" pitchFamily="34" charset="0"/>
              </a:rPr>
              <a:t>2. L’obligation de bonne foi lors de la formation du contrat</a:t>
            </a:r>
          </a:p>
          <a:p>
            <a:pPr marL="0" indent="0">
              <a:buNone/>
            </a:pPr>
            <a:endParaRPr lang="fr-FR" sz="1800" u="sng" dirty="0">
              <a:solidFill>
                <a:srgbClr val="FF0000"/>
              </a:solidFill>
              <a:latin typeface="Arial" panose="020B0604020202020204" pitchFamily="34" charset="0"/>
              <a:cs typeface="Arial" panose="020B0604020202020204" pitchFamily="34" charset="0"/>
            </a:endParaRPr>
          </a:p>
          <a:p>
            <a:pPr marL="0" indent="0">
              <a:buNone/>
            </a:pPr>
            <a:r>
              <a:rPr lang="fr-FR" sz="1800" b="1" dirty="0">
                <a:solidFill>
                  <a:srgbClr val="000000"/>
                </a:solidFill>
                <a:latin typeface="Arial" panose="020B0604020202020204" pitchFamily="34" charset="0"/>
                <a:ea typeface="Wingdings"/>
                <a:cs typeface="Arial" panose="020B0604020202020204" pitchFamily="34" charset="0"/>
                <a:sym typeface="Wingdings"/>
              </a:rPr>
              <a:t></a:t>
            </a:r>
            <a:r>
              <a:rPr lang="fr-FR" sz="1800" b="1" dirty="0">
                <a:solidFill>
                  <a:srgbClr val="000000"/>
                </a:solidFill>
                <a:latin typeface="Arial" panose="020B0604020202020204" pitchFamily="34" charset="0"/>
                <a:cs typeface="Arial" panose="020B0604020202020204" pitchFamily="34" charset="0"/>
                <a:sym typeface="Wingdings"/>
              </a:rPr>
              <a:t> </a:t>
            </a:r>
            <a:r>
              <a:rPr lang="fr-FR" sz="1800" b="1" dirty="0">
                <a:latin typeface="Arial" panose="020B0604020202020204" pitchFamily="34" charset="0"/>
                <a:cs typeface="Arial" panose="020B0604020202020204" pitchFamily="34" charset="0"/>
              </a:rPr>
              <a:t>Droit commun des contrats</a:t>
            </a:r>
          </a:p>
          <a:p>
            <a:pPr marL="0" indent="0">
              <a:buNone/>
            </a:pPr>
            <a:endParaRPr lang="fr-FR" sz="1800" u="sng" dirty="0">
              <a:solidFill>
                <a:srgbClr val="FF0000"/>
              </a:solidFill>
              <a:latin typeface="Arial" panose="020B0604020202020204" pitchFamily="34" charset="0"/>
              <a:cs typeface="Arial" panose="020B0604020202020204" pitchFamily="34" charset="0"/>
            </a:endParaRPr>
          </a:p>
          <a:p>
            <a:pPr algn="just">
              <a:spcBef>
                <a:spcPts val="0"/>
              </a:spcBef>
              <a:spcAft>
                <a:spcPts val="0"/>
              </a:spcAft>
              <a:defRPr/>
            </a:pP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L’ordonnance réformant le droit des contrats étend le principe de la bonne foi à la </a:t>
            </a:r>
            <a:r>
              <a:rPr lang="fr-FR" altLang="fr-FR" sz="1800" u="sng"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négociation</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et à la </a:t>
            </a:r>
            <a:r>
              <a:rPr lang="fr-FR" altLang="fr-FR" sz="1800" u="sng"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formation</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du contrat.</a:t>
            </a:r>
          </a:p>
          <a:p>
            <a:pPr algn="just">
              <a:spcBef>
                <a:spcPts val="0"/>
              </a:spcBef>
              <a:spcAft>
                <a:spcPts val="0"/>
              </a:spcAft>
              <a:defRPr/>
            </a:pPr>
            <a:endPar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lvl="1" algn="just">
              <a:spcBef>
                <a:spcPts val="0"/>
              </a:spcBef>
              <a:spcAft>
                <a:spcPts val="0"/>
              </a:spcAft>
              <a:buFont typeface="Courier New" panose="02070309020205020404" pitchFamily="49" charset="0"/>
              <a:buChar char="o"/>
              <a:defRPr/>
            </a:pPr>
            <a:r>
              <a:rPr lang="fr-FR" altLang="fr-FR" sz="1800" b="1" dirty="0">
                <a:latin typeface="Arial" panose="020B0604020202020204" pitchFamily="34" charset="0"/>
                <a:ea typeface="ＭＳ Ｐゴシック" panose="020B0600070205080204" pitchFamily="34" charset="-128"/>
                <a:cs typeface="Arial" panose="020B0604020202020204" pitchFamily="34" charset="0"/>
              </a:rPr>
              <a:t>Art. 1104 code civil</a:t>
            </a:r>
            <a:r>
              <a:rPr lang="fr-FR" altLang="fr-FR" sz="1800" dirty="0">
                <a:latin typeface="Arial" panose="020B0604020202020204" pitchFamily="34" charset="0"/>
                <a:ea typeface="ＭＳ Ｐゴシック" panose="020B0600070205080204" pitchFamily="34" charset="-128"/>
                <a:cs typeface="Arial" panose="020B0604020202020204" pitchFamily="34" charset="0"/>
              </a:rPr>
              <a:t>: «</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r>
              <a:rPr lang="fr-FR" altLang="fr-FR" sz="1800" i="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Les contrats doivent être négociés, formés et exécutés de bonne foi. Cette disposition est d’ordre public </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t>
            </a:r>
            <a:endParaRPr lang="fr-FR" sz="1800" dirty="0">
              <a:solidFill>
                <a:prstClr val="black"/>
              </a:solidFill>
              <a:latin typeface="Arial" panose="020B0604020202020204" pitchFamily="34" charset="0"/>
              <a:cs typeface="Arial" panose="020B0604020202020204" pitchFamily="34" charset="0"/>
            </a:endParaRPr>
          </a:p>
          <a:p>
            <a:endParaRPr lang="fr-FR" dirty="0"/>
          </a:p>
        </p:txBody>
      </p:sp>
      <p:sp>
        <p:nvSpPr>
          <p:cNvPr id="4" name="Titre 3"/>
          <p:cNvSpPr>
            <a:spLocks noGrp="1"/>
          </p:cNvSpPr>
          <p:nvPr>
            <p:ph type="title"/>
          </p:nvPr>
        </p:nvSpPr>
        <p:spPr/>
        <p:txBody>
          <a:bodyPr>
            <a:normAutofit/>
          </a:bodyPr>
          <a:lstStyle/>
          <a:p>
            <a:r>
              <a:rPr lang="fr-FR" dirty="0"/>
              <a:t>II. La vie du contrat de distribution sélective</a:t>
            </a:r>
          </a:p>
        </p:txBody>
      </p:sp>
      <p:sp>
        <p:nvSpPr>
          <p:cNvPr id="5" name="Espace réservé du numéro de diapositive 4">
            <a:extLst>
              <a:ext uri="{FF2B5EF4-FFF2-40B4-BE49-F238E27FC236}">
                <a16:creationId xmlns:a16="http://schemas.microsoft.com/office/drawing/2014/main" id="{7AB52911-147A-4635-A182-A3BD611B71DD}"/>
              </a:ext>
            </a:extLst>
          </p:cNvPr>
          <p:cNvSpPr>
            <a:spLocks noGrp="1"/>
          </p:cNvSpPr>
          <p:nvPr>
            <p:ph type="sldNum" sz="quarter" idx="10"/>
          </p:nvPr>
        </p:nvSpPr>
        <p:spPr/>
        <p:txBody>
          <a:bodyPr/>
          <a:lstStyle/>
          <a:p>
            <a:pPr>
              <a:defRPr/>
            </a:pPr>
            <a:fld id="{CE6B577E-FA0A-4000-9108-E9EC658625CC}" type="slidenum">
              <a:rPr lang="fr-FR" altLang="fr-FR" smtClean="0"/>
              <a:pPr>
                <a:defRPr/>
              </a:pPr>
              <a:t>91</a:t>
            </a:fld>
            <a:endParaRPr lang="fr-FR" altLang="fr-FR"/>
          </a:p>
        </p:txBody>
      </p:sp>
    </p:spTree>
    <p:extLst>
      <p:ext uri="{BB962C8B-B14F-4D97-AF65-F5344CB8AC3E}">
        <p14:creationId xmlns:p14="http://schemas.microsoft.com/office/powerpoint/2010/main" val="3042014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059582"/>
            <a:ext cx="8229600" cy="3786443"/>
          </a:xfrm>
        </p:spPr>
        <p:txBody>
          <a:bodyPr>
            <a:normAutofit fontScale="92500"/>
          </a:bodyPr>
          <a:lstStyle/>
          <a:p>
            <a:pPr marL="1436688" algn="just">
              <a:spcBef>
                <a:spcPts val="0"/>
              </a:spcBef>
              <a:spcAft>
                <a:spcPts val="0"/>
              </a:spcAft>
              <a:buClr>
                <a:prstClr val="black"/>
              </a:buClr>
              <a:buFont typeface="Wingdings" panose="05000000000000000000" pitchFamily="2" charset="2"/>
              <a:buChar char="v"/>
              <a:defRPr/>
            </a:pPr>
            <a:r>
              <a:rPr lang="fr-FR" sz="1800" b="1" dirty="0">
                <a:solidFill>
                  <a:prstClr val="black"/>
                </a:solidFill>
                <a:latin typeface="Arial" panose="020B0604020202020204" pitchFamily="34" charset="0"/>
                <a:cs typeface="Arial" panose="020B0604020202020204" pitchFamily="34" charset="0"/>
              </a:rPr>
              <a:t>Rupture des pourparlers </a:t>
            </a:r>
            <a:r>
              <a:rPr lang="fr-FR" sz="1800" dirty="0">
                <a:solidFill>
                  <a:prstClr val="black"/>
                </a:solidFill>
                <a:latin typeface="Arial" panose="020B0604020202020204" pitchFamily="34" charset="0"/>
                <a:cs typeface="Arial" panose="020B0604020202020204" pitchFamily="34" charset="0"/>
              </a:rPr>
              <a:t>:</a:t>
            </a:r>
          </a:p>
          <a:p>
            <a:pPr marL="1436688" algn="just">
              <a:spcBef>
                <a:spcPts val="0"/>
              </a:spcBef>
              <a:spcAft>
                <a:spcPts val="0"/>
              </a:spcAft>
              <a:buClr>
                <a:prstClr val="black"/>
              </a:buClr>
              <a:buFont typeface="Wingdings" panose="05000000000000000000" pitchFamily="2" charset="2"/>
              <a:buChar char="v"/>
              <a:defRPr/>
            </a:pPr>
            <a:endParaRPr lang="fr-FR" sz="1800" dirty="0">
              <a:solidFill>
                <a:prstClr val="black"/>
              </a:solidFill>
              <a:latin typeface="Arial" panose="020B0604020202020204" pitchFamily="34" charset="0"/>
              <a:cs typeface="Arial" panose="020B0604020202020204" pitchFamily="34" charset="0"/>
            </a:endParaRPr>
          </a:p>
          <a:p>
            <a:pPr marL="342000" lvl="1" indent="-342000" algn="just">
              <a:spcBef>
                <a:spcPts val="0"/>
              </a:spcBef>
              <a:spcAft>
                <a:spcPts val="0"/>
              </a:spcAft>
              <a:buFont typeface="Arial" panose="020B0604020202020204" pitchFamily="34" charset="0"/>
              <a:buChar char="•"/>
              <a:defRPr/>
            </a:pPr>
            <a:r>
              <a:rPr lang="fr-FR" altLang="fr-FR" sz="1800"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L’</a:t>
            </a:r>
            <a:r>
              <a:rPr lang="fr-FR" altLang="fr-FR" sz="1800" b="1"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article 1112 nouveau du Code civil </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consacre le principe de </a:t>
            </a:r>
            <a:r>
              <a:rPr lang="fr-FR" altLang="fr-FR" sz="18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liberté </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dans la phase précontractuelle, </a:t>
            </a:r>
            <a:r>
              <a:rPr lang="fr-FR" altLang="fr-FR" sz="18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limité par la bonne foi et l’engagement de la responsabilité délictuelle en cas de faute</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 commise dans les négociations.</a:t>
            </a:r>
            <a:endParaRPr lang="fr-FR" sz="1800" dirty="0">
              <a:solidFill>
                <a:prstClr val="black"/>
              </a:solidFill>
              <a:latin typeface="Arial" panose="020B0604020202020204" pitchFamily="34" charset="0"/>
              <a:cs typeface="Arial" panose="020B0604020202020204" pitchFamily="34" charset="0"/>
            </a:endParaRPr>
          </a:p>
          <a:p>
            <a:pPr marL="538162" lvl="1" indent="0" algn="just">
              <a:lnSpc>
                <a:spcPct val="120000"/>
              </a:lnSpc>
              <a:spcBef>
                <a:spcPts val="0"/>
              </a:spcBef>
              <a:spcAft>
                <a:spcPts val="0"/>
              </a:spcAft>
              <a:buNone/>
              <a:defRPr/>
            </a:pPr>
            <a:endPar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endParaRPr>
          </a:p>
          <a:p>
            <a:pPr marL="898525" indent="-360363" algn="just">
              <a:lnSpc>
                <a:spcPct val="120000"/>
              </a:lnSpc>
              <a:spcBef>
                <a:spcPts val="0"/>
              </a:spcBef>
              <a:spcAft>
                <a:spcPts val="0"/>
              </a:spcAft>
              <a:buClr>
                <a:prstClr val="black"/>
              </a:buClr>
              <a:buFont typeface="Wingdings" panose="05000000000000000000" pitchFamily="2" charset="2"/>
              <a:buChar char="Ø"/>
              <a:defRPr/>
            </a:pPr>
            <a:r>
              <a:rPr lang="fr-FR" sz="1800" dirty="0">
                <a:solidFill>
                  <a:prstClr val="black"/>
                </a:solidFill>
                <a:latin typeface="Arial" panose="020B0604020202020204" pitchFamily="34" charset="0"/>
                <a:cs typeface="Arial" panose="020B0604020202020204" pitchFamily="34" charset="0"/>
              </a:rPr>
              <a:t>Seules les circonstances de la rupture peuvent constituer une faute et non la rupture elle-même (ex. désinvolture de l’auteur de la rupture).</a:t>
            </a:r>
          </a:p>
          <a:p>
            <a:pPr marL="538162" indent="0" algn="just">
              <a:lnSpc>
                <a:spcPct val="120000"/>
              </a:lnSpc>
              <a:spcBef>
                <a:spcPts val="0"/>
              </a:spcBef>
              <a:spcAft>
                <a:spcPts val="0"/>
              </a:spcAft>
              <a:buClr>
                <a:prstClr val="black"/>
              </a:buClr>
              <a:buNone/>
              <a:defRPr/>
            </a:pPr>
            <a:endParaRPr lang="fr-FR" sz="1800" dirty="0">
              <a:solidFill>
                <a:prstClr val="black"/>
              </a:solidFill>
              <a:latin typeface="Arial" panose="020B0604020202020204" pitchFamily="34" charset="0"/>
              <a:cs typeface="Arial" panose="020B0604020202020204" pitchFamily="34" charset="0"/>
            </a:endParaRPr>
          </a:p>
          <a:p>
            <a:pPr marL="898525" indent="-360363" algn="just">
              <a:lnSpc>
                <a:spcPct val="120000"/>
              </a:lnSpc>
              <a:spcBef>
                <a:spcPts val="0"/>
              </a:spcBef>
              <a:spcAft>
                <a:spcPts val="0"/>
              </a:spcAft>
              <a:buClr>
                <a:prstClr val="black"/>
              </a:buClr>
              <a:buFont typeface="Wingdings" panose="05000000000000000000" pitchFamily="2" charset="2"/>
              <a:buChar char="Ø"/>
              <a:defRPr/>
            </a:pP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Confirme la jurisprudence selon laquelle la perte des bénéfices attendus du contrat non conclu ne doit pas être prise en compte dans le calcul des dommages-intérêts (</a:t>
            </a:r>
            <a:r>
              <a:rPr lang="fr-FR" altLang="fr-FR" sz="1800"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Com., 26 novembre 2003, « Manoukian »</a:t>
            </a:r>
            <a:r>
              <a:rPr lang="fr-FR" altLang="fr-FR"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a:t>
            </a:r>
          </a:p>
          <a:p>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45A80A94-E7CA-4DDE-8FF9-C642146D7671}"/>
              </a:ext>
            </a:extLst>
          </p:cNvPr>
          <p:cNvSpPr>
            <a:spLocks noGrp="1"/>
          </p:cNvSpPr>
          <p:nvPr>
            <p:ph type="sldNum" sz="quarter" idx="10"/>
          </p:nvPr>
        </p:nvSpPr>
        <p:spPr/>
        <p:txBody>
          <a:bodyPr/>
          <a:lstStyle/>
          <a:p>
            <a:pPr>
              <a:defRPr/>
            </a:pPr>
            <a:fld id="{CE6B577E-FA0A-4000-9108-E9EC658625CC}" type="slidenum">
              <a:rPr lang="fr-FR" altLang="fr-FR" smtClean="0"/>
              <a:pPr>
                <a:defRPr/>
              </a:pPr>
              <a:t>92</a:t>
            </a:fld>
            <a:endParaRPr lang="fr-FR" altLang="fr-FR"/>
          </a:p>
        </p:txBody>
      </p:sp>
    </p:spTree>
    <p:extLst>
      <p:ext uri="{BB962C8B-B14F-4D97-AF65-F5344CB8AC3E}">
        <p14:creationId xmlns:p14="http://schemas.microsoft.com/office/powerpoint/2010/main" val="16136529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8F5D46-AEFA-4D0A-8E9A-2B809D5A027F}"/>
              </a:ext>
            </a:extLst>
          </p:cNvPr>
          <p:cNvSpPr>
            <a:spLocks noGrp="1"/>
          </p:cNvSpPr>
          <p:nvPr>
            <p:ph idx="1"/>
          </p:nvPr>
        </p:nvSpPr>
        <p:spPr/>
        <p:txBody>
          <a:bodyPr>
            <a:normAutofit/>
          </a:bodyPr>
          <a:lstStyle/>
          <a:p>
            <a:pPr algn="just">
              <a:spcAft>
                <a:spcPts val="600"/>
              </a:spcAft>
              <a:defRPr/>
            </a:pPr>
            <a:r>
              <a:rPr lang="fr-FR" altLang="fr-FR" sz="1600" cap="none" dirty="0">
                <a:latin typeface="Arial" panose="020B0604020202020204" pitchFamily="34" charset="0"/>
                <a:ea typeface="ＭＳ Ｐゴシック"/>
                <a:cs typeface="Arial" panose="020B0604020202020204" pitchFamily="34" charset="0"/>
              </a:rPr>
              <a:t>Une </a:t>
            </a:r>
            <a:r>
              <a:rPr lang="fr-FR" altLang="fr-FR" sz="1600" b="1" cap="none" dirty="0">
                <a:solidFill>
                  <a:srgbClr val="C00000"/>
                </a:solidFill>
                <a:latin typeface="Arial" panose="020B0604020202020204" pitchFamily="34" charset="0"/>
                <a:ea typeface="ＭＳ Ｐゴシック"/>
                <a:cs typeface="Arial" panose="020B0604020202020204" pitchFamily="34" charset="0"/>
              </a:rPr>
              <a:t>illustration récente de l’obligation </a:t>
            </a:r>
            <a:r>
              <a:rPr lang="fr-FR" altLang="fr-FR" sz="1600" cap="none" dirty="0">
                <a:latin typeface="Arial" panose="020B0604020202020204" pitchFamily="34" charset="0"/>
                <a:ea typeface="ＭＳ Ｐゴシック"/>
                <a:cs typeface="Arial" panose="020B0604020202020204" pitchFamily="34" charset="0"/>
              </a:rPr>
              <a:t>à propos d’un refus d’agrément d’une candidature à l’occasion de négociations portant sur la reprise d’une concession automobile disposant de contrats de distribution sélective :</a:t>
            </a:r>
          </a:p>
          <a:p>
            <a:pPr marL="356870" indent="0" algn="just">
              <a:spcAft>
                <a:spcPts val="600"/>
              </a:spcAft>
              <a:buNone/>
              <a:defRPr/>
            </a:pPr>
            <a:r>
              <a:rPr lang="fr-FR" altLang="fr-FR" sz="1600" i="1" u="sng" cap="none" dirty="0">
                <a:latin typeface="Arial" panose="020B0604020202020204" pitchFamily="34" charset="0"/>
                <a:ea typeface="ＭＳ Ｐゴシック"/>
                <a:cs typeface="Arial" panose="020B0604020202020204" pitchFamily="34" charset="0"/>
              </a:rPr>
              <a:t>T. com. Paris, 19</a:t>
            </a:r>
            <a:r>
              <a:rPr lang="fr-FR" altLang="fr-FR" sz="1600" i="1" u="sng" cap="none" baseline="30000" dirty="0">
                <a:latin typeface="Arial" panose="020B0604020202020204" pitchFamily="34" charset="0"/>
                <a:ea typeface="ＭＳ Ｐゴシック"/>
                <a:cs typeface="Arial" panose="020B0604020202020204" pitchFamily="34" charset="0"/>
              </a:rPr>
              <a:t>ème</a:t>
            </a:r>
            <a:r>
              <a:rPr lang="fr-FR" altLang="fr-FR" sz="1600" i="1" u="sng" cap="none" dirty="0">
                <a:latin typeface="Arial" panose="020B0604020202020204" pitchFamily="34" charset="0"/>
                <a:ea typeface="ＭＳ Ｐゴシック"/>
                <a:cs typeface="Arial" panose="020B0604020202020204" pitchFamily="34" charset="0"/>
              </a:rPr>
              <a:t> ch., 2 mars 2022, </a:t>
            </a:r>
            <a:r>
              <a:rPr lang="fr-FR" altLang="fr-FR" sz="1600" i="1" u="sng" cap="none" dirty="0" err="1">
                <a:latin typeface="Arial" panose="020B0604020202020204" pitchFamily="34" charset="0"/>
                <a:ea typeface="ＭＳ Ｐゴシック"/>
                <a:cs typeface="Arial" panose="020B0604020202020204" pitchFamily="34" charset="0"/>
              </a:rPr>
              <a:t>Meny</a:t>
            </a:r>
            <a:r>
              <a:rPr lang="fr-FR" altLang="fr-FR" sz="1600" i="1" u="sng" cap="none" dirty="0">
                <a:latin typeface="Arial" panose="020B0604020202020204" pitchFamily="34" charset="0"/>
                <a:ea typeface="ＭＳ Ｐゴシック"/>
                <a:cs typeface="Arial" panose="020B0604020202020204" pitchFamily="34" charset="0"/>
              </a:rPr>
              <a:t> Nancy / Opel France</a:t>
            </a:r>
            <a:r>
              <a:rPr lang="fr-FR" altLang="fr-FR" sz="1600" i="1" cap="none" dirty="0">
                <a:latin typeface="Arial" panose="020B0604020202020204" pitchFamily="34" charset="0"/>
                <a:ea typeface="ＭＳ Ｐゴシック"/>
                <a:cs typeface="Arial" panose="020B0604020202020204" pitchFamily="34" charset="0"/>
              </a:rPr>
              <a:t> </a:t>
            </a:r>
            <a:r>
              <a:rPr lang="fr-FR" altLang="fr-FR" sz="1600" i="1" dirty="0">
                <a:latin typeface="Arial" panose="020B0604020202020204" pitchFamily="34" charset="0"/>
                <a:ea typeface="ＭＳ Ｐゴシック"/>
                <a:cs typeface="Arial" panose="020B0604020202020204" pitchFamily="34" charset="0"/>
              </a:rPr>
              <a:t>:</a:t>
            </a:r>
            <a:endParaRPr lang="fr-FR" altLang="fr-FR" sz="1600" cap="none" dirty="0">
              <a:latin typeface="Arial" panose="020B0604020202020204" pitchFamily="34" charset="0"/>
              <a:ea typeface="ＭＳ Ｐゴシック"/>
              <a:cs typeface="Arial" panose="020B0604020202020204" pitchFamily="34" charset="0"/>
            </a:endParaRPr>
          </a:p>
          <a:p>
            <a:pPr marL="356870" indent="0" algn="just">
              <a:spcAft>
                <a:spcPts val="600"/>
              </a:spcAft>
              <a:buNone/>
              <a:defRPr/>
            </a:pPr>
            <a:r>
              <a:rPr lang="fr-FR" altLang="fr-FR" sz="1600" cap="none" dirty="0">
                <a:latin typeface="Arial" panose="020B0604020202020204" pitchFamily="34" charset="0"/>
                <a:ea typeface="ＭＳ Ｐゴシック"/>
                <a:cs typeface="Arial" panose="020B0604020202020204" pitchFamily="34" charset="0"/>
              </a:rPr>
              <a:t>Selon le jugement (très critiquable), le concessionnaire avait identifié </a:t>
            </a:r>
            <a:r>
              <a:rPr lang="fr-FR" altLang="fr-FR" sz="1600" cap="none" dirty="0">
                <a:solidFill>
                  <a:srgbClr val="C00000"/>
                </a:solidFill>
                <a:latin typeface="Arial" panose="020B0604020202020204" pitchFamily="34" charset="0"/>
                <a:ea typeface="ＭＳ Ｐゴシック"/>
                <a:cs typeface="Arial" panose="020B0604020202020204" pitchFamily="34" charset="0"/>
              </a:rPr>
              <a:t>2 repreneurs possibles </a:t>
            </a:r>
            <a:r>
              <a:rPr lang="fr-FR" altLang="fr-FR" sz="1600" cap="none" dirty="0">
                <a:latin typeface="Arial" panose="020B0604020202020204" pitchFamily="34" charset="0"/>
                <a:ea typeface="ＭＳ Ｐゴシック"/>
                <a:cs typeface="Arial" panose="020B0604020202020204" pitchFamily="34" charset="0"/>
              </a:rPr>
              <a:t>en plus de celui pressenti par la marque pour la cession de ses fonds de commerce de Nancy et l’un d’entre eux au moins était acceptable pour la marque puisqu’il a été </a:t>
            </a:r>
            <a:r>
              <a:rPr lang="fr-FR" altLang="fr-FR" sz="1600" cap="none" dirty="0">
                <a:solidFill>
                  <a:srgbClr val="C00000"/>
                </a:solidFill>
                <a:latin typeface="Arial" panose="020B0604020202020204" pitchFamily="34" charset="0"/>
                <a:ea typeface="ＭＳ Ｐゴシック"/>
                <a:cs typeface="Arial" panose="020B0604020202020204" pitchFamily="34" charset="0"/>
              </a:rPr>
              <a:t>finalement nommé concessionnaire</a:t>
            </a:r>
            <a:r>
              <a:rPr lang="fr-FR" altLang="fr-FR" sz="1600" cap="none" dirty="0">
                <a:latin typeface="Arial" panose="020B0604020202020204" pitchFamily="34" charset="0"/>
                <a:ea typeface="ＭＳ Ｐゴシック"/>
                <a:cs typeface="Arial" panose="020B0604020202020204" pitchFamily="34" charset="0"/>
              </a:rPr>
              <a:t>.</a:t>
            </a:r>
          </a:p>
          <a:p>
            <a:pPr marL="356870" indent="0" algn="just">
              <a:buNone/>
              <a:defRPr/>
            </a:pPr>
            <a:r>
              <a:rPr lang="fr-FR" altLang="fr-FR" sz="1600" cap="none" dirty="0">
                <a:latin typeface="Arial" panose="020B0604020202020204" pitchFamily="34" charset="0"/>
                <a:ea typeface="ＭＳ Ｐゴシック"/>
                <a:cs typeface="Arial" panose="020B0604020202020204" pitchFamily="34" charset="0"/>
              </a:rPr>
              <a:t>Le jugement </a:t>
            </a:r>
            <a:r>
              <a:rPr lang="fr-FR" altLang="fr-FR" sz="1600" cap="none" dirty="0">
                <a:solidFill>
                  <a:srgbClr val="C00000"/>
                </a:solidFill>
                <a:latin typeface="Arial" panose="020B0604020202020204" pitchFamily="34" charset="0"/>
                <a:ea typeface="ＭＳ Ｐゴシック"/>
                <a:cs typeface="Arial" panose="020B0604020202020204" pitchFamily="34" charset="0"/>
              </a:rPr>
              <a:t>reproche à la marque d’avoir été informée très étroitement des discussions </a:t>
            </a:r>
            <a:r>
              <a:rPr lang="fr-FR" altLang="fr-FR" sz="1600" cap="none" dirty="0">
                <a:latin typeface="Arial" panose="020B0604020202020204" pitchFamily="34" charset="0"/>
                <a:ea typeface="ＭＳ Ｐゴシック"/>
                <a:cs typeface="Arial" panose="020B0604020202020204" pitchFamily="34" charset="0"/>
              </a:rPr>
              <a:t>avec le repreneur pressenti et d’avoir maintenu l’exclusivité donnée au repreneur pressenti même une fois qu’il fut devenu clair que l’ancien concessionnaire ne trouverait pas d’accord avec cette société.</a:t>
            </a:r>
          </a:p>
        </p:txBody>
      </p:sp>
      <p:sp>
        <p:nvSpPr>
          <p:cNvPr id="4" name="Titre 3">
            <a:extLst>
              <a:ext uri="{FF2B5EF4-FFF2-40B4-BE49-F238E27FC236}">
                <a16:creationId xmlns:a16="http://schemas.microsoft.com/office/drawing/2014/main" id="{12BD0FF8-9B5E-4C1D-BAAE-1A882BFE6ACE}"/>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69536337-4087-4CD5-966A-35D1EDE97E24}"/>
              </a:ext>
            </a:extLst>
          </p:cNvPr>
          <p:cNvSpPr>
            <a:spLocks noGrp="1"/>
          </p:cNvSpPr>
          <p:nvPr>
            <p:ph type="sldNum" sz="quarter" idx="10"/>
          </p:nvPr>
        </p:nvSpPr>
        <p:spPr/>
        <p:txBody>
          <a:bodyPr/>
          <a:lstStyle/>
          <a:p>
            <a:pPr>
              <a:defRPr/>
            </a:pPr>
            <a:fld id="{CE6B577E-FA0A-4000-9108-E9EC658625CC}" type="slidenum">
              <a:rPr lang="fr-FR" altLang="fr-FR" smtClean="0"/>
              <a:pPr>
                <a:defRPr/>
              </a:pPr>
              <a:t>93</a:t>
            </a:fld>
            <a:endParaRPr lang="fr-FR" altLang="fr-FR"/>
          </a:p>
        </p:txBody>
      </p:sp>
    </p:spTree>
    <p:extLst>
      <p:ext uri="{BB962C8B-B14F-4D97-AF65-F5344CB8AC3E}">
        <p14:creationId xmlns:p14="http://schemas.microsoft.com/office/powerpoint/2010/main" val="15629807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4C7A521-9246-4922-BB08-C44F3FAA7B06}"/>
              </a:ext>
            </a:extLst>
          </p:cNvPr>
          <p:cNvSpPr>
            <a:spLocks noGrp="1"/>
          </p:cNvSpPr>
          <p:nvPr>
            <p:ph idx="1"/>
          </p:nvPr>
        </p:nvSpPr>
        <p:spPr/>
        <p:txBody>
          <a:bodyPr>
            <a:normAutofit/>
          </a:bodyPr>
          <a:lstStyle/>
          <a:p>
            <a:pPr marL="356870" indent="0" algn="just">
              <a:buNone/>
              <a:defRPr/>
            </a:pPr>
            <a:r>
              <a:rPr lang="fr-FR" altLang="fr-FR" sz="1800" cap="none" dirty="0">
                <a:latin typeface="Arial" panose="020B0604020202020204" pitchFamily="34" charset="0"/>
                <a:ea typeface="ＭＳ Ｐゴシック"/>
                <a:cs typeface="Arial" panose="020B0604020202020204" pitchFamily="34" charset="0"/>
              </a:rPr>
              <a:t>Le jugement considère qu’</a:t>
            </a:r>
            <a:r>
              <a:rPr lang="fr-FR" altLang="fr-FR" sz="1800" cap="none" dirty="0">
                <a:solidFill>
                  <a:srgbClr val="C00000"/>
                </a:solidFill>
                <a:latin typeface="Arial" panose="020B0604020202020204" pitchFamily="34" charset="0"/>
                <a:ea typeface="ＭＳ Ｐゴシック"/>
                <a:cs typeface="Arial" panose="020B0604020202020204" pitchFamily="34" charset="0"/>
              </a:rPr>
              <a:t>en refusant l’agrément de deux repreneurs potentiels </a:t>
            </a:r>
            <a:r>
              <a:rPr lang="fr-FR" altLang="fr-FR" sz="1800" cap="none" dirty="0">
                <a:latin typeface="Arial" panose="020B0604020202020204" pitchFamily="34" charset="0"/>
                <a:ea typeface="ＭＳ Ｐゴシック"/>
                <a:cs typeface="Arial" panose="020B0604020202020204" pitchFamily="34" charset="0"/>
              </a:rPr>
              <a:t>et en maintenant ce refus une fois qu’il fut devenu clair qu’aucun accord ne serait possible avec le repreneur pressenti par la marque </a:t>
            </a:r>
            <a:r>
              <a:rPr lang="fr-FR" altLang="fr-FR" sz="1800" cap="none" dirty="0">
                <a:solidFill>
                  <a:srgbClr val="C00000"/>
                </a:solidFill>
                <a:latin typeface="Arial" panose="020B0604020202020204" pitchFamily="34" charset="0"/>
                <a:ea typeface="ＭＳ Ｐゴシック"/>
                <a:cs typeface="Arial" panose="020B0604020202020204" pitchFamily="34" charset="0"/>
              </a:rPr>
              <a:t>et en refusant toute flexibilité sur la date de fin des contrats </a:t>
            </a:r>
            <a:r>
              <a:rPr lang="fr-FR" altLang="fr-FR" sz="1800" cap="none" dirty="0">
                <a:latin typeface="Arial" panose="020B0604020202020204" pitchFamily="34" charset="0"/>
                <a:ea typeface="ＭＳ Ｐゴシック"/>
                <a:cs typeface="Arial" panose="020B0604020202020204" pitchFamily="34" charset="0"/>
              </a:rPr>
              <a:t>de concession qui aurait permis de conclure une cession avec le groupe désigné </a:t>
            </a:r>
            <a:r>
              <a:rPr lang="fr-FR" altLang="fr-FR" sz="1800" i="1" cap="none" dirty="0">
                <a:latin typeface="Arial" panose="020B0604020202020204" pitchFamily="34" charset="0"/>
                <a:ea typeface="ＭＳ Ｐゴシック"/>
                <a:cs typeface="Arial" panose="020B0604020202020204" pitchFamily="34" charset="0"/>
              </a:rPr>
              <a:t>in fine </a:t>
            </a:r>
            <a:r>
              <a:rPr lang="fr-FR" altLang="fr-FR" sz="1800" cap="none" dirty="0">
                <a:latin typeface="Arial" panose="020B0604020202020204" pitchFamily="34" charset="0"/>
                <a:ea typeface="ＭＳ Ｐゴシック"/>
                <a:cs typeface="Arial" panose="020B0604020202020204" pitchFamily="34" charset="0"/>
              </a:rPr>
              <a:t>comme concessionnaire, la marque « </a:t>
            </a:r>
            <a:r>
              <a:rPr lang="fr-FR" altLang="fr-FR" sz="1800" i="1" cap="none" dirty="0">
                <a:latin typeface="Arial" panose="020B0604020202020204" pitchFamily="34" charset="0"/>
                <a:ea typeface="ＭＳ Ｐゴシック"/>
                <a:cs typeface="Arial" panose="020B0604020202020204" pitchFamily="34" charset="0"/>
              </a:rPr>
              <a:t>a entravé de manière illégitime les possibilités de reprise de son concessionnaire </a:t>
            </a:r>
            <a:r>
              <a:rPr lang="fr-FR" altLang="fr-FR" sz="1800" cap="none" dirty="0">
                <a:latin typeface="Arial" panose="020B0604020202020204" pitchFamily="34" charset="0"/>
                <a:ea typeface="ＭＳ Ｐゴシック"/>
                <a:cs typeface="Arial" panose="020B0604020202020204" pitchFamily="34" charset="0"/>
              </a:rPr>
              <a:t>», « </a:t>
            </a:r>
            <a:r>
              <a:rPr lang="fr-FR" altLang="fr-FR" sz="1800" i="1" cap="none" dirty="0">
                <a:latin typeface="Arial" panose="020B0604020202020204" pitchFamily="34" charset="0"/>
                <a:ea typeface="ＭＳ Ｐゴシック"/>
                <a:cs typeface="Arial" panose="020B0604020202020204" pitchFamily="34" charset="0"/>
              </a:rPr>
              <a:t>a agi sans bonne foi </a:t>
            </a:r>
            <a:r>
              <a:rPr lang="fr-FR" altLang="fr-FR" sz="1800" cap="none" dirty="0">
                <a:latin typeface="Arial" panose="020B0604020202020204" pitchFamily="34" charset="0"/>
                <a:ea typeface="ＭＳ Ｐゴシック"/>
                <a:cs typeface="Arial" panose="020B0604020202020204" pitchFamily="34" charset="0"/>
              </a:rPr>
              <a:t>» et lui « </a:t>
            </a:r>
            <a:r>
              <a:rPr lang="fr-FR" altLang="fr-FR" sz="1800" i="1" cap="none" dirty="0">
                <a:latin typeface="Arial" panose="020B0604020202020204" pitchFamily="34" charset="0"/>
                <a:ea typeface="ＭＳ Ｐゴシック"/>
                <a:cs typeface="Arial" panose="020B0604020202020204" pitchFamily="34" charset="0"/>
              </a:rPr>
              <a:t>a causé un préjudice</a:t>
            </a:r>
            <a:r>
              <a:rPr lang="fr-FR" altLang="fr-FR" sz="1800" cap="none" dirty="0">
                <a:latin typeface="Arial" panose="020B0604020202020204" pitchFamily="34" charset="0"/>
                <a:ea typeface="ＭＳ Ｐゴシック"/>
                <a:cs typeface="Arial" panose="020B0604020202020204" pitchFamily="34" charset="0"/>
              </a:rPr>
              <a:t> ».</a:t>
            </a:r>
          </a:p>
          <a:p>
            <a:pPr marL="356870" indent="0" algn="just">
              <a:buNone/>
              <a:defRPr/>
            </a:pPr>
            <a:endParaRPr lang="fr-FR" altLang="fr-FR" sz="1800" dirty="0">
              <a:latin typeface="Arial" panose="020B0604020202020204" pitchFamily="34" charset="0"/>
              <a:ea typeface="ＭＳ Ｐゴシック"/>
              <a:cs typeface="Arial" panose="020B0604020202020204" pitchFamily="34" charset="0"/>
            </a:endParaRPr>
          </a:p>
          <a:p>
            <a:pPr marL="356870" indent="0" algn="just">
              <a:buNone/>
              <a:defRPr/>
            </a:pPr>
            <a:r>
              <a:rPr lang="fr-FR" altLang="fr-FR" sz="1800" cap="none" dirty="0">
                <a:latin typeface="Arial" panose="020B0604020202020204" pitchFamily="34" charset="0"/>
                <a:ea typeface="ＭＳ Ｐゴシック"/>
                <a:cs typeface="Arial" panose="020B0604020202020204" pitchFamily="34" charset="0"/>
              </a:rPr>
              <a:t>Décision confirmée par CA Paris, Pôle 5, ch. 4, 24 avril 2024, RG n°22/06051. </a:t>
            </a:r>
          </a:p>
        </p:txBody>
      </p:sp>
      <p:sp>
        <p:nvSpPr>
          <p:cNvPr id="4" name="Titre 3">
            <a:extLst>
              <a:ext uri="{FF2B5EF4-FFF2-40B4-BE49-F238E27FC236}">
                <a16:creationId xmlns:a16="http://schemas.microsoft.com/office/drawing/2014/main" id="{F5910A57-BE2C-4575-9788-D60AF47B27D7}"/>
              </a:ext>
            </a:extLst>
          </p:cNvPr>
          <p:cNvSpPr>
            <a:spLocks noGrp="1"/>
          </p:cNvSpPr>
          <p:nvPr>
            <p:ph type="title"/>
          </p:nvPr>
        </p:nvSpPr>
        <p:spPr/>
        <p:txBody>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DF3772F2-B0B4-4B77-BD53-1B0DA04E4DCC}"/>
              </a:ext>
            </a:extLst>
          </p:cNvPr>
          <p:cNvSpPr>
            <a:spLocks noGrp="1"/>
          </p:cNvSpPr>
          <p:nvPr>
            <p:ph type="sldNum" sz="quarter" idx="10"/>
          </p:nvPr>
        </p:nvSpPr>
        <p:spPr/>
        <p:txBody>
          <a:bodyPr/>
          <a:lstStyle/>
          <a:p>
            <a:pPr>
              <a:defRPr/>
            </a:pPr>
            <a:fld id="{CE6B577E-FA0A-4000-9108-E9EC658625CC}" type="slidenum">
              <a:rPr lang="fr-FR" altLang="fr-FR" smtClean="0"/>
              <a:pPr>
                <a:defRPr/>
              </a:pPr>
              <a:t>94</a:t>
            </a:fld>
            <a:endParaRPr lang="fr-FR" altLang="fr-FR"/>
          </a:p>
        </p:txBody>
      </p:sp>
    </p:spTree>
    <p:extLst>
      <p:ext uri="{BB962C8B-B14F-4D97-AF65-F5344CB8AC3E}">
        <p14:creationId xmlns:p14="http://schemas.microsoft.com/office/powerpoint/2010/main" val="793870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lvl="0" indent="0">
              <a:buNone/>
            </a:pPr>
            <a:r>
              <a:rPr lang="fr-FR" sz="3200" b="1" dirty="0">
                <a:solidFill>
                  <a:srgbClr val="A50000"/>
                </a:solidFill>
                <a:highlight>
                  <a:srgbClr val="FFFFFF"/>
                </a:highlight>
                <a:latin typeface="+mn-lt"/>
              </a:rPr>
              <a:t>2) LA DURÉE DU CONTRAT</a:t>
            </a:r>
            <a:endParaRPr lang="fr-FR" sz="3200" dirty="0">
              <a:solidFill>
                <a:srgbClr val="A50000"/>
              </a:solidFill>
              <a:highlight>
                <a:srgbClr val="FFFFFF"/>
              </a:highlight>
              <a:latin typeface="+mn-lt"/>
            </a:endParaRPr>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6C020F84-CA4D-43CB-B39F-AA8764674978}"/>
              </a:ext>
            </a:extLst>
          </p:cNvPr>
          <p:cNvSpPr>
            <a:spLocks noGrp="1"/>
          </p:cNvSpPr>
          <p:nvPr>
            <p:ph type="sldNum" sz="quarter" idx="10"/>
          </p:nvPr>
        </p:nvSpPr>
        <p:spPr/>
        <p:txBody>
          <a:bodyPr/>
          <a:lstStyle/>
          <a:p>
            <a:pPr>
              <a:defRPr/>
            </a:pPr>
            <a:fld id="{CE6B577E-FA0A-4000-9108-E9EC658625CC}" type="slidenum">
              <a:rPr lang="fr-FR" altLang="fr-FR" smtClean="0"/>
              <a:pPr>
                <a:defRPr/>
              </a:pPr>
              <a:t>95</a:t>
            </a:fld>
            <a:endParaRPr lang="fr-FR" altLang="fr-FR"/>
          </a:p>
        </p:txBody>
      </p:sp>
    </p:spTree>
    <p:extLst>
      <p:ext uri="{BB962C8B-B14F-4D97-AF65-F5344CB8AC3E}">
        <p14:creationId xmlns:p14="http://schemas.microsoft.com/office/powerpoint/2010/main" val="1775781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pPr marL="0" lvl="0" indent="0">
              <a:buNone/>
            </a:pPr>
            <a:r>
              <a:rPr lang="fr-FR" b="1" dirty="0">
                <a:solidFill>
                  <a:srgbClr val="A50000"/>
                </a:solidFill>
                <a:latin typeface="Arial" panose="020B0604020202020204" pitchFamily="34" charset="0"/>
                <a:cs typeface="Arial" panose="020B0604020202020204" pitchFamily="34" charset="0"/>
              </a:rPr>
              <a:t>DURÉE DU CONTRAT : </a:t>
            </a:r>
          </a:p>
          <a:p>
            <a:pPr marL="0" lvl="0" indent="0">
              <a:buNone/>
            </a:pPr>
            <a:endParaRPr lang="fr-FR" sz="1800" dirty="0">
              <a:solidFill>
                <a:srgbClr val="000000"/>
              </a:solidFill>
              <a:latin typeface="Arial" panose="020B0604020202020204" pitchFamily="34" charset="0"/>
              <a:cs typeface="Arial" panose="020B0604020202020204" pitchFamily="34" charset="0"/>
            </a:endParaRPr>
          </a:p>
          <a:p>
            <a:pPr marL="0" lvl="0" indent="0" algn="just">
              <a:buNone/>
            </a:pPr>
            <a:r>
              <a:rPr lang="fr-FR" sz="1800" dirty="0">
                <a:solidFill>
                  <a:srgbClr val="000000"/>
                </a:solidFill>
                <a:latin typeface="Arial" panose="020B0604020202020204" pitchFamily="34" charset="0"/>
                <a:cs typeface="Arial" panose="020B0604020202020204" pitchFamily="34" charset="0"/>
              </a:rPr>
              <a:t>Elle est en principe libre mais il y a, en réalité, des restrictions.</a:t>
            </a:r>
          </a:p>
          <a:p>
            <a:pPr marL="0" lvl="0" indent="0" algn="just">
              <a:buNone/>
            </a:pPr>
            <a:endParaRPr lang="fr-FR" sz="1800" u="sng" dirty="0">
              <a:solidFill>
                <a:srgbClr val="FF0000"/>
              </a:solidFill>
              <a:latin typeface="Arial" panose="020B0604020202020204" pitchFamily="34" charset="0"/>
              <a:cs typeface="Arial" panose="020B0604020202020204" pitchFamily="34" charset="0"/>
            </a:endParaRPr>
          </a:p>
          <a:p>
            <a:pPr marL="0" lvl="0" indent="0" algn="just">
              <a:buNone/>
            </a:pPr>
            <a:r>
              <a:rPr lang="fr-FR" sz="1800" dirty="0">
                <a:latin typeface="Arial" panose="020B0604020202020204" pitchFamily="34" charset="0"/>
                <a:cs typeface="Arial" panose="020B0604020202020204" pitchFamily="34" charset="0"/>
              </a:rPr>
              <a:t>Incidence des clauses d’exclusivité et de la loi Macron :</a:t>
            </a:r>
          </a:p>
          <a:p>
            <a:pPr marL="0" lvl="0" indent="0" algn="just">
              <a:buNone/>
            </a:pPr>
            <a:endParaRPr lang="fr-FR" sz="1800" u="sng" dirty="0">
              <a:solidFill>
                <a:srgbClr val="FF0000"/>
              </a:solidFill>
              <a:latin typeface="Arial" panose="020B0604020202020204" pitchFamily="34" charset="0"/>
              <a:ea typeface="Wingdings"/>
              <a:cs typeface="Arial" panose="020B0604020202020204" pitchFamily="34" charset="0"/>
              <a:sym typeface="Wingdings"/>
            </a:endParaRPr>
          </a:p>
          <a:p>
            <a:pPr marL="0" lvl="0" indent="0" algn="just">
              <a:buNone/>
            </a:pPr>
            <a:r>
              <a:rPr lang="fr-FR" sz="1900" u="sng" dirty="0">
                <a:latin typeface="Arial" panose="020B0604020202020204" pitchFamily="34" charset="0"/>
                <a:ea typeface="Wingdings"/>
                <a:cs typeface="Arial" panose="020B0604020202020204" pitchFamily="34" charset="0"/>
                <a:sym typeface="Wingdings"/>
              </a:rPr>
              <a:t> </a:t>
            </a:r>
            <a:r>
              <a:rPr lang="fr-FR" sz="1900" b="1" u="sng" dirty="0">
                <a:latin typeface="Arial" panose="020B0604020202020204" pitchFamily="34" charset="0"/>
                <a:cs typeface="Arial" panose="020B0604020202020204" pitchFamily="34" charset="0"/>
              </a:rPr>
              <a:t>Présence d’une exclusivité</a:t>
            </a:r>
            <a:r>
              <a:rPr lang="fr-FR" sz="1900" b="1" dirty="0">
                <a:latin typeface="Arial" panose="020B0604020202020204" pitchFamily="34" charset="0"/>
                <a:cs typeface="Arial" panose="020B0604020202020204" pitchFamily="34" charset="0"/>
              </a:rPr>
              <a:t> :</a:t>
            </a:r>
          </a:p>
          <a:p>
            <a:pPr marL="0" lvl="0" indent="0" algn="just">
              <a:buNone/>
            </a:pPr>
            <a:endParaRPr lang="fr-FR" sz="1800" u="sng" dirty="0">
              <a:solidFill>
                <a:srgbClr val="000000"/>
              </a:solidFill>
              <a:latin typeface="Arial" panose="020B0604020202020204" pitchFamily="34" charset="0"/>
              <a:ea typeface="Zapf Dingbats"/>
              <a:cs typeface="Arial" panose="020B0604020202020204" pitchFamily="34" charset="0"/>
              <a:sym typeface="Zapf Dingbats"/>
            </a:endParaRPr>
          </a:p>
          <a:p>
            <a:pPr marL="400050" lvl="1" indent="0" algn="just">
              <a:buNone/>
            </a:pPr>
            <a:r>
              <a:rPr lang="fr-FR" sz="1800" u="sng" dirty="0">
                <a:solidFill>
                  <a:srgbClr val="000000"/>
                </a:solidFill>
                <a:latin typeface="Arial" panose="020B0604020202020204" pitchFamily="34" charset="0"/>
                <a:ea typeface="Zapf Dingbats"/>
                <a:cs typeface="Arial" panose="020B0604020202020204" pitchFamily="34" charset="0"/>
                <a:sym typeface="Zapf Dingbats"/>
              </a:rPr>
              <a:t>✔</a:t>
            </a:r>
            <a:r>
              <a:rPr lang="fr-FR" sz="1800" u="sng" dirty="0">
                <a:solidFill>
                  <a:srgbClr val="000000"/>
                </a:solidFill>
                <a:latin typeface="Arial" panose="020B0604020202020204" pitchFamily="34" charset="0"/>
                <a:cs typeface="Arial" panose="020B0604020202020204" pitchFamily="34" charset="0"/>
                <a:sym typeface="Zapf Dingbats"/>
              </a:rPr>
              <a:t> </a:t>
            </a:r>
            <a:r>
              <a:rPr lang="fr-FR" sz="1800" u="sng" dirty="0">
                <a:solidFill>
                  <a:srgbClr val="000000"/>
                </a:solidFill>
                <a:latin typeface="Arial" panose="020B0604020202020204" pitchFamily="34" charset="0"/>
                <a:cs typeface="Arial" panose="020B0604020202020204" pitchFamily="34" charset="0"/>
              </a:rPr>
              <a:t>Droit français</a:t>
            </a:r>
          </a:p>
          <a:p>
            <a:pPr marL="0" lvl="0" indent="0" algn="just">
              <a:buNone/>
            </a:pPr>
            <a:endParaRPr lang="fr-FR" sz="1800" u="sng" dirty="0">
              <a:solidFill>
                <a:srgbClr val="000000"/>
              </a:solidFill>
              <a:latin typeface="Arial" panose="020B0604020202020204" pitchFamily="34" charset="0"/>
              <a:cs typeface="Arial" panose="020B0604020202020204" pitchFamily="34" charset="0"/>
            </a:endParaRPr>
          </a:p>
          <a:p>
            <a:pPr lvl="1" algn="just">
              <a:buFontTx/>
              <a:buChar char="•"/>
            </a:pPr>
            <a:r>
              <a:rPr lang="fr-FR" sz="1800" dirty="0">
                <a:latin typeface="Arial" panose="020B0604020202020204" pitchFamily="34" charset="0"/>
                <a:cs typeface="Arial" panose="020B0604020202020204" pitchFamily="34" charset="0"/>
              </a:rPr>
              <a:t>Article L. 330-1 code de commerce </a:t>
            </a:r>
            <a:r>
              <a:rPr lang="fr-FR" sz="1800" dirty="0">
                <a:solidFill>
                  <a:srgbClr val="000000"/>
                </a:solidFill>
                <a:latin typeface="Arial" panose="020B0604020202020204" pitchFamily="34" charset="0"/>
                <a:cs typeface="Arial" panose="020B0604020202020204" pitchFamily="34" charset="0"/>
              </a:rPr>
              <a:t>(si contrats cadres + contrats d’application)</a:t>
            </a:r>
          </a:p>
          <a:p>
            <a:pPr marL="719138" lvl="2" indent="0" algn="just">
              <a:buNone/>
            </a:pPr>
            <a:r>
              <a:rPr lang="fr-FR" sz="1800" dirty="0">
                <a:solidFill>
                  <a:srgbClr val="000000"/>
                </a:solidFill>
                <a:latin typeface="Arial" panose="020B0604020202020204" pitchFamily="34" charset="0"/>
                <a:cs typeface="Arial" panose="020B0604020202020204" pitchFamily="34" charset="0"/>
              </a:rPr>
              <a:t>« </a:t>
            </a:r>
            <a:r>
              <a:rPr lang="fr-FR" sz="1800" i="1" dirty="0">
                <a:solidFill>
                  <a:srgbClr val="000000"/>
                </a:solidFill>
                <a:latin typeface="Arial" panose="020B0604020202020204" pitchFamily="34" charset="0"/>
                <a:cs typeface="Arial" panose="020B0604020202020204" pitchFamily="34" charset="0"/>
              </a:rPr>
              <a:t>Est limitée à un maximum </a:t>
            </a:r>
            <a:r>
              <a:rPr lang="fr-FR" sz="1800" i="1" dirty="0">
                <a:latin typeface="Arial" panose="020B0604020202020204" pitchFamily="34" charset="0"/>
                <a:cs typeface="Arial" panose="020B0604020202020204" pitchFamily="34" charset="0"/>
              </a:rPr>
              <a:t>de </a:t>
            </a:r>
            <a:r>
              <a:rPr lang="fr-FR" sz="1800" b="1" i="1" dirty="0">
                <a:latin typeface="Arial" panose="020B0604020202020204" pitchFamily="34" charset="0"/>
                <a:cs typeface="Arial" panose="020B0604020202020204" pitchFamily="34" charset="0"/>
              </a:rPr>
              <a:t>dix ans </a:t>
            </a:r>
            <a:r>
              <a:rPr lang="fr-FR" sz="1800" i="1" dirty="0">
                <a:solidFill>
                  <a:srgbClr val="000000"/>
                </a:solidFill>
                <a:latin typeface="Arial" panose="020B0604020202020204" pitchFamily="34" charset="0"/>
                <a:cs typeface="Arial" panose="020B0604020202020204" pitchFamily="34" charset="0"/>
              </a:rPr>
              <a:t>la durée de validité de toute clause d'exclusivité par laquelle l'acheteur, cessionnaire ou locataire de biens meubles s'engage vis à vis de son vendeur, cédant ou bailleur, à ne pas faire usage d'objets semblables ou complémentaires en provenance d'un autre fournisseur </a:t>
            </a:r>
            <a:r>
              <a:rPr lang="fr-FR" sz="1800" dirty="0">
                <a:solidFill>
                  <a:srgbClr val="000000"/>
                </a:solidFill>
                <a:latin typeface="Arial" panose="020B0604020202020204" pitchFamily="34" charset="0"/>
                <a:cs typeface="Arial" panose="020B0604020202020204" pitchFamily="34" charset="0"/>
              </a:rPr>
              <a:t>».</a:t>
            </a:r>
          </a:p>
          <a:p>
            <a:pPr marL="381104" lvl="1" indent="0" algn="just">
              <a:buNone/>
            </a:pPr>
            <a:endParaRPr lang="fr-FR" sz="1800" dirty="0">
              <a:solidFill>
                <a:srgbClr val="000000"/>
              </a:solidFill>
              <a:latin typeface="Arial" panose="020B0604020202020204" pitchFamily="34" charset="0"/>
              <a:cs typeface="Arial" panose="020B0604020202020204" pitchFamily="34" charset="0"/>
            </a:endParaRPr>
          </a:p>
          <a:p>
            <a:pPr lvl="1" algn="just">
              <a:buFont typeface="Arial" panose="020B0604020202020204" pitchFamily="34" charset="0"/>
              <a:buChar char="•"/>
            </a:pPr>
            <a:r>
              <a:rPr lang="fr-FR" sz="1800" dirty="0">
                <a:latin typeface="Arial" panose="020B0604020202020204" pitchFamily="34" charset="0"/>
                <a:cs typeface="Arial" panose="020B0604020202020204" pitchFamily="34" charset="0"/>
              </a:rPr>
              <a:t>Article L. 330-2 de ce même code </a:t>
            </a:r>
            <a:r>
              <a:rPr lang="fr-FR" sz="1800" dirty="0">
                <a:solidFill>
                  <a:srgbClr val="000000"/>
                </a:solidFill>
                <a:latin typeface="Arial" panose="020B0604020202020204" pitchFamily="34" charset="0"/>
                <a:cs typeface="Arial" panose="020B0604020202020204" pitchFamily="34" charset="0"/>
              </a:rPr>
              <a:t>ajoute que : </a:t>
            </a:r>
          </a:p>
          <a:p>
            <a:pPr marL="719138" lvl="2" indent="0" algn="just">
              <a:buNone/>
            </a:pPr>
            <a:r>
              <a:rPr lang="fr-FR" sz="1800" dirty="0">
                <a:solidFill>
                  <a:srgbClr val="000000"/>
                </a:solidFill>
                <a:latin typeface="Arial" panose="020B0604020202020204" pitchFamily="34" charset="0"/>
                <a:cs typeface="Arial" panose="020B0604020202020204" pitchFamily="34" charset="0"/>
              </a:rPr>
              <a:t>« </a:t>
            </a:r>
            <a:r>
              <a:rPr lang="fr-FR" sz="1800" i="1" dirty="0">
                <a:solidFill>
                  <a:srgbClr val="000000"/>
                </a:solidFill>
                <a:latin typeface="Arial" panose="020B0604020202020204" pitchFamily="34" charset="0"/>
                <a:cs typeface="Arial" panose="020B0604020202020204" pitchFamily="34" charset="0"/>
              </a:rPr>
              <a:t>les clauses d'exclusivité contenues dans ces nouvelles conventions prennent fin à la même date que celles figurant au premier contrat</a:t>
            </a:r>
            <a:r>
              <a:rPr lang="fr-FR" sz="1800" dirty="0">
                <a:solidFill>
                  <a:srgbClr val="000000"/>
                </a:solidFill>
                <a:latin typeface="Arial" panose="020B0604020202020204" pitchFamily="34" charset="0"/>
                <a:cs typeface="Arial" panose="020B0604020202020204" pitchFamily="34" charset="0"/>
              </a:rPr>
              <a:t> ».</a:t>
            </a:r>
          </a:p>
          <a:p>
            <a:pPr marL="381104" lvl="1" indent="0" algn="just">
              <a:buNone/>
            </a:pPr>
            <a:endParaRPr lang="fr-FR" sz="1800" dirty="0">
              <a:solidFill>
                <a:srgbClr val="000000"/>
              </a:solidFill>
              <a:latin typeface="Arial" panose="020B0604020202020204" pitchFamily="34" charset="0"/>
              <a:cs typeface="Arial" panose="020B0604020202020204" pitchFamily="34" charset="0"/>
            </a:endParaRPr>
          </a:p>
          <a:p>
            <a:pPr marL="0" indent="0" algn="just">
              <a:buNone/>
            </a:pPr>
            <a:r>
              <a:rPr lang="fr-FR" sz="1800" dirty="0">
                <a:solidFill>
                  <a:srgbClr val="000000"/>
                </a:solidFill>
                <a:latin typeface="Arial" panose="020B0604020202020204" pitchFamily="34" charset="0"/>
                <a:cs typeface="Arial" panose="020B0604020202020204" pitchFamily="34" charset="0"/>
              </a:rPr>
              <a:t>Dispositions d'ordre public : Com. 7 avr. 1992, n°90-21.260</a:t>
            </a:r>
            <a:endParaRPr lang="fr-FR" sz="1800" dirty="0">
              <a:latin typeface="Arial" panose="020B0604020202020204" pitchFamily="34" charset="0"/>
              <a:cs typeface="Arial" panose="020B0604020202020204" pitchFamily="34" charset="0"/>
            </a:endParaRPr>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442CE8D3-1621-4A2E-ACD5-819CAAE30CD5}"/>
              </a:ext>
            </a:extLst>
          </p:cNvPr>
          <p:cNvSpPr>
            <a:spLocks noGrp="1"/>
          </p:cNvSpPr>
          <p:nvPr>
            <p:ph type="sldNum" sz="quarter" idx="10"/>
          </p:nvPr>
        </p:nvSpPr>
        <p:spPr/>
        <p:txBody>
          <a:bodyPr/>
          <a:lstStyle/>
          <a:p>
            <a:pPr>
              <a:defRPr/>
            </a:pPr>
            <a:fld id="{CE6B577E-FA0A-4000-9108-E9EC658625CC}" type="slidenum">
              <a:rPr lang="fr-FR" altLang="fr-FR" smtClean="0"/>
              <a:pPr>
                <a:defRPr/>
              </a:pPr>
              <a:t>96</a:t>
            </a:fld>
            <a:endParaRPr lang="fr-FR" altLang="fr-FR"/>
          </a:p>
        </p:txBody>
      </p:sp>
    </p:spTree>
    <p:extLst>
      <p:ext uri="{BB962C8B-B14F-4D97-AF65-F5344CB8AC3E}">
        <p14:creationId xmlns:p14="http://schemas.microsoft.com/office/powerpoint/2010/main" val="12263123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indent="0">
              <a:buNone/>
            </a:pPr>
            <a:endParaRPr lang="fr-FR" b="1" u="sng" dirty="0">
              <a:solidFill>
                <a:srgbClr val="000000"/>
              </a:solidFill>
              <a:latin typeface="Zapf Dingbats"/>
              <a:ea typeface="Zapf Dingbats"/>
              <a:cs typeface="Zapf Dingbats"/>
              <a:sym typeface="Zapf Dingbats"/>
            </a:endParaRPr>
          </a:p>
          <a:p>
            <a:pPr marL="400050" lvl="1" indent="0" algn="just">
              <a:buNone/>
            </a:pPr>
            <a:r>
              <a:rPr lang="fr-FR" b="1" u="sng" dirty="0">
                <a:solidFill>
                  <a:srgbClr val="000000"/>
                </a:solidFill>
                <a:latin typeface="Arial" panose="020B0604020202020204" pitchFamily="34" charset="0"/>
                <a:ea typeface="Zapf Dingbats"/>
                <a:cs typeface="Arial" panose="020B0604020202020204" pitchFamily="34" charset="0"/>
                <a:sym typeface="Zapf Dingbats"/>
              </a:rPr>
              <a:t>✔</a:t>
            </a:r>
            <a:r>
              <a:rPr lang="fr-FR" b="1" u="sng" dirty="0">
                <a:solidFill>
                  <a:srgbClr val="000000"/>
                </a:solidFill>
                <a:latin typeface="Arial" panose="020B0604020202020204" pitchFamily="34" charset="0"/>
                <a:ea typeface="ＭＳ Ｐゴシック"/>
                <a:cs typeface="Arial" panose="020B0604020202020204" pitchFamily="34" charset="0"/>
                <a:sym typeface="Zapf Dingbats"/>
              </a:rPr>
              <a:t> </a:t>
            </a:r>
            <a:r>
              <a:rPr lang="fr-FR" u="sng" dirty="0">
                <a:solidFill>
                  <a:srgbClr val="000000"/>
                </a:solidFill>
                <a:latin typeface="Arial" panose="020B0604020202020204" pitchFamily="34" charset="0"/>
                <a:ea typeface="ＭＳ Ｐゴシック"/>
                <a:cs typeface="Arial" panose="020B0604020202020204" pitchFamily="34" charset="0"/>
              </a:rPr>
              <a:t>Droit de l’UE</a:t>
            </a:r>
          </a:p>
          <a:p>
            <a:pPr marL="0" indent="0" algn="just">
              <a:buNone/>
            </a:pPr>
            <a:endParaRPr lang="fr-FR" u="sng" dirty="0">
              <a:solidFill>
                <a:srgbClr val="000000"/>
              </a:solidFill>
              <a:latin typeface="Arial" panose="020B0604020202020204" pitchFamily="34" charset="0"/>
              <a:cs typeface="Arial" panose="020B0604020202020204" pitchFamily="34" charset="0"/>
            </a:endParaRPr>
          </a:p>
          <a:p>
            <a:pPr lvl="1" algn="just">
              <a:spcAft>
                <a:spcPts val="600"/>
              </a:spcAft>
              <a:buFont typeface="Wingdings" panose="05000000000000000000" pitchFamily="2" charset="2"/>
              <a:buChar char="Ø"/>
            </a:pPr>
            <a:r>
              <a:rPr lang="fr-FR" dirty="0">
                <a:solidFill>
                  <a:srgbClr val="000000"/>
                </a:solidFill>
                <a:latin typeface="Arial" panose="020B0604020202020204" pitchFamily="34" charset="0"/>
                <a:ea typeface="ＭＳ Ｐゴシック"/>
                <a:cs typeface="Arial" panose="020B0604020202020204" pitchFamily="34" charset="0"/>
              </a:rPr>
              <a:t>L'article 5-1, a) du Règlement UE 2022/720 : </a:t>
            </a:r>
            <a:r>
              <a:rPr lang="fr-FR" dirty="0">
                <a:latin typeface="Arial" panose="020B0604020202020204" pitchFamily="34" charset="0"/>
                <a:ea typeface="ＭＳ Ｐゴシック"/>
                <a:cs typeface="Arial" panose="020B0604020202020204" pitchFamily="34" charset="0"/>
              </a:rPr>
              <a:t>l’exclusivité d’achat (au moins 80% des achats) est </a:t>
            </a:r>
            <a:r>
              <a:rPr lang="fr-FR" b="1" dirty="0">
                <a:latin typeface="Arial" panose="020B0604020202020204" pitchFamily="34" charset="0"/>
                <a:ea typeface="ＭＳ Ｐゴシック"/>
                <a:cs typeface="Arial" panose="020B0604020202020204" pitchFamily="34" charset="0"/>
              </a:rPr>
              <a:t>limitée à 5 ans </a:t>
            </a:r>
            <a:r>
              <a:rPr lang="fr-FR" dirty="0">
                <a:latin typeface="Arial" panose="020B0604020202020204" pitchFamily="34" charset="0"/>
                <a:ea typeface="ＭＳ Ｐゴシック"/>
                <a:cs typeface="Arial" panose="020B0604020202020204" pitchFamily="34" charset="0"/>
              </a:rPr>
              <a:t>pour bénéficier de l’exemption par catégorie.</a:t>
            </a:r>
          </a:p>
          <a:p>
            <a:pPr lvl="1" algn="just">
              <a:buFont typeface="Wingdings" panose="05000000000000000000" pitchFamily="2" charset="2"/>
              <a:buChar char="Ø"/>
            </a:pPr>
            <a:r>
              <a:rPr lang="fr-FR" dirty="0">
                <a:solidFill>
                  <a:srgbClr val="000000"/>
                </a:solidFill>
                <a:latin typeface="Arial" panose="020B0604020202020204" pitchFamily="34" charset="0"/>
                <a:ea typeface="ＭＳ Ｐゴシック"/>
                <a:cs typeface="Arial" panose="020B0604020202020204" pitchFamily="34" charset="0"/>
              </a:rPr>
              <a:t>L'exemption ne s'applique pas à « </a:t>
            </a:r>
            <a:r>
              <a:rPr lang="fr-FR" i="1" dirty="0">
                <a:solidFill>
                  <a:srgbClr val="000000"/>
                </a:solidFill>
                <a:latin typeface="Arial" panose="020B0604020202020204" pitchFamily="34" charset="0"/>
                <a:ea typeface="ＭＳ Ｐゴシック"/>
                <a:cs typeface="Arial" panose="020B0604020202020204" pitchFamily="34" charset="0"/>
              </a:rPr>
              <a:t>toute obligation directe ou indirecte de non-concurrence dont la durée est indéterminée ou dépasse cinq ans </a:t>
            </a:r>
            <a:r>
              <a:rPr lang="fr-FR" dirty="0">
                <a:solidFill>
                  <a:srgbClr val="000000"/>
                </a:solidFill>
                <a:latin typeface="Arial" panose="020B0604020202020204" pitchFamily="34" charset="0"/>
                <a:ea typeface="ＭＳ Ｐゴシック"/>
                <a:cs typeface="Arial" panose="020B0604020202020204" pitchFamily="34" charset="0"/>
              </a:rPr>
              <a:t>». Possibilité de renouvellement si faculté de sortie effective du contrat.</a:t>
            </a:r>
          </a:p>
          <a:p>
            <a:pPr marL="457200" lvl="1" indent="0" algn="just">
              <a:buNone/>
            </a:pPr>
            <a:endParaRPr lang="fr-FR" dirty="0">
              <a:solidFill>
                <a:srgbClr val="000000"/>
              </a:solidFill>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fr-FR" dirty="0">
                <a:solidFill>
                  <a:srgbClr val="000000"/>
                </a:solidFill>
                <a:latin typeface="Arial" panose="020B0604020202020204" pitchFamily="34" charset="0"/>
                <a:cs typeface="Arial" panose="020B0604020202020204" pitchFamily="34" charset="0"/>
              </a:rPr>
              <a:t>Exception en matière de franchise : l’exclusivité d’achat peut épouser la durée du contrat.</a:t>
            </a:r>
          </a:p>
          <a:p>
            <a:pPr marL="0" indent="0" algn="just">
              <a:buNone/>
            </a:pPr>
            <a:endParaRPr lang="fr-FR" dirty="0">
              <a:solidFill>
                <a:srgbClr val="FF0000"/>
              </a:solidFill>
              <a:latin typeface="Arial" panose="020B0604020202020204" pitchFamily="34" charset="0"/>
              <a:cs typeface="Arial" panose="020B0604020202020204" pitchFamily="34" charset="0"/>
            </a:endParaRPr>
          </a:p>
          <a:p>
            <a:pPr algn="just">
              <a:buFont typeface="Wingdings" panose="05000000000000000000" pitchFamily="2" charset="2"/>
              <a:buChar char="è"/>
            </a:pPr>
            <a:r>
              <a:rPr lang="fr-FR" sz="1700" b="1" u="sng" dirty="0">
                <a:latin typeface="Arial" panose="020B0604020202020204" pitchFamily="34" charset="0"/>
                <a:ea typeface="ＭＳ Ｐゴシック"/>
                <a:cs typeface="Arial" panose="020B0604020202020204" pitchFamily="34" charset="0"/>
              </a:rPr>
              <a:t>Loi Macron du 6 août 2015</a:t>
            </a:r>
          </a:p>
          <a:p>
            <a:pPr marL="0" indent="0" algn="just">
              <a:buNone/>
            </a:pPr>
            <a:endParaRPr lang="fr-FR" sz="1700" b="1" u="sng" dirty="0">
              <a:latin typeface="Arial" panose="020B0604020202020204" pitchFamily="34" charset="0"/>
              <a:cs typeface="Arial" panose="020B0604020202020204" pitchFamily="34" charset="0"/>
            </a:endParaRPr>
          </a:p>
          <a:p>
            <a:pPr algn="just"/>
            <a:r>
              <a:rPr lang="fr-FR" dirty="0">
                <a:solidFill>
                  <a:srgbClr val="000000"/>
                </a:solidFill>
                <a:latin typeface="Arial" panose="020B0604020202020204" pitchFamily="34" charset="0"/>
                <a:cs typeface="Arial" panose="020B0604020202020204" pitchFamily="34" charset="0"/>
              </a:rPr>
              <a:t>Art. L. 341-1 code de commerce : impose une «</a:t>
            </a:r>
            <a:r>
              <a:rPr lang="fr-FR" i="1" dirty="0">
                <a:solidFill>
                  <a:srgbClr val="000000"/>
                </a:solidFill>
                <a:latin typeface="Arial" panose="020B0604020202020204" pitchFamily="34" charset="0"/>
                <a:cs typeface="Arial" panose="020B0604020202020204" pitchFamily="34" charset="0"/>
              </a:rPr>
              <a:t> échéance commune </a:t>
            </a:r>
            <a:r>
              <a:rPr lang="fr-FR" dirty="0">
                <a:solidFill>
                  <a:srgbClr val="000000"/>
                </a:solidFill>
                <a:latin typeface="Arial" panose="020B0604020202020204" pitchFamily="34" charset="0"/>
                <a:cs typeface="Arial" panose="020B0604020202020204" pitchFamily="34" charset="0"/>
              </a:rPr>
              <a:t>» pour l'ensemble des contrats conclus entre les mêmes parties au sein d'un même réseau de distribution dès lors qu'ils abritent « </a:t>
            </a:r>
            <a:r>
              <a:rPr lang="fr-FR" i="1" dirty="0">
                <a:solidFill>
                  <a:srgbClr val="000000"/>
                </a:solidFill>
                <a:latin typeface="Arial" panose="020B0604020202020204" pitchFamily="34" charset="0"/>
                <a:cs typeface="Arial" panose="020B0604020202020204" pitchFamily="34" charset="0"/>
              </a:rPr>
              <a:t>des clauses susceptibles de limiter la liberté d'exercice par l'exploitant de son activité commerciale ».</a:t>
            </a:r>
            <a:endParaRPr lang="fr-FR" dirty="0">
              <a:solidFill>
                <a:srgbClr val="000000"/>
              </a:solidFill>
              <a:latin typeface="Arial" panose="020B0604020202020204" pitchFamily="34" charset="0"/>
              <a:cs typeface="Arial" panose="020B0604020202020204" pitchFamily="34" charset="0"/>
            </a:endParaRPr>
          </a:p>
          <a:p>
            <a:pPr marL="0" indent="0">
              <a:buNone/>
            </a:pPr>
            <a:endParaRPr lang="fr-FR" dirty="0"/>
          </a:p>
        </p:txBody>
      </p:sp>
      <p:sp>
        <p:nvSpPr>
          <p:cNvPr id="4" name="Titre 3"/>
          <p:cNvSpPr>
            <a:spLocks noGrp="1"/>
          </p:cNvSpPr>
          <p:nvPr>
            <p:ph type="title"/>
          </p:nvPr>
        </p:nvSpPr>
        <p:spPr/>
        <p:txBody>
          <a:bodyPr>
            <a:normAutofit/>
          </a:bodyPr>
          <a:lstStyle/>
          <a:p>
            <a:r>
              <a:rPr lang="fr-FR"/>
              <a:t>II. La vie du contrat de distribution sélective</a:t>
            </a:r>
          </a:p>
        </p:txBody>
      </p:sp>
      <p:sp>
        <p:nvSpPr>
          <p:cNvPr id="5" name="Espace réservé du numéro de diapositive 4">
            <a:extLst>
              <a:ext uri="{FF2B5EF4-FFF2-40B4-BE49-F238E27FC236}">
                <a16:creationId xmlns:a16="http://schemas.microsoft.com/office/drawing/2014/main" id="{9A8B2F61-1FDF-47C1-B5F1-8067DE708F40}"/>
              </a:ext>
            </a:extLst>
          </p:cNvPr>
          <p:cNvSpPr>
            <a:spLocks noGrp="1"/>
          </p:cNvSpPr>
          <p:nvPr>
            <p:ph type="sldNum" sz="quarter" idx="10"/>
          </p:nvPr>
        </p:nvSpPr>
        <p:spPr/>
        <p:txBody>
          <a:bodyPr/>
          <a:lstStyle/>
          <a:p>
            <a:pPr>
              <a:defRPr/>
            </a:pPr>
            <a:fld id="{CE6B577E-FA0A-4000-9108-E9EC658625CC}" type="slidenum">
              <a:rPr lang="fr-FR" altLang="fr-FR" smtClean="0"/>
              <a:pPr>
                <a:defRPr/>
              </a:pPr>
              <a:t>97</a:t>
            </a:fld>
            <a:endParaRPr lang="fr-FR" altLang="fr-FR"/>
          </a:p>
        </p:txBody>
      </p:sp>
    </p:spTree>
    <p:extLst>
      <p:ext uri="{BB962C8B-B14F-4D97-AF65-F5344CB8AC3E}">
        <p14:creationId xmlns:p14="http://schemas.microsoft.com/office/powerpoint/2010/main" val="1481989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BEB9881-A61B-40B4-9376-2A816AA74CA3}"/>
              </a:ext>
            </a:extLst>
          </p:cNvPr>
          <p:cNvSpPr>
            <a:spLocks noGrp="1"/>
          </p:cNvSpPr>
          <p:nvPr>
            <p:ph idx="1"/>
          </p:nvPr>
        </p:nvSpPr>
        <p:spPr/>
        <p:txBody>
          <a:bodyPr/>
          <a:lstStyle/>
          <a:p>
            <a:pPr marL="0" indent="0">
              <a:buNone/>
            </a:pPr>
            <a:r>
              <a:rPr lang="fr-FR" b="1" u="sng" dirty="0">
                <a:ea typeface="ＭＳ Ｐゴシック"/>
              </a:rPr>
              <a:t>APPLICATION AUX CONTRAT DE DISTRIBUTION SELECTIVE</a:t>
            </a:r>
            <a:r>
              <a:rPr lang="fr-FR" b="1" dirty="0">
                <a:ea typeface="ＭＳ Ｐゴシック"/>
              </a:rPr>
              <a:t> ?</a:t>
            </a:r>
          </a:p>
          <a:p>
            <a:pPr marL="0" indent="0">
              <a:buNone/>
            </a:pPr>
            <a:endParaRPr lang="fr-FR" b="1" u="sng" dirty="0"/>
          </a:p>
          <a:p>
            <a:pPr algn="just">
              <a:buFontTx/>
              <a:buChar char="-"/>
            </a:pPr>
            <a:r>
              <a:rPr lang="fr-FR" sz="1600" dirty="0">
                <a:ea typeface="ＭＳ Ｐゴシック"/>
              </a:rPr>
              <a:t>En pratique, les contrats de distribution sélective sont conclus selon les secteurs pour des durées déterminées courtes (un an renouvelable pour un an par exemple) ou pour des durées indéterminées.</a:t>
            </a:r>
          </a:p>
          <a:p>
            <a:pPr marL="0" indent="0" algn="just">
              <a:buNone/>
            </a:pPr>
            <a:endParaRPr lang="fr-FR" sz="1600" dirty="0"/>
          </a:p>
          <a:p>
            <a:pPr algn="just">
              <a:buFontTx/>
              <a:buChar char="-"/>
            </a:pPr>
            <a:r>
              <a:rPr lang="fr-FR" sz="1600" dirty="0">
                <a:ea typeface="ＭＳ Ｐゴシック"/>
              </a:rPr>
              <a:t>Par exemple, en distribution automobile, les contrats sont conclus pour une durée indéterminée avec préavis de résiliation ordinaire de 24 mois (hérité du règlement 1400/2002), une marque ayant des CDD de 5 ans avec préavis de non-renouvellement de 6 mois.</a:t>
            </a:r>
          </a:p>
        </p:txBody>
      </p:sp>
      <p:sp>
        <p:nvSpPr>
          <p:cNvPr id="4" name="Titre 3">
            <a:extLst>
              <a:ext uri="{FF2B5EF4-FFF2-40B4-BE49-F238E27FC236}">
                <a16:creationId xmlns:a16="http://schemas.microsoft.com/office/drawing/2014/main" id="{5C140D66-4CB7-4898-8ED9-3FCB8C9DC7CF}"/>
              </a:ext>
            </a:extLst>
          </p:cNvPr>
          <p:cNvSpPr>
            <a:spLocks noGrp="1"/>
          </p:cNvSpPr>
          <p:nvPr>
            <p:ph type="title"/>
          </p:nvPr>
        </p:nvSpPr>
        <p:spPr/>
        <p:txBody>
          <a:bodyPr/>
          <a:lstStyle/>
          <a:p>
            <a:r>
              <a:rPr lang="fr-FR" dirty="0"/>
              <a:t>II. La vie du contrat de distribution sélective</a:t>
            </a:r>
          </a:p>
        </p:txBody>
      </p:sp>
      <p:sp>
        <p:nvSpPr>
          <p:cNvPr id="5" name="Espace réservé du numéro de diapositive 4">
            <a:extLst>
              <a:ext uri="{FF2B5EF4-FFF2-40B4-BE49-F238E27FC236}">
                <a16:creationId xmlns:a16="http://schemas.microsoft.com/office/drawing/2014/main" id="{5057F023-064E-438E-8367-8913844DB9D8}"/>
              </a:ext>
            </a:extLst>
          </p:cNvPr>
          <p:cNvSpPr>
            <a:spLocks noGrp="1"/>
          </p:cNvSpPr>
          <p:nvPr>
            <p:ph type="sldNum" sz="quarter" idx="10"/>
          </p:nvPr>
        </p:nvSpPr>
        <p:spPr/>
        <p:txBody>
          <a:bodyPr/>
          <a:lstStyle/>
          <a:p>
            <a:pPr>
              <a:defRPr/>
            </a:pPr>
            <a:fld id="{CE6B577E-FA0A-4000-9108-E9EC658625CC}" type="slidenum">
              <a:rPr lang="fr-FR" altLang="fr-FR" smtClean="0"/>
              <a:pPr>
                <a:defRPr/>
              </a:pPr>
              <a:t>98</a:t>
            </a:fld>
            <a:endParaRPr lang="fr-FR" altLang="fr-FR"/>
          </a:p>
        </p:txBody>
      </p:sp>
    </p:spTree>
    <p:extLst>
      <p:ext uri="{BB962C8B-B14F-4D97-AF65-F5344CB8AC3E}">
        <p14:creationId xmlns:p14="http://schemas.microsoft.com/office/powerpoint/2010/main" val="736643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2AEF9-C2D0-34B1-81D6-20AC5548DE42}"/>
              </a:ext>
            </a:extLst>
          </p:cNvPr>
          <p:cNvSpPr>
            <a:spLocks noGrp="1"/>
          </p:cNvSpPr>
          <p:nvPr>
            <p:ph idx="1"/>
          </p:nvPr>
        </p:nvSpPr>
        <p:spPr/>
        <p:txBody>
          <a:bodyPr/>
          <a:lstStyle/>
          <a:p>
            <a:pPr algn="just"/>
            <a:r>
              <a:rPr lang="fr-FR" sz="1600" b="1" dirty="0">
                <a:ea typeface="ＭＳ Ｐゴシック"/>
              </a:rPr>
              <a:t>Problème de la gestion d’un contrat à durée indéterminée avec une obligation de non-concurrence limitée à 5 ans</a:t>
            </a:r>
            <a:r>
              <a:rPr lang="fr-FR" sz="1600" dirty="0">
                <a:ea typeface="ＭＳ Ｐゴシック"/>
              </a:rPr>
              <a:t>: difficulté résolue sous l'empire du Règlement n°2022/720, point 248 des LD, les obligations de non-concurrence tacitement renouvelables au-delà d'une période de 5 ans peuvent bénéficier de l'exemption par catégorie, pour autant que l’acheteur puisse effectivement renégocier ou résilier l’accord vertical comportant l’obligation moyennant un préavis raisonnable et à un coût raisonnable, ce qui lui permettra de changer effectivement de fournisseur après l’expiration de la période de cinq ans.</a:t>
            </a:r>
            <a:endParaRPr lang="en-US" dirty="0"/>
          </a:p>
        </p:txBody>
      </p:sp>
      <p:sp>
        <p:nvSpPr>
          <p:cNvPr id="3" name="Slide Number Placeholder 2">
            <a:extLst>
              <a:ext uri="{FF2B5EF4-FFF2-40B4-BE49-F238E27FC236}">
                <a16:creationId xmlns:a16="http://schemas.microsoft.com/office/drawing/2014/main" id="{F077488C-BA80-C420-F5DB-475B37E24D1D}"/>
              </a:ext>
            </a:extLst>
          </p:cNvPr>
          <p:cNvSpPr>
            <a:spLocks noGrp="1"/>
          </p:cNvSpPr>
          <p:nvPr>
            <p:ph type="sldNum" sz="quarter" idx="10"/>
          </p:nvPr>
        </p:nvSpPr>
        <p:spPr/>
        <p:txBody>
          <a:bodyPr/>
          <a:lstStyle/>
          <a:p>
            <a:pPr>
              <a:defRPr/>
            </a:pPr>
            <a:fld id="{CE6B577E-FA0A-4000-9108-E9EC658625CC}" type="slidenum">
              <a:rPr lang="fr-FR" altLang="fr-FR"/>
              <a:pPr>
                <a:defRPr/>
              </a:pPr>
              <a:t>99</a:t>
            </a:fld>
            <a:endParaRPr lang="fr-FR" altLang="fr-FR"/>
          </a:p>
        </p:txBody>
      </p:sp>
      <p:sp>
        <p:nvSpPr>
          <p:cNvPr id="5" name="Titre 3">
            <a:extLst>
              <a:ext uri="{FF2B5EF4-FFF2-40B4-BE49-F238E27FC236}">
                <a16:creationId xmlns:a16="http://schemas.microsoft.com/office/drawing/2014/main" id="{7489FFF7-8DFA-B887-3664-FCCD8603C478}"/>
              </a:ext>
            </a:extLst>
          </p:cNvPr>
          <p:cNvSpPr>
            <a:spLocks noGrp="1"/>
          </p:cNvSpPr>
          <p:nvPr>
            <p:ph type="title"/>
          </p:nvPr>
        </p:nvSpPr>
        <p:spPr>
          <a:xfrm>
            <a:off x="4282376" y="225168"/>
            <a:ext cx="4404424" cy="530481"/>
          </a:xfrm>
        </p:spPr>
        <p:txBody>
          <a:bodyPr/>
          <a:lstStyle/>
          <a:p>
            <a:r>
              <a:rPr lang="fr-FR" dirty="0"/>
              <a:t>II. La vie du contrat de distribution sélective</a:t>
            </a:r>
          </a:p>
        </p:txBody>
      </p:sp>
    </p:spTree>
    <p:extLst>
      <p:ext uri="{BB962C8B-B14F-4D97-AF65-F5344CB8AC3E}">
        <p14:creationId xmlns:p14="http://schemas.microsoft.com/office/powerpoint/2010/main" val="1469121652"/>
      </p:ext>
    </p:extLst>
  </p:cSld>
  <p:clrMapOvr>
    <a:masterClrMapping/>
  </p:clrMapOvr>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DDE657ADE845468F67D4334DC56E98" ma:contentTypeVersion="6" ma:contentTypeDescription="Crée un document." ma:contentTypeScope="" ma:versionID="b053d4c28d017e364a56f037f56100d5">
  <xsd:schema xmlns:xsd="http://www.w3.org/2001/XMLSchema" xmlns:xs="http://www.w3.org/2001/XMLSchema" xmlns:p="http://schemas.microsoft.com/office/2006/metadata/properties" xmlns:ns3="6bee846b-8cd3-48de-92f8-a54074a256c8" xmlns:ns4="c05f244b-4051-4a70-b69f-ff79ce942a61" targetNamespace="http://schemas.microsoft.com/office/2006/metadata/properties" ma:root="true" ma:fieldsID="166dee6edac67dc14603e50f6bd393e4" ns3:_="" ns4:_="">
    <xsd:import namespace="6bee846b-8cd3-48de-92f8-a54074a256c8"/>
    <xsd:import namespace="c05f244b-4051-4a70-b69f-ff79ce942a6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e846b-8cd3-48de-92f8-a54074a256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5f244b-4051-4a70-b69f-ff79ce942a61"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SharingHintHash" ma:index="13"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bee846b-8cd3-48de-92f8-a54074a256c8" xsi:nil="true"/>
  </documentManagement>
</p:properties>
</file>

<file path=customXml/itemProps1.xml><?xml version="1.0" encoding="utf-8"?>
<ds:datastoreItem xmlns:ds="http://schemas.openxmlformats.org/officeDocument/2006/customXml" ds:itemID="{335C5780-6CC1-4E33-853B-208BF56F9625}">
  <ds:schemaRefs>
    <ds:schemaRef ds:uri="6bee846b-8cd3-48de-92f8-a54074a256c8"/>
    <ds:schemaRef ds:uri="c05f244b-4051-4a70-b69f-ff79ce942a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DAFBA8-3CC8-4AEC-AA25-869BAA66FCF8}">
  <ds:schemaRefs>
    <ds:schemaRef ds:uri="http://schemas.microsoft.com/sharepoint/v3/contenttype/forms"/>
  </ds:schemaRefs>
</ds:datastoreItem>
</file>

<file path=customXml/itemProps3.xml><?xml version="1.0" encoding="utf-8"?>
<ds:datastoreItem xmlns:ds="http://schemas.openxmlformats.org/officeDocument/2006/customXml" ds:itemID="{96EAA318-3C25-4DC4-A61C-AB7B9A1CF7AD}">
  <ds:schemaRefs>
    <ds:schemaRef ds:uri="6bee846b-8cd3-48de-92f8-a54074a256c8"/>
    <ds:schemaRef ds:uri="c05f244b-4051-4a70-b69f-ff79ce942a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224</TotalTime>
  <Words>21834</Words>
  <Application>Microsoft Office PowerPoint</Application>
  <PresentationFormat>Affichage à l'écran (16:9)</PresentationFormat>
  <Paragraphs>1739</Paragraphs>
  <Slides>191</Slides>
  <Notes>3</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191</vt:i4>
      </vt:variant>
    </vt:vector>
  </HeadingPairs>
  <TitlesOfParts>
    <vt:vector size="203" baseType="lpstr">
      <vt:lpstr>ＭＳ Ｐゴシック</vt:lpstr>
      <vt:lpstr>Arial</vt:lpstr>
      <vt:lpstr>ArialMT</vt:lpstr>
      <vt:lpstr>Calibri</vt:lpstr>
      <vt:lpstr>Courier New</vt:lpstr>
      <vt:lpstr>Symbol</vt:lpstr>
      <vt:lpstr>Times New Roman</vt:lpstr>
      <vt:lpstr>Wingdings</vt:lpstr>
      <vt:lpstr>Zapf Dingbats</vt:lpstr>
      <vt:lpstr>1_Thème Office</vt:lpstr>
      <vt:lpstr>Thème Office</vt:lpstr>
      <vt:lpstr>2_Thème Office</vt:lpstr>
      <vt:lpstr>Présentation PowerPoint</vt:lpstr>
      <vt:lpstr>PLAN</vt:lpstr>
      <vt:lpstr>INTRODUCTION</vt:lpstr>
      <vt:lpstr>INTRODUCTION</vt:lpstr>
      <vt:lpstr>INTRODUCTION</vt:lpstr>
      <vt:lpstr>INTRODUCTION</vt:lpstr>
      <vt:lpstr>INTRODUCTION</vt:lpstr>
      <vt:lpstr>INTRODUCTION</vt:lpstr>
      <vt:lpstr>INTRODUCTION</vt:lpstr>
      <vt:lpstr>Présentation PowerPoint</vt:lpstr>
      <vt:lpstr>INTRODUCTION</vt:lpstr>
      <vt:lpstr>INTRODUCTION</vt:lpstr>
      <vt:lpstr>INTRODUCTION</vt:lpstr>
      <vt:lpstr>INTRODUCTION</vt:lpstr>
      <vt:lpstr>INTRODUCTION</vt:lpstr>
      <vt:lpstr>INTRODUCTION</vt:lpstr>
      <vt:lpstr>Présentation PowerPoint</vt:lpstr>
      <vt:lpstr>PLAN</vt:lpstr>
      <vt:lpstr>PLAN</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PLAN</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I. L’organisation d’un réseau de distribution sélective</vt:lpstr>
      <vt:lpstr>Présentation PowerPoint</vt:lpstr>
      <vt:lpstr>PLAN</vt:lpstr>
      <vt:lpstr>PLAN</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Présentation PowerPoint</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II. La vie du contrat de distribution sélective</vt:lpstr>
      <vt:lpstr>Gestion du réseau de distribution</vt:lpstr>
      <vt:lpstr>Gestion du réseau de distribution</vt:lpstr>
      <vt:lpstr>II. La gestion du réseau de distribution §1) Le prix </vt:lpstr>
      <vt:lpstr>II. La gestion du réseau de distribution 1) Le prix  A) Le prix de vente du fournisseur à son réseau  </vt:lpstr>
      <vt:lpstr>II. La gestion du réseau de distribution A. Le prix de vente du fournisseur à son réseau </vt:lpstr>
      <vt:lpstr>II. La gestion du réseau de distribution A. Le prix de vente du fournisseur à son réseau </vt:lpstr>
      <vt:lpstr>II. La gestion du réseau de distribution A. Le prix de vente du fournisseur à son réseau </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B. Le prix de revente du distributeur</vt:lpstr>
      <vt:lpstr>II. La gestion du réseau de distribution 2) La convention unique </vt:lpstr>
      <vt:lpstr>II. La gestion du réseau de distribution 2) La convention unique </vt:lpstr>
      <vt:lpstr> II- LA GESTION DU RESEAU 3) Le contrôle de l’équilibre contractuel</vt:lpstr>
      <vt:lpstr> II- LA GESTION DU RESEAU 4) Le contrôle de l’équilibre contractuel</vt:lpstr>
      <vt:lpstr> II- LA GESTION DU RESEAU 3) Le contrôle de l’équilibre contractuel</vt:lpstr>
      <vt:lpstr> II- LA GESTION DU RESEAU 3) Le contrôle de l’équilibre contractuel</vt:lpstr>
      <vt:lpstr> II- LA GESTION DU RESEAU 3) Le contrôle de l’équilibre contractuel</vt:lpstr>
      <vt:lpstr> II- LA GESTION DU RESEAU 3) Le contrôle de l’équilibre contractuel</vt:lpstr>
      <vt:lpstr> II- LA GESTION DU RESEAU 3) Le contrôle de l’équilibre contractuel</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IIème Partie - Distribution sélective et internet </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1) Distribution sélective et internet</vt:lpstr>
      <vt:lpstr> II- LA GESTION DU RESEAU 2) Les reventes hors réseau</vt:lpstr>
      <vt:lpstr>Présentation PowerPoint</vt:lpstr>
      <vt:lpstr>Présentation PowerPoint</vt:lpstr>
      <vt:lpstr> II- LA GESTION DU RESEAU 2) Les reventes hors réseau</vt:lpstr>
      <vt:lpstr> III – LA SORTIE DU RESEAU </vt:lpstr>
      <vt:lpstr> III – LA SORTIE DU RESEAU </vt:lpstr>
      <vt:lpstr> III – LA SORTIE DU RESEAU A. La fin du contrat de DS</vt:lpstr>
      <vt:lpstr> III – LA SORTIE DU RESEAU A. La fin du contrat de DS</vt:lpstr>
      <vt:lpstr> III – LA SORTIE DU RESEAU A. La fin du contrat de DS</vt:lpstr>
      <vt:lpstr> III – LA SORTIE DU RESEAU A. La fin du contrat de DS</vt:lpstr>
      <vt:lpstr> III – LA SORTIE DU RESEAU A. La fin du contrat de DS</vt:lpstr>
      <vt:lpstr> III – LA SORTIE DU RESEAU A. La fin du contrat de DS</vt:lpstr>
      <vt:lpstr> III – LA SORTIE DU RESEAU A. La fin du contrat de DS</vt:lpstr>
      <vt:lpstr> III – LA SORTIE DU RESEAU A. La fin du contrat de DS</vt:lpstr>
      <vt:lpstr> III – LA SORTIE DU RESEAU A. La fin du contrat de DS</vt:lpstr>
      <vt:lpstr> III – LA SORTIE DU RESEAU B. La cession de l’entreprise du distributeur </vt:lpstr>
      <vt:lpstr> III – LA SORTIE DU RESEAU B. La cession de l’entreprise du distributeur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Joel k 2004</dc:creator>
  <cp:lastModifiedBy>Vogel&amp;Vogel</cp:lastModifiedBy>
  <cp:revision>48</cp:revision>
  <cp:lastPrinted>2020-02-25T09:33:38Z</cp:lastPrinted>
  <dcterms:created xsi:type="dcterms:W3CDTF">2011-10-14T10:22:32Z</dcterms:created>
  <dcterms:modified xsi:type="dcterms:W3CDTF">2024-06-27T14:34:01Z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0x01010073DDE657ADE845468F67D4334DC56E98</vt:lpwstr>
  </property>
</Properties>
</file>